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Masters/slideMaster1.xml" ContentType="application/vnd.openxmlformats-officedocument.presentationml.slideMaster+xml"/>
  <Override PartName="/ppt/notesSlides/notesSlide25.xml" ContentType="application/vnd.openxmlformats-officedocument.presentationml.notesSlide+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26.xml" ContentType="application/vnd.openxmlformats-officedocument.presentationml.notesSlide+xml"/>
  <Override PartName="/ppt/notesSlides/notesSlide41.xml" ContentType="application/vnd.openxmlformats-officedocument.presentationml.notesSlide+xml"/>
  <Override PartName="/ppt/notesSlides/notesSlide4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7.xml" ContentType="application/vnd.openxmlformats-officedocument.presentationml.notesSlide+xml"/>
  <Override PartName="/ppt/notesSlides/notesSlide2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8.xml" ContentType="application/vnd.openxmlformats-officedocument.presentationml.notesSlide+xml"/>
  <Override PartName="/ppt/notesSlides/notesSlide4.xml" ContentType="application/vnd.openxmlformats-officedocument.presentationml.notesSlide+xml"/>
  <Override PartName="/ppt/notesSlides/notesSlide32.xml" ContentType="application/vnd.openxmlformats-officedocument.presentationml.notesSlide+xml"/>
  <Override PartName="/ppt/notesSlides/notesSlide5.xml" ContentType="application/vnd.openxmlformats-officedocument.presentationml.notesSlide+xml"/>
  <Override PartName="/ppt/notesSlides/notesSlide19.xml" ContentType="application/vnd.openxmlformats-officedocument.presentationml.notesSlide+xml"/>
  <Override PartName="/ppt/notesSlides/notesSlide6.xml" ContentType="application/vnd.openxmlformats-officedocument.presentationml.notesSlide+xml"/>
  <Override PartName="/ppt/notesSlides/notesSlide37.xml" ContentType="application/vnd.openxmlformats-officedocument.presentationml.notesSlide+xml"/>
  <Override PartName="/ppt/notesSlides/notesSlide20.xml" ContentType="application/vnd.openxmlformats-officedocument.presentationml.notesSlide+xml"/>
  <Override PartName="/ppt/notesSlides/notesSlide33.xml" ContentType="application/vnd.openxmlformats-officedocument.presentationml.notesSlide+xml"/>
  <Override PartName="/ppt/notesSlides/notesSlide7.xml" ContentType="application/vnd.openxmlformats-officedocument.presentationml.notesSlide+xml"/>
  <Override PartName="/ppt/notesSlides/notesSlide21.xml" ContentType="application/vnd.openxmlformats-officedocument.presentationml.notesSlide+xml"/>
  <Override PartName="/ppt/notesSlides/notesSlide39.xml" ContentType="application/vnd.openxmlformats-officedocument.presentationml.notesSlide+xml"/>
  <Override PartName="/ppt/notesSlides/notesSlide8.xml" ContentType="application/vnd.openxmlformats-officedocument.presentationml.notesSlide+xml"/>
  <Override PartName="/ppt/notesSlides/notesSlide28.xml" ContentType="application/vnd.openxmlformats-officedocument.presentationml.notesSlide+xml"/>
  <Override PartName="/ppt/notesSlides/notesSlide34.xml" ContentType="application/vnd.openxmlformats-officedocument.presentationml.notesSlide+xml"/>
  <Override PartName="/ppt/notesSlides/notesSlide43.xml" ContentType="application/vnd.openxmlformats-officedocument.presentationml.notesSlide+xml"/>
  <Override PartName="/ppt/notesSlides/notesSlide9.xml" ContentType="application/vnd.openxmlformats-officedocument.presentationml.notesSlide+xml"/>
  <Override PartName="/ppt/notesSlides/notesSlide22.xml" ContentType="application/vnd.openxmlformats-officedocument.presentationml.notesSlide+xml"/>
  <Override PartName="/ppt/notesSlides/notesSlide10.xml" ContentType="application/vnd.openxmlformats-officedocument.presentationml.notesSlide+xml"/>
  <Override PartName="/ppt/notesSlides/notesSlide29.xml" ContentType="application/vnd.openxmlformats-officedocument.presentationml.notesSlide+xml"/>
  <Override PartName="/ppt/notesSlides/notesSlide11.xml" ContentType="application/vnd.openxmlformats-officedocument.presentationml.notesSlide+xml"/>
  <Override PartName="/ppt/notesSlides/notesSlide55.xml" ContentType="application/vnd.openxmlformats-officedocument.presentationml.notesSlide+xml"/>
  <Override PartName="/ppt/notesSlides/notesSlide12.xml" ContentType="application/vnd.openxmlformats-officedocument.presentationml.notesSlide+xml"/>
  <Override PartName="/ppt/notesSlides/notesSlide35.xml" ContentType="application/vnd.openxmlformats-officedocument.presentationml.notesSlide+xml"/>
  <Override PartName="/ppt/notesSlides/notesSlide13.xml" ContentType="application/vnd.openxmlformats-officedocument.presentationml.notesSlide+xml"/>
  <Override PartName="/ppt/notesSlides/notesSlide40.xml" ContentType="application/vnd.openxmlformats-officedocument.presentationml.notesSlide+xml"/>
  <Override PartName="/ppt/notesSlides/notesSlide36.xml" ContentType="application/vnd.openxmlformats-officedocument.presentationml.notesSlide+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15.xml" ContentType="application/vnd.openxmlformats-officedocument.presentationml.notesSlide+xml"/>
  <Override PartName="/ppt/notesSlides/notesSlide30.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notesSlides/notesSlide16.xml" ContentType="application/vnd.openxmlformats-officedocument.presentationml.notesSlide+xml"/>
  <Override PartName="/ppt/notesSlides/notesSlide31.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42.xml" ContentType="application/vnd.openxmlformats-officedocument.presentationml.notesSlide+xml"/>
  <Override PartName="/ppt/theme/theme2.xml" ContentType="application/vnd.openxmlformats-officedocument.theme+xml"/>
  <Override PartName="/ppt/comments/modernComment_12D_BE478C9C.xml" ContentType="application/vnd.ms-powerpoint.comments+xml"/>
  <Override PartName="/ppt/authors.xml" ContentType="application/vnd.ms-powerpoint.authors+xml"/>
  <Override PartName="/ppt/notesMasters/notesMaster1.xml" ContentType="application/vnd.openxmlformats-officedocument.presentationml.notesMaster+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63"/>
  </p:notesMasterIdLst>
  <p:sldIdLst>
    <p:sldId id="369" r:id="rId2"/>
    <p:sldId id="268" r:id="rId3"/>
    <p:sldId id="291" r:id="rId4"/>
    <p:sldId id="297" r:id="rId5"/>
    <p:sldId id="299" r:id="rId6"/>
    <p:sldId id="370" r:id="rId7"/>
    <p:sldId id="300" r:id="rId8"/>
    <p:sldId id="301" r:id="rId9"/>
    <p:sldId id="279" r:id="rId10"/>
    <p:sldId id="275" r:id="rId11"/>
    <p:sldId id="303" r:id="rId12"/>
    <p:sldId id="304" r:id="rId13"/>
    <p:sldId id="366" r:id="rId14"/>
    <p:sldId id="305" r:id="rId15"/>
    <p:sldId id="306" r:id="rId16"/>
    <p:sldId id="345" r:id="rId17"/>
    <p:sldId id="344" r:id="rId18"/>
    <p:sldId id="271" r:id="rId19"/>
    <p:sldId id="361" r:id="rId20"/>
    <p:sldId id="312" r:id="rId21"/>
    <p:sldId id="313" r:id="rId22"/>
    <p:sldId id="314" r:id="rId23"/>
    <p:sldId id="346" r:id="rId24"/>
    <p:sldId id="309" r:id="rId25"/>
    <p:sldId id="317" r:id="rId26"/>
    <p:sldId id="318" r:id="rId27"/>
    <p:sldId id="349" r:id="rId28"/>
    <p:sldId id="319" r:id="rId29"/>
    <p:sldId id="325" r:id="rId30"/>
    <p:sldId id="347" r:id="rId31"/>
    <p:sldId id="362" r:id="rId32"/>
    <p:sldId id="272" r:id="rId33"/>
    <p:sldId id="363" r:id="rId34"/>
    <p:sldId id="321" r:id="rId35"/>
    <p:sldId id="367" r:id="rId36"/>
    <p:sldId id="368" r:id="rId37"/>
    <p:sldId id="322" r:id="rId38"/>
    <p:sldId id="323" r:id="rId39"/>
    <p:sldId id="324" r:id="rId40"/>
    <p:sldId id="326" r:id="rId41"/>
    <p:sldId id="274" r:id="rId42"/>
    <p:sldId id="330" r:id="rId43"/>
    <p:sldId id="329" r:id="rId44"/>
    <p:sldId id="331" r:id="rId45"/>
    <p:sldId id="350" r:id="rId46"/>
    <p:sldId id="273" r:id="rId47"/>
    <p:sldId id="352" r:id="rId48"/>
    <p:sldId id="334" r:id="rId49"/>
    <p:sldId id="348" r:id="rId50"/>
    <p:sldId id="351" r:id="rId51"/>
    <p:sldId id="276" r:id="rId52"/>
    <p:sldId id="337" r:id="rId53"/>
    <p:sldId id="338" r:id="rId54"/>
    <p:sldId id="339" r:id="rId55"/>
    <p:sldId id="357" r:id="rId56"/>
    <p:sldId id="342" r:id="rId57"/>
    <p:sldId id="359" r:id="rId58"/>
    <p:sldId id="360" r:id="rId59"/>
    <p:sldId id="358" r:id="rId60"/>
    <p:sldId id="278" r:id="rId61"/>
    <p:sldId id="364" r:id="rId62"/>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87E882-3468-3C71-71E4-E24A313ECF80}" name="Jennifer Allen" initials="JA" userId="S::mgrexcellence@umbrellafamily.com::10ec42f9-a3a4-4413-91ec-c5e12a66db4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42F0DB-675F-444B-AC60-1EE7F436CD22}" v="130" dt="2024-05-28T20:28:17.8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65893" autoAdjust="0"/>
  </p:normalViewPr>
  <p:slideViewPr>
    <p:cSldViewPr snapToGrid="0" snapToObjects="1">
      <p:cViewPr varScale="1">
        <p:scale>
          <a:sx n="39" d="100"/>
          <a:sy n="39" d="100"/>
        </p:scale>
        <p:origin x="166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omments/modernComment_12D_BE478C9C.xml><?xml version="1.0" encoding="utf-8"?>
<p188:cmLst xmlns:a="http://schemas.openxmlformats.org/drawingml/2006/main" xmlns:r="http://schemas.openxmlformats.org/officeDocument/2006/relationships" xmlns:p188="http://schemas.microsoft.com/office/powerpoint/2018/8/main">
  <p188:cm id="{72F6A6F5-3DB0-4299-911A-17496FE0B06A}" authorId="{8C87E882-3468-3C71-71E4-E24A313ECF80}" created="2024-05-03T21:03:06.113">
    <ac:txMkLst xmlns:ac="http://schemas.microsoft.com/office/drawing/2013/main/command">
      <pc:docMk xmlns:pc="http://schemas.microsoft.com/office/powerpoint/2013/main/command"/>
      <pc:sldMk xmlns:pc="http://schemas.microsoft.com/office/powerpoint/2013/main/command" cId="3192360092" sldId="301"/>
      <ac:spMk id="3" creationId="{FEDE2066-3D97-4A45-6762-8B4093CB97B7}"/>
      <ac:txMk cp="64" len="5">
        <ac:context len="196" hash="153276316"/>
      </ac:txMk>
    </ac:txMkLst>
    <p188:pos x="3408947" y="501315"/>
    <p188:txBody>
      <a:bodyPr/>
      <a:lstStyle/>
      <a:p>
        <a:r>
          <a:rPr lang="en-US"/>
          <a:t>primary</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CA"/>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10038743-20DF-4722-9A22-1C3E68857744}" type="datetimeFigureOut">
              <a:rPr lang="en-CA" smtClean="0"/>
              <a:t>2024-06-08</a:t>
            </a:fld>
            <a:endParaRPr lang="en-CA"/>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CA"/>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CA"/>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B430E5F1-F00B-4011-9D19-51660800C1D9}" type="slidenum">
              <a:rPr lang="en-CA" smtClean="0"/>
              <a:t>‹#›</a:t>
            </a:fld>
            <a:endParaRPr lang="en-CA"/>
          </a:p>
        </p:txBody>
      </p:sp>
    </p:spTree>
    <p:extLst>
      <p:ext uri="{BB962C8B-B14F-4D97-AF65-F5344CB8AC3E}">
        <p14:creationId xmlns:p14="http://schemas.microsoft.com/office/powerpoint/2010/main" val="167326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B430E5F1-F00B-4011-9D19-51660800C1D9}" type="slidenum">
              <a:rPr lang="en-CA" smtClean="0"/>
              <a:t>1</a:t>
            </a:fld>
            <a:endParaRPr lang="en-CA"/>
          </a:p>
        </p:txBody>
      </p:sp>
    </p:spTree>
    <p:extLst>
      <p:ext uri="{BB962C8B-B14F-4D97-AF65-F5344CB8AC3E}">
        <p14:creationId xmlns:p14="http://schemas.microsoft.com/office/powerpoint/2010/main" val="3367302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Learning how to become calm has life-long benefits – many of us, even as adults, can struggle with this and it is no different for a child, especially the children who are often overwhelmed. </a:t>
            </a:r>
          </a:p>
          <a:p>
            <a:pPr defTabSz="924916">
              <a:defRPr/>
            </a:pPr>
            <a:endParaRPr lang="en-US" dirty="0"/>
          </a:p>
          <a:p>
            <a:pPr defTabSz="924916">
              <a:defRPr/>
            </a:pPr>
            <a:r>
              <a:rPr lang="en-US" dirty="0"/>
              <a:t>Self-regulation – refers to the ability to stay calm, alert and focused on a daily interactions and play by managing emotions, </a:t>
            </a:r>
            <a:r>
              <a:rPr lang="en-US" dirty="0" err="1"/>
              <a:t>behaviours</a:t>
            </a:r>
            <a:r>
              <a:rPr lang="en-US" dirty="0"/>
              <a:t> and energy. </a:t>
            </a:r>
          </a:p>
          <a:p>
            <a:pPr defTabSz="924916">
              <a:defRPr/>
            </a:pPr>
            <a:endParaRPr lang="en-US" dirty="0"/>
          </a:p>
          <a:p>
            <a:pPr defTabSz="924916">
              <a:defRPr/>
            </a:pPr>
            <a:r>
              <a:rPr lang="en-US" dirty="0"/>
              <a:t>One of the most important strategies in this area is to have regular times of group calming. The children need opportunities in a safe environment to practice all calming strategies</a:t>
            </a:r>
          </a:p>
          <a:p>
            <a:endParaRPr lang="en-CA" dirty="0"/>
          </a:p>
          <a:p>
            <a:r>
              <a:rPr lang="en-US" dirty="0"/>
              <a:t>Defining the Five Domains of Sefl-regulation</a:t>
            </a:r>
          </a:p>
          <a:p>
            <a:pPr marL="346843" indent="-346843">
              <a:buAutoNum type="arabicPeriod"/>
            </a:pPr>
            <a:r>
              <a:rPr lang="en-US" dirty="0"/>
              <a:t>Biological – Children begin to feel good inside</a:t>
            </a:r>
          </a:p>
          <a:p>
            <a:pPr marL="346843" indent="-346843">
              <a:buAutoNum type="arabicPeriod"/>
            </a:pPr>
            <a:r>
              <a:rPr lang="en-US" dirty="0"/>
              <a:t>Emotional – Children are happy when they play and having fun with other children</a:t>
            </a:r>
          </a:p>
          <a:p>
            <a:pPr marL="346843" indent="-346843">
              <a:buAutoNum type="arabicPeriod"/>
            </a:pPr>
            <a:r>
              <a:rPr lang="en-US" dirty="0"/>
              <a:t>Cognitive- children build self-esteem and have positive thoughts</a:t>
            </a:r>
          </a:p>
          <a:p>
            <a:pPr marL="346843" indent="-346843">
              <a:buAutoNum type="arabicPeriod"/>
            </a:pPr>
            <a:r>
              <a:rPr lang="en-US" dirty="0"/>
              <a:t>Social – Children develop positive relationships and enjoy being with other children</a:t>
            </a:r>
          </a:p>
          <a:p>
            <a:pPr marL="346843" indent="-346843">
              <a:buAutoNum type="arabicPeriod"/>
            </a:pPr>
            <a:r>
              <a:rPr lang="en-US" dirty="0"/>
              <a:t>Pro-Social – Children are welcomed by a caring community and learn when to feel safe with others. </a:t>
            </a:r>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11</a:t>
            </a:fld>
            <a:endParaRPr lang="en-CA"/>
          </a:p>
        </p:txBody>
      </p:sp>
    </p:spTree>
    <p:extLst>
      <p:ext uri="{BB962C8B-B14F-4D97-AF65-F5344CB8AC3E}">
        <p14:creationId xmlns:p14="http://schemas.microsoft.com/office/powerpoint/2010/main" val="3717865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Educators support children’s self-regulation skills by co-regulation with the children they care for – </a:t>
            </a:r>
            <a:r>
              <a:rPr lang="en-US" b="0" i="0" dirty="0">
                <a:solidFill>
                  <a:srgbClr val="0D0D0D"/>
                </a:solidFill>
                <a:effectLst/>
                <a:highlight>
                  <a:srgbClr val="FFFFFF"/>
                </a:highlight>
                <a:latin typeface="Söhne"/>
              </a:rPr>
              <a:t>educators help kids learn to manage their own behavior and emotions by guiding them and being a good example. So, instead of just telling children what to do, educators work alongside them to teach them how to control their actions and feelings.</a:t>
            </a:r>
            <a:endParaRPr lang="en-US" dirty="0"/>
          </a:p>
          <a:p>
            <a:endParaRPr lang="en-US" dirty="0"/>
          </a:p>
          <a:p>
            <a:r>
              <a:rPr lang="en-US" dirty="0"/>
              <a:t>Co-regulation is defined as warm and responsive interactions that provide the support, coaching and modelling for children – </a:t>
            </a:r>
            <a:r>
              <a:rPr lang="en-US" b="0" i="0" dirty="0">
                <a:solidFill>
                  <a:srgbClr val="0D0D0D"/>
                </a:solidFill>
                <a:effectLst/>
                <a:highlight>
                  <a:srgbClr val="FFFFFF"/>
                </a:highlight>
                <a:latin typeface="Söhne"/>
              </a:rPr>
              <a:t>Educators give them guidance, teach them. So, instead of just telling children what to do, educators work with the children, showing care and understanding, to help them learn and grow.</a:t>
            </a:r>
            <a:endParaRPr lang="en-US" dirty="0"/>
          </a:p>
          <a:p>
            <a:endParaRPr lang="en-US" dirty="0"/>
          </a:p>
          <a:p>
            <a:r>
              <a:rPr lang="en-US" dirty="0"/>
              <a:t>Tips for Educators: </a:t>
            </a:r>
          </a:p>
          <a:p>
            <a:r>
              <a:rPr lang="en-US" dirty="0"/>
              <a:t> - Establish a warm and responsive relationship with each child</a:t>
            </a:r>
          </a:p>
          <a:p>
            <a:r>
              <a:rPr lang="en-US" dirty="0"/>
              <a:t> - Create a calm and structured environment </a:t>
            </a:r>
          </a:p>
          <a:p>
            <a:r>
              <a:rPr lang="en-US" dirty="0"/>
              <a:t> - Respond with warmth and structured during stressful moments. For older children, teach them how to solve problems. </a:t>
            </a:r>
          </a:p>
          <a:p>
            <a:r>
              <a:rPr lang="en-US" dirty="0"/>
              <a:t> - Work together with parents – establish that positive relationship</a:t>
            </a:r>
          </a:p>
          <a:p>
            <a:r>
              <a:rPr lang="en-US" dirty="0"/>
              <a:t> - Create a sense of community - </a:t>
            </a:r>
            <a:r>
              <a:rPr lang="en-US" b="0" i="0" dirty="0">
                <a:solidFill>
                  <a:srgbClr val="0D0D0D"/>
                </a:solidFill>
                <a:effectLst/>
                <a:highlight>
                  <a:srgbClr val="FFFFFF"/>
                </a:highlight>
                <a:latin typeface="Söhne"/>
              </a:rPr>
              <a:t>creating a sense of community means making people feel like they belong. It's like being part of a big group where everyone cares about each other and works together</a:t>
            </a:r>
            <a:endParaRPr lang="en-CA" dirty="0"/>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12</a:t>
            </a:fld>
            <a:endParaRPr lang="en-CA"/>
          </a:p>
        </p:txBody>
      </p:sp>
    </p:spTree>
    <p:extLst>
      <p:ext uri="{BB962C8B-B14F-4D97-AF65-F5344CB8AC3E}">
        <p14:creationId xmlns:p14="http://schemas.microsoft.com/office/powerpoint/2010/main" val="3982634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highlight>
                  <a:srgbClr val="FFFFFF"/>
                </a:highlight>
                <a:latin typeface="Söhne"/>
              </a:rPr>
              <a:t>for learning to happen well, there needs to be a strong and respectful relationship between the educator and the child. This means both the educator and the child should value and respect each other.</a:t>
            </a:r>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13</a:t>
            </a:fld>
            <a:endParaRPr lang="en-CA"/>
          </a:p>
        </p:txBody>
      </p:sp>
    </p:spTree>
    <p:extLst>
      <p:ext uri="{BB962C8B-B14F-4D97-AF65-F5344CB8AC3E}">
        <p14:creationId xmlns:p14="http://schemas.microsoft.com/office/powerpoint/2010/main" val="843033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calm environment benefits everyone and creates a safe place for children to express their emotions  without the fear of an educators reaction. </a:t>
            </a:r>
          </a:p>
          <a:p>
            <a:endParaRPr lang="en-US" dirty="0"/>
          </a:p>
          <a:p>
            <a:r>
              <a:rPr lang="en-US" dirty="0"/>
              <a:t>Children need a space where they can withdraw these feelings, where they can choose to come and go as they need to. It’s a quiet zone to self-regulate and return to calm. </a:t>
            </a:r>
          </a:p>
          <a:p>
            <a:endParaRPr lang="en-US" dirty="0"/>
          </a:p>
          <a:p>
            <a:r>
              <a:rPr lang="en-US" dirty="0"/>
              <a:t>Should ne located in a calmer area in the classroom, where they can go to alone, with a friend to unwind. </a:t>
            </a:r>
          </a:p>
          <a:p>
            <a:endParaRPr lang="en-US" dirty="0"/>
          </a:p>
          <a:p>
            <a:r>
              <a:rPr lang="en-US" dirty="0"/>
              <a:t>Cozy Corners is not a time out spot where educators put children to as a spot to force them to regulate. </a:t>
            </a:r>
          </a:p>
          <a:p>
            <a:endParaRPr lang="en-US" dirty="0"/>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14</a:t>
            </a:fld>
            <a:endParaRPr lang="en-CA"/>
          </a:p>
        </p:txBody>
      </p:sp>
    </p:spTree>
    <p:extLst>
      <p:ext uri="{BB962C8B-B14F-4D97-AF65-F5344CB8AC3E}">
        <p14:creationId xmlns:p14="http://schemas.microsoft.com/office/powerpoint/2010/main" val="3393407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Whenever children are stressed or emotionally overwhelmed, or in a difficult situation, educators should offer the child a  - </a:t>
            </a:r>
          </a:p>
          <a:p>
            <a:endParaRPr lang="en-US" dirty="0"/>
          </a:p>
          <a:p>
            <a:r>
              <a:rPr lang="en-US" dirty="0"/>
              <a:t>TIME-IN – is a one to one conversation that allows children to be heard, with time to identify their needs and express themselves. </a:t>
            </a:r>
          </a:p>
          <a:p>
            <a:endParaRPr lang="en-US" dirty="0"/>
          </a:p>
          <a:p>
            <a:r>
              <a:rPr lang="en-US" dirty="0"/>
              <a:t> - Educators goes down to the children’s level</a:t>
            </a:r>
          </a:p>
          <a:p>
            <a:r>
              <a:rPr lang="en-US" dirty="0"/>
              <a:t> - Listen attentively</a:t>
            </a:r>
          </a:p>
          <a:p>
            <a:r>
              <a:rPr lang="en-US" dirty="0"/>
              <a:t> - educators monitors the child for a period until they feel calm and ready to join the group</a:t>
            </a:r>
          </a:p>
          <a:p>
            <a:r>
              <a:rPr lang="en-US" dirty="0"/>
              <a:t> - work together to brainstorm possible scenarios. </a:t>
            </a:r>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15</a:t>
            </a:fld>
            <a:endParaRPr lang="en-CA"/>
          </a:p>
        </p:txBody>
      </p:sp>
    </p:spTree>
    <p:extLst>
      <p:ext uri="{BB962C8B-B14F-4D97-AF65-F5344CB8AC3E}">
        <p14:creationId xmlns:p14="http://schemas.microsoft.com/office/powerpoint/2010/main" val="2879514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B430E5F1-F00B-4011-9D19-51660800C1D9}" type="slidenum">
              <a:rPr lang="en-CA" smtClean="0"/>
              <a:t>16</a:t>
            </a:fld>
            <a:endParaRPr lang="en-CA"/>
          </a:p>
        </p:txBody>
      </p:sp>
    </p:spTree>
    <p:extLst>
      <p:ext uri="{BB962C8B-B14F-4D97-AF65-F5344CB8AC3E}">
        <p14:creationId xmlns:p14="http://schemas.microsoft.com/office/powerpoint/2010/main" val="1006053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Intentional activities and materials for the classroom:</a:t>
            </a:r>
          </a:p>
          <a:p>
            <a:r>
              <a:rPr lang="en-US" dirty="0"/>
              <a:t>Providing options for yoga to be implemented in the classroom with a group or they can do on their own.</a:t>
            </a:r>
          </a:p>
          <a:p>
            <a:r>
              <a:rPr lang="en-US" dirty="0"/>
              <a:t>Mindfulness cards present in the classroom</a:t>
            </a:r>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17</a:t>
            </a:fld>
            <a:endParaRPr lang="en-CA"/>
          </a:p>
        </p:txBody>
      </p:sp>
    </p:spTree>
    <p:extLst>
      <p:ext uri="{BB962C8B-B14F-4D97-AF65-F5344CB8AC3E}">
        <p14:creationId xmlns:p14="http://schemas.microsoft.com/office/powerpoint/2010/main" val="3324546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Serve and Return interactions – When babies are little, we play attention to the babies by listening to their cues, babbling, gestures and cries. We then tend to their needs with eye contact, holding them, a hug or even that they might need a diaper change. </a:t>
            </a:r>
          </a:p>
          <a:p>
            <a:endParaRPr lang="en-US" dirty="0"/>
          </a:p>
          <a:p>
            <a:r>
              <a:rPr lang="en-US" dirty="0"/>
              <a:t>Now think of a game of tennis, it is back and forth interaction, when one serves the other player returns, this is the connection and capacity building. </a:t>
            </a:r>
          </a:p>
          <a:p>
            <a:endParaRPr lang="en-US" dirty="0"/>
          </a:p>
          <a:p>
            <a:r>
              <a:rPr lang="en-US" dirty="0"/>
              <a:t>When you return a serve (acknowledge their feelings and who they are as a person), children then know that their feelings are being heard and understood. When you return a serve by naming what a child is seeing or doing, you make it important to them and they make that language connection. </a:t>
            </a:r>
          </a:p>
          <a:p>
            <a:endParaRPr lang="en-US" dirty="0"/>
          </a:p>
          <a:p>
            <a:r>
              <a:rPr lang="en-US" dirty="0"/>
              <a:t>Communication – includes non-verbal </a:t>
            </a:r>
            <a:r>
              <a:rPr lang="en-US" dirty="0" err="1"/>
              <a:t>behaviours</a:t>
            </a:r>
            <a:r>
              <a:rPr lang="en-US" dirty="0"/>
              <a:t> and gesturing. Listening is the way that children learn about the world, others and themselves, so it is important for all of us to listen. </a:t>
            </a:r>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18</a:t>
            </a:fld>
            <a:endParaRPr lang="en-CA"/>
          </a:p>
        </p:txBody>
      </p:sp>
    </p:spTree>
    <p:extLst>
      <p:ext uri="{BB962C8B-B14F-4D97-AF65-F5344CB8AC3E}">
        <p14:creationId xmlns:p14="http://schemas.microsoft.com/office/powerpoint/2010/main" val="1189021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Educators develop and enhance relationships with children through sensitive and prompt responses to their communication </a:t>
            </a:r>
            <a:r>
              <a:rPr lang="en-US" dirty="0" err="1"/>
              <a:t>behaviours</a:t>
            </a:r>
            <a:r>
              <a:rPr lang="en-US" dirty="0"/>
              <a:t>, which include verbal and non-verbal messages. </a:t>
            </a:r>
          </a:p>
          <a:p>
            <a:r>
              <a:rPr lang="en-US" dirty="0"/>
              <a:t>When children struggle to get their messages across, it is important to be patient. </a:t>
            </a:r>
          </a:p>
          <a:p>
            <a:endParaRPr lang="en-US" dirty="0"/>
          </a:p>
          <a:p>
            <a:r>
              <a:rPr lang="en-US" dirty="0"/>
              <a:t>Conversations: </a:t>
            </a:r>
          </a:p>
          <a:p>
            <a:r>
              <a:rPr lang="en-US" dirty="0"/>
              <a:t>Successful communication is a two way street. It is active on both partnerships that involves using more than words to send or receive messages from children. </a:t>
            </a:r>
          </a:p>
          <a:p>
            <a:endParaRPr lang="en-US" dirty="0"/>
          </a:p>
          <a:p>
            <a:r>
              <a:rPr lang="en-US" dirty="0"/>
              <a:t>Remember communication is served several ways:</a:t>
            </a:r>
          </a:p>
          <a:p>
            <a:r>
              <a:rPr lang="en-US" dirty="0"/>
              <a:t> - tone of voice, eye contact, facial expressions and our words. </a:t>
            </a:r>
          </a:p>
          <a:p>
            <a:endParaRPr lang="en-US" dirty="0"/>
          </a:p>
          <a:p>
            <a:r>
              <a:rPr lang="en-US" dirty="0"/>
              <a:t>Good Listening:</a:t>
            </a:r>
          </a:p>
          <a:p>
            <a:r>
              <a:rPr lang="en-US" dirty="0"/>
              <a:t>Educators are encouraged to be good listeners ;</a:t>
            </a:r>
          </a:p>
          <a:p>
            <a:r>
              <a:rPr lang="en-US" dirty="0"/>
              <a:t> - Listening to children’s opinion, summarize what the children are saying, paying attention to their interest, language and social skills. </a:t>
            </a:r>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19</a:t>
            </a:fld>
            <a:endParaRPr lang="en-CA"/>
          </a:p>
        </p:txBody>
      </p:sp>
    </p:spTree>
    <p:extLst>
      <p:ext uri="{BB962C8B-B14F-4D97-AF65-F5344CB8AC3E}">
        <p14:creationId xmlns:p14="http://schemas.microsoft.com/office/powerpoint/2010/main" val="948362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Intentional Materials – Phones, or those plastic plumbing elbows for self talk or communication with others</a:t>
            </a:r>
          </a:p>
          <a:p>
            <a:endParaRPr lang="en-US" dirty="0"/>
          </a:p>
          <a:p>
            <a:r>
              <a:rPr lang="en-CA" dirty="0"/>
              <a:t>Create opportunities for conversations – such as open snack time, free play, at the creative table and especially outdoors.</a:t>
            </a:r>
          </a:p>
          <a:p>
            <a:endParaRPr lang="en-CA" dirty="0"/>
          </a:p>
          <a:p>
            <a:r>
              <a:rPr lang="en-CA" dirty="0"/>
              <a:t>Set-up furniture and activities -  to promote face-to-face interactions or side-by-side  - this can be done in a quiet area, set up cushions or tables with some chairs to promote these conversations between children. </a:t>
            </a:r>
          </a:p>
          <a:p>
            <a:endParaRPr lang="en-CA" dirty="0"/>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20</a:t>
            </a:fld>
            <a:endParaRPr lang="en-CA"/>
          </a:p>
        </p:txBody>
      </p:sp>
    </p:spTree>
    <p:extLst>
      <p:ext uri="{BB962C8B-B14F-4D97-AF65-F5344CB8AC3E}">
        <p14:creationId xmlns:p14="http://schemas.microsoft.com/office/powerpoint/2010/main" val="2875260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2</a:t>
            </a:fld>
            <a:endParaRPr lang="en-CA"/>
          </a:p>
        </p:txBody>
      </p:sp>
    </p:spTree>
    <p:extLst>
      <p:ext uri="{BB962C8B-B14F-4D97-AF65-F5344CB8AC3E}">
        <p14:creationId xmlns:p14="http://schemas.microsoft.com/office/powerpoint/2010/main" val="1205115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accessible where children are gathered or playing. Make two-way conversations a priority.  </a:t>
            </a:r>
          </a:p>
          <a:p>
            <a:pPr defTabSz="924916">
              <a:defRPr/>
            </a:pPr>
            <a:r>
              <a:rPr lang="en-US" dirty="0"/>
              <a:t> - Interact with children one to one or with groups, but having those conversations are important. Observing is also another form of documenting what children do and say. </a:t>
            </a:r>
          </a:p>
          <a:p>
            <a:endParaRPr lang="en-US" dirty="0"/>
          </a:p>
          <a:p>
            <a:r>
              <a:rPr lang="en-US" dirty="0"/>
              <a:t>During Play – </a:t>
            </a:r>
          </a:p>
          <a:p>
            <a:r>
              <a:rPr lang="en-US" dirty="0"/>
              <a:t> - Show an interest in what children are saying</a:t>
            </a:r>
          </a:p>
          <a:p>
            <a:r>
              <a:rPr lang="en-US" dirty="0"/>
              <a:t> - Make eye contact when children are speaking</a:t>
            </a:r>
          </a:p>
          <a:p>
            <a:r>
              <a:rPr lang="en-US" dirty="0"/>
              <a:t> - Listen to the children, ask open-ended questions</a:t>
            </a:r>
            <a:endParaRPr lang="en-CA" dirty="0"/>
          </a:p>
          <a:p>
            <a:endParaRPr lang="en-US" dirty="0"/>
          </a:p>
          <a:p>
            <a:r>
              <a:rPr lang="en-US" dirty="0"/>
              <a:t>During Routines</a:t>
            </a:r>
          </a:p>
          <a:p>
            <a:r>
              <a:rPr lang="en-US" dirty="0"/>
              <a:t> - Opportunities to model listening </a:t>
            </a:r>
          </a:p>
          <a:p>
            <a:r>
              <a:rPr lang="en-US" dirty="0"/>
              <a:t> - All routines of the day, including lunch, transitions</a:t>
            </a:r>
          </a:p>
          <a:p>
            <a:endParaRPr lang="en-US" dirty="0"/>
          </a:p>
          <a:p>
            <a:r>
              <a:rPr lang="en-US" dirty="0"/>
              <a:t>Guidance Interventions</a:t>
            </a:r>
          </a:p>
          <a:p>
            <a:r>
              <a:rPr lang="en-US" dirty="0"/>
              <a:t> - Visuals are great tools in responding to their feelings, problem solving</a:t>
            </a:r>
          </a:p>
          <a:p>
            <a:endParaRPr lang="en-US" dirty="0"/>
          </a:p>
          <a:p>
            <a:r>
              <a:rPr lang="en-US" dirty="0"/>
              <a:t>Noticing and Naming</a:t>
            </a:r>
          </a:p>
          <a:p>
            <a:r>
              <a:rPr lang="en-US" dirty="0"/>
              <a:t> - I could see the way your body was calm when I was talking to you</a:t>
            </a:r>
          </a:p>
          <a:p>
            <a:r>
              <a:rPr lang="en-US" dirty="0"/>
              <a:t> - How did that make you feel when your friend listened to you?</a:t>
            </a:r>
          </a:p>
          <a:p>
            <a:endParaRPr lang="en-US" dirty="0"/>
          </a:p>
          <a:p>
            <a:r>
              <a:rPr lang="en-US" dirty="0"/>
              <a:t>Ongoing Experiences</a:t>
            </a:r>
          </a:p>
          <a:p>
            <a:r>
              <a:rPr lang="en-US" dirty="0"/>
              <a:t> - Educators role model everyday</a:t>
            </a:r>
          </a:p>
          <a:p>
            <a:r>
              <a:rPr lang="en-US" dirty="0"/>
              <a:t> - Co-create a book/small group “How we listen”, clapping games, I spy games, co-ordination games. </a:t>
            </a:r>
            <a:endParaRPr lang="en-CA"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430E5F1-F00B-4011-9D19-51660800C1D9}" type="slidenum">
              <a:rPr lang="en-CA" smtClean="0"/>
              <a:t>21</a:t>
            </a:fld>
            <a:endParaRPr lang="en-CA"/>
          </a:p>
        </p:txBody>
      </p:sp>
    </p:spTree>
    <p:extLst>
      <p:ext uri="{BB962C8B-B14F-4D97-AF65-F5344CB8AC3E}">
        <p14:creationId xmlns:p14="http://schemas.microsoft.com/office/powerpoint/2010/main" val="432060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9"/>
              </a:spcAft>
            </a:pPr>
            <a:r>
              <a:rPr lang="en-US" kern="100" dirty="0">
                <a:latin typeface="Aptos" panose="020B0004020202020204" pitchFamily="34" charset="0"/>
                <a:ea typeface="Aptos" panose="020B0004020202020204" pitchFamily="34" charset="0"/>
                <a:cs typeface="Times New Roman" panose="02020603050405020304" pitchFamily="18" charset="0"/>
              </a:rPr>
              <a:t>An example from a preschool classroom on Listening: </a:t>
            </a:r>
            <a:endParaRPr lang="en-CA"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9"/>
              </a:spcAft>
            </a:pPr>
            <a:r>
              <a:rPr lang="en-US" kern="100" dirty="0">
                <a:latin typeface="Aptos" panose="020B0004020202020204" pitchFamily="34" charset="0"/>
                <a:ea typeface="Aptos" panose="020B0004020202020204" pitchFamily="34" charset="0"/>
                <a:cs typeface="Times New Roman" panose="02020603050405020304" pitchFamily="18" charset="0"/>
              </a:rPr>
              <a:t>Who has ears and how do we use them? The educator took pictures of the children’s side profile to show their ears. The pictures were posted and the children enjoyed identifying who’s ear belonged to who. </a:t>
            </a:r>
          </a:p>
          <a:p>
            <a:pPr>
              <a:lnSpc>
                <a:spcPct val="115000"/>
              </a:lnSpc>
              <a:spcAft>
                <a:spcPts val="809"/>
              </a:spcAft>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9"/>
              </a:spcAft>
            </a:pPr>
            <a:r>
              <a:rPr lang="en-US" kern="100" dirty="0">
                <a:latin typeface="Aptos" panose="020B0004020202020204" pitchFamily="34" charset="0"/>
                <a:ea typeface="Aptos" panose="020B0004020202020204" pitchFamily="34" charset="0"/>
                <a:cs typeface="Times New Roman" panose="02020603050405020304" pitchFamily="18" charset="0"/>
              </a:rPr>
              <a:t>They also explored open ended conversations with the children inviting the children to share what they hear. The documentation was posted with the pictures of the children’s ears. </a:t>
            </a:r>
          </a:p>
          <a:p>
            <a:pPr>
              <a:lnSpc>
                <a:spcPct val="115000"/>
              </a:lnSpc>
              <a:spcAft>
                <a:spcPts val="809"/>
              </a:spcAft>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9"/>
              </a:spcAft>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9"/>
              </a:spcAft>
            </a:pPr>
            <a:r>
              <a:rPr lang="en-US" kern="100" dirty="0">
                <a:latin typeface="Aptos" panose="020B0004020202020204" pitchFamily="34" charset="0"/>
                <a:ea typeface="Aptos" panose="020B0004020202020204" pitchFamily="34" charset="0"/>
                <a:cs typeface="Times New Roman" panose="02020603050405020304" pitchFamily="18" charset="0"/>
              </a:rPr>
              <a:t>Other activity ideas:</a:t>
            </a:r>
            <a:endParaRPr lang="en-CA" kern="100" dirty="0">
              <a:latin typeface="Aptos" panose="020B0004020202020204" pitchFamily="34" charset="0"/>
              <a:ea typeface="Aptos" panose="020B0004020202020204" pitchFamily="34" charset="0"/>
              <a:cs typeface="Times New Roman" panose="02020603050405020304" pitchFamily="18" charset="0"/>
            </a:endParaRPr>
          </a:p>
          <a:p>
            <a:pPr marL="346843" indent="-346843">
              <a:lnSpc>
                <a:spcPct val="115000"/>
              </a:lnSpc>
              <a:buFont typeface="Symbol" panose="05050102010706020507" pitchFamily="18" charset="2"/>
              <a:buChar char=""/>
            </a:pPr>
            <a:r>
              <a:rPr lang="en-US" kern="100" dirty="0">
                <a:latin typeface="Aptos" panose="020B0004020202020204" pitchFamily="34" charset="0"/>
                <a:ea typeface="Aptos" panose="020B0004020202020204" pitchFamily="34" charset="0"/>
                <a:cs typeface="Times New Roman" panose="02020603050405020304" pitchFamily="18" charset="0"/>
              </a:rPr>
              <a:t>Sounds in our neighborhood</a:t>
            </a:r>
            <a:endParaRPr lang="en-CA" kern="100" dirty="0">
              <a:latin typeface="Aptos" panose="020B0004020202020204" pitchFamily="34" charset="0"/>
              <a:ea typeface="Aptos" panose="020B0004020202020204" pitchFamily="34" charset="0"/>
              <a:cs typeface="Times New Roman" panose="02020603050405020304" pitchFamily="18" charset="0"/>
            </a:endParaRPr>
          </a:p>
          <a:p>
            <a:pPr marL="346843" indent="-346843">
              <a:lnSpc>
                <a:spcPct val="115000"/>
              </a:lnSpc>
              <a:buFont typeface="Symbol" panose="05050102010706020507" pitchFamily="18" charset="2"/>
              <a:buChar char=""/>
            </a:pPr>
            <a:r>
              <a:rPr lang="en-US" kern="100" dirty="0">
                <a:latin typeface="Aptos" panose="020B0004020202020204" pitchFamily="34" charset="0"/>
                <a:ea typeface="Aptos" panose="020B0004020202020204" pitchFamily="34" charset="0"/>
                <a:cs typeface="Times New Roman" panose="02020603050405020304" pitchFamily="18" charset="0"/>
              </a:rPr>
              <a:t>Telephone</a:t>
            </a:r>
            <a:endParaRPr lang="en-CA" kern="100" dirty="0">
              <a:latin typeface="Aptos" panose="020B0004020202020204" pitchFamily="34" charset="0"/>
              <a:ea typeface="Aptos" panose="020B0004020202020204" pitchFamily="34" charset="0"/>
              <a:cs typeface="Times New Roman" panose="02020603050405020304" pitchFamily="18" charset="0"/>
            </a:endParaRPr>
          </a:p>
          <a:p>
            <a:pPr marL="346843" indent="-346843">
              <a:lnSpc>
                <a:spcPct val="115000"/>
              </a:lnSpc>
              <a:buFont typeface="Symbol" panose="05050102010706020507" pitchFamily="18" charset="2"/>
              <a:buChar char=""/>
            </a:pPr>
            <a:r>
              <a:rPr lang="en-US" kern="100" dirty="0">
                <a:latin typeface="Aptos" panose="020B0004020202020204" pitchFamily="34" charset="0"/>
                <a:ea typeface="Aptos" panose="020B0004020202020204" pitchFamily="34" charset="0"/>
                <a:cs typeface="Times New Roman" panose="02020603050405020304" pitchFamily="18" charset="0"/>
              </a:rPr>
              <a:t>Sound bingo</a:t>
            </a:r>
            <a:endParaRPr lang="en-CA" kern="100" dirty="0">
              <a:latin typeface="Aptos" panose="020B0004020202020204" pitchFamily="34" charset="0"/>
              <a:ea typeface="Aptos" panose="020B0004020202020204" pitchFamily="34" charset="0"/>
              <a:cs typeface="Times New Roman" panose="02020603050405020304" pitchFamily="18" charset="0"/>
            </a:endParaRPr>
          </a:p>
          <a:p>
            <a:pPr marL="346843" indent="-346843">
              <a:lnSpc>
                <a:spcPct val="115000"/>
              </a:lnSpc>
              <a:buFont typeface="Symbol" panose="05050102010706020507" pitchFamily="18" charset="2"/>
              <a:buChar char=""/>
            </a:pPr>
            <a:r>
              <a:rPr lang="en-US" kern="100" dirty="0">
                <a:latin typeface="Aptos" panose="020B0004020202020204" pitchFamily="34" charset="0"/>
                <a:ea typeface="Aptos" panose="020B0004020202020204" pitchFamily="34" charset="0"/>
                <a:cs typeface="Times New Roman" panose="02020603050405020304" pitchFamily="18" charset="0"/>
              </a:rPr>
              <a:t>Name that tune</a:t>
            </a:r>
            <a:endParaRPr lang="en-CA" kern="100" dirty="0">
              <a:latin typeface="Aptos" panose="020B0004020202020204" pitchFamily="34" charset="0"/>
              <a:ea typeface="Aptos" panose="020B0004020202020204" pitchFamily="34" charset="0"/>
              <a:cs typeface="Times New Roman" panose="02020603050405020304" pitchFamily="18" charset="0"/>
            </a:endParaRPr>
          </a:p>
          <a:p>
            <a:pPr marL="346843" indent="-346843">
              <a:lnSpc>
                <a:spcPct val="115000"/>
              </a:lnSpc>
              <a:spcAft>
                <a:spcPts val="809"/>
              </a:spcAft>
              <a:buFont typeface="Symbol" panose="05050102010706020507" pitchFamily="18" charset="2"/>
              <a:buChar char=""/>
            </a:pPr>
            <a:r>
              <a:rPr lang="en-US" kern="100" dirty="0">
                <a:latin typeface="Aptos" panose="020B0004020202020204" pitchFamily="34" charset="0"/>
                <a:ea typeface="Aptos" panose="020B0004020202020204" pitchFamily="34" charset="0"/>
                <a:cs typeface="Times New Roman" panose="02020603050405020304" pitchFamily="18" charset="0"/>
              </a:rPr>
              <a:t>Use documentation to talk about when we see children listening to others </a:t>
            </a:r>
            <a:endParaRPr lang="en-CA" kern="100" dirty="0">
              <a:latin typeface="Aptos" panose="020B0004020202020204" pitchFamily="34" charset="0"/>
              <a:ea typeface="Aptos" panose="020B000402020202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22</a:t>
            </a:fld>
            <a:endParaRPr lang="en-CA"/>
          </a:p>
        </p:txBody>
      </p:sp>
    </p:spTree>
    <p:extLst>
      <p:ext uri="{BB962C8B-B14F-4D97-AF65-F5344CB8AC3E}">
        <p14:creationId xmlns:p14="http://schemas.microsoft.com/office/powerpoint/2010/main" val="873875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Materials that promote intentional language and communication building connections. </a:t>
            </a:r>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23</a:t>
            </a:fld>
            <a:endParaRPr lang="en-CA"/>
          </a:p>
        </p:txBody>
      </p:sp>
    </p:spTree>
    <p:extLst>
      <p:ext uri="{BB962C8B-B14F-4D97-AF65-F5344CB8AC3E}">
        <p14:creationId xmlns:p14="http://schemas.microsoft.com/office/powerpoint/2010/main" val="1458578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kern="100" dirty="0">
                <a:latin typeface="Aptos" panose="020B0004020202020204" pitchFamily="34" charset="0"/>
                <a:ea typeface="Aptos" panose="020B0004020202020204" pitchFamily="34" charset="0"/>
                <a:cs typeface="Times New Roman" panose="02020603050405020304" pitchFamily="18" charset="0"/>
              </a:rPr>
              <a:t>By the age of 5 children learn how they are viewed. Children hear adults and peers labelling them and talking about them. If they hear something about themselves repeated over and over again, they are going to believe that to be true about themselves.</a:t>
            </a:r>
          </a:p>
          <a:p>
            <a:pPr defTabSz="924916">
              <a:defRPr/>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defTabSz="924916">
              <a:defRPr/>
            </a:pPr>
            <a:r>
              <a:rPr lang="en-US" kern="100" dirty="0">
                <a:latin typeface="Aptos" panose="020B0004020202020204" pitchFamily="34" charset="0"/>
                <a:ea typeface="Aptos" panose="020B0004020202020204" pitchFamily="34" charset="0"/>
                <a:cs typeface="Times New Roman" panose="02020603050405020304" pitchFamily="18" charset="0"/>
              </a:rPr>
              <a:t> Let’s make sure children are spoken about in a positive way. </a:t>
            </a:r>
          </a:p>
          <a:p>
            <a:pPr defTabSz="924916">
              <a:defRPr/>
            </a:pPr>
            <a:endParaRPr lang="en-CA" kern="100" dirty="0">
              <a:latin typeface="Aptos" panose="020B0004020202020204" pitchFamily="34" charset="0"/>
              <a:ea typeface="Aptos" panose="020B000402020202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24</a:t>
            </a:fld>
            <a:endParaRPr lang="en-CA"/>
          </a:p>
        </p:txBody>
      </p:sp>
    </p:spTree>
    <p:extLst>
      <p:ext uri="{BB962C8B-B14F-4D97-AF65-F5344CB8AC3E}">
        <p14:creationId xmlns:p14="http://schemas.microsoft.com/office/powerpoint/2010/main" val="1210921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Secure Relationships – </a:t>
            </a:r>
          </a:p>
          <a:p>
            <a:pPr defTabSz="924916"/>
            <a:r>
              <a:rPr lang="en-US" dirty="0"/>
              <a:t> - Feeling loved and secure leads to positive feelings as well as the confidence to explore and try new things. </a:t>
            </a:r>
            <a:r>
              <a:rPr lang="en-US" dirty="0">
                <a:latin typeface="Calibri Light" panose="020F0302020204030204" pitchFamily="34" charset="0"/>
                <a:cs typeface="Calibri Light" panose="020F0302020204030204" pitchFamily="34" charset="0"/>
              </a:rPr>
              <a:t>Self-esteem is feeling good about yourself</a:t>
            </a:r>
            <a:endParaRPr lang="en-US" dirty="0"/>
          </a:p>
          <a:p>
            <a:endParaRPr lang="en-US" dirty="0"/>
          </a:p>
          <a:p>
            <a:r>
              <a:rPr lang="en-US" dirty="0"/>
              <a:t>Well-being</a:t>
            </a:r>
          </a:p>
          <a:p>
            <a:r>
              <a:rPr lang="en-US" dirty="0"/>
              <a:t> - How you feel about yourself impacts how you act and react. think of us as adults, how we feel about ourselves makes the outcome of our day. </a:t>
            </a:r>
          </a:p>
          <a:p>
            <a:endParaRPr lang="en-US" dirty="0"/>
          </a:p>
          <a:p>
            <a:r>
              <a:rPr lang="en-US" dirty="0"/>
              <a:t>Educators can support children</a:t>
            </a:r>
          </a:p>
          <a:p>
            <a:r>
              <a:rPr lang="en-US" dirty="0"/>
              <a:t> - by recognizing the unique quantities that each child has, children then have the freedom to act upon their own interest</a:t>
            </a:r>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25</a:t>
            </a:fld>
            <a:endParaRPr lang="en-CA"/>
          </a:p>
        </p:txBody>
      </p:sp>
    </p:spTree>
    <p:extLst>
      <p:ext uri="{BB962C8B-B14F-4D97-AF65-F5344CB8AC3E}">
        <p14:creationId xmlns:p14="http://schemas.microsoft.com/office/powerpoint/2010/main" val="25447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b="1" dirty="0"/>
              <a:t>Coming to value oneself occurs in many situations during the day.  </a:t>
            </a:r>
          </a:p>
          <a:p>
            <a:pPr defTabSz="924916">
              <a:defRPr/>
            </a:pPr>
            <a:r>
              <a:rPr lang="en-US" dirty="0"/>
              <a:t> - So if we don’t have the right Friendly words, children value themselves on what they hear, see and interact. finding those friendly words, Children then develop the habit of self-talk, which is when children say encouraging and kind words to themselves. </a:t>
            </a:r>
          </a:p>
          <a:p>
            <a:pPr defTabSz="924916">
              <a:defRPr/>
            </a:pPr>
            <a:endParaRPr lang="en-US" dirty="0"/>
          </a:p>
          <a:p>
            <a:pPr defTabSz="924916">
              <a:defRPr/>
            </a:pPr>
            <a:endParaRPr lang="en-US" dirty="0"/>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26</a:t>
            </a:fld>
            <a:endParaRPr lang="en-CA"/>
          </a:p>
        </p:txBody>
      </p:sp>
    </p:spTree>
    <p:extLst>
      <p:ext uri="{BB962C8B-B14F-4D97-AF65-F5344CB8AC3E}">
        <p14:creationId xmlns:p14="http://schemas.microsoft.com/office/powerpoint/2010/main" val="3689425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kinds of communication supports self-esteem?</a:t>
            </a:r>
          </a:p>
          <a:p>
            <a:r>
              <a:rPr lang="en-US" dirty="0"/>
              <a:t> - Following the children lead, which makes them confident in their choices</a:t>
            </a:r>
          </a:p>
          <a:p>
            <a:r>
              <a:rPr lang="en-US" dirty="0"/>
              <a:t> - acknowledging and describing children's efforts and achievements</a:t>
            </a:r>
          </a:p>
          <a:p>
            <a:r>
              <a:rPr lang="en-US" dirty="0"/>
              <a:t> - supporting children to make their own decisions, especially in play</a:t>
            </a:r>
          </a:p>
          <a:p>
            <a:r>
              <a:rPr lang="en-US" dirty="0"/>
              <a:t> </a:t>
            </a:r>
          </a:p>
          <a:p>
            <a:r>
              <a:rPr lang="en-US" dirty="0"/>
              <a:t>What kinds of guidance supports self-esteem?</a:t>
            </a:r>
          </a:p>
          <a:p>
            <a:r>
              <a:rPr lang="en-US" dirty="0"/>
              <a:t> - providing options for children to have when they need to make choices</a:t>
            </a:r>
          </a:p>
          <a:p>
            <a:r>
              <a:rPr lang="en-US" dirty="0"/>
              <a:t> - offer TIME IN, so you can supporting children’s feelings. </a:t>
            </a:r>
          </a:p>
          <a:p>
            <a:endParaRPr lang="en-CA" dirty="0"/>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27</a:t>
            </a:fld>
            <a:endParaRPr lang="en-CA"/>
          </a:p>
        </p:txBody>
      </p:sp>
    </p:spTree>
    <p:extLst>
      <p:ext uri="{BB962C8B-B14F-4D97-AF65-F5344CB8AC3E}">
        <p14:creationId xmlns:p14="http://schemas.microsoft.com/office/powerpoint/2010/main" val="4063622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Ensure personal space </a:t>
            </a:r>
          </a:p>
          <a:p>
            <a:r>
              <a:rPr lang="en-US" dirty="0"/>
              <a:t> - having a personal space like a cubby labelled with their name and photo, so everyone can identify that space belongs to the child.</a:t>
            </a:r>
          </a:p>
          <a:p>
            <a:r>
              <a:rPr lang="en-US" dirty="0"/>
              <a:t> -  adding a </a:t>
            </a:r>
            <a:r>
              <a:rPr lang="en-US" dirty="0" err="1"/>
              <a:t>favourite</a:t>
            </a:r>
            <a:r>
              <a:rPr lang="en-US" dirty="0"/>
              <a:t> item that is special from home to provide comfort and connection to the family. </a:t>
            </a:r>
          </a:p>
          <a:p>
            <a:endParaRPr lang="en-US" dirty="0"/>
          </a:p>
          <a:p>
            <a:r>
              <a:rPr lang="en-US" dirty="0"/>
              <a:t>Adding books to your learning </a:t>
            </a:r>
            <a:r>
              <a:rPr lang="en-US" dirty="0" err="1"/>
              <a:t>centres</a:t>
            </a:r>
            <a:endParaRPr lang="en-US" dirty="0"/>
          </a:p>
          <a:p>
            <a:pPr defTabSz="924916">
              <a:defRPr/>
            </a:pPr>
            <a:r>
              <a:rPr lang="en-US" dirty="0"/>
              <a:t> - </a:t>
            </a:r>
            <a:r>
              <a:rPr lang="en-US" kern="100" dirty="0">
                <a:latin typeface="Aptos" panose="020B0004020202020204" pitchFamily="34" charset="0"/>
                <a:ea typeface="Aptos" panose="020B0004020202020204" pitchFamily="34" charset="0"/>
                <a:cs typeface="Times New Roman" panose="02020603050405020304" pitchFamily="18" charset="0"/>
              </a:rPr>
              <a:t>All about me book activity. Invite the children to think about things from the book that resonated with them. What do you like about you? What are you good at? Create an “I can…” Book or an “I’m good at…” book (taking photos of the children doing tasks)</a:t>
            </a:r>
          </a:p>
          <a:p>
            <a:pPr defTabSz="924916">
              <a:defRPr/>
            </a:pPr>
            <a:r>
              <a:rPr lang="en-US" kern="100" dirty="0">
                <a:latin typeface="Aptos" panose="020B0004020202020204" pitchFamily="34" charset="0"/>
                <a:ea typeface="Aptos" panose="020B0004020202020204" pitchFamily="34" charset="0"/>
                <a:cs typeface="Times New Roman" panose="02020603050405020304" pitchFamily="18" charset="0"/>
              </a:rPr>
              <a:t> -  Help children to learn what they are good at (what’s your super power?)</a:t>
            </a:r>
            <a:endParaRPr lang="en-CA" kern="100" dirty="0">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a:p>
            <a:r>
              <a:rPr lang="en-US" dirty="0"/>
              <a:t>Intentional Materials</a:t>
            </a:r>
          </a:p>
          <a:p>
            <a:r>
              <a:rPr lang="en-US" dirty="0"/>
              <a:t> - Collecting photos that celebrate each child, adding some personal touches and interests about the child</a:t>
            </a:r>
          </a:p>
          <a:p>
            <a:r>
              <a:rPr lang="en-US" dirty="0"/>
              <a:t> - group photo albums</a:t>
            </a:r>
          </a:p>
          <a:p>
            <a:r>
              <a:rPr lang="en-US" dirty="0"/>
              <a:t> - Mirrors and materials for drawing, making self portraits with other open ended materials. </a:t>
            </a:r>
          </a:p>
          <a:p>
            <a:r>
              <a:rPr lang="en-US" dirty="0"/>
              <a:t> - providing song that build self esteem – Jack Hartman</a:t>
            </a:r>
          </a:p>
          <a:p>
            <a:r>
              <a:rPr lang="en-US" dirty="0"/>
              <a:t> - Daily </a:t>
            </a:r>
            <a:r>
              <a:rPr lang="en-US" dirty="0" err="1"/>
              <a:t>afirmations</a:t>
            </a:r>
            <a:endParaRPr lang="en-US" dirty="0"/>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28</a:t>
            </a:fld>
            <a:endParaRPr lang="en-CA"/>
          </a:p>
        </p:txBody>
      </p:sp>
    </p:spTree>
    <p:extLst>
      <p:ext uri="{BB962C8B-B14F-4D97-AF65-F5344CB8AC3E}">
        <p14:creationId xmlns:p14="http://schemas.microsoft.com/office/powerpoint/2010/main" val="3909007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your Acceptance</a:t>
            </a:r>
          </a:p>
          <a:p>
            <a:pPr marL="173422" indent="-173422">
              <a:buFontTx/>
              <a:buChar char="-"/>
            </a:pPr>
            <a:r>
              <a:rPr lang="en-US" dirty="0"/>
              <a:t>Model and show your acceptance to each child, so children can then see the value of their peers as valued play partners</a:t>
            </a:r>
          </a:p>
          <a:p>
            <a:endParaRPr lang="en-US" dirty="0"/>
          </a:p>
          <a:p>
            <a:r>
              <a:rPr lang="en-US" dirty="0"/>
              <a:t>Observe and Verbalize</a:t>
            </a:r>
          </a:p>
          <a:p>
            <a:r>
              <a:rPr lang="en-US" dirty="0"/>
              <a:t> - Observe and verbalize your observations about each child’s interest and strengths, so that everyone can hear the positive comments about the children. If you notice a child did something for another child or for themselves, vocalize it – make them be heard and noticed in a group of children. </a:t>
            </a:r>
          </a:p>
          <a:p>
            <a:endParaRPr lang="en-US" dirty="0"/>
          </a:p>
          <a:p>
            <a:r>
              <a:rPr lang="en-US" dirty="0"/>
              <a:t>Plan and Engage</a:t>
            </a:r>
          </a:p>
          <a:p>
            <a:r>
              <a:rPr lang="en-US" dirty="0"/>
              <a:t> - plan and engage in small groups interactions many times in the day with children, so that all children are engaged in plan and on one is left out. </a:t>
            </a:r>
          </a:p>
          <a:p>
            <a:r>
              <a:rPr lang="en-US" dirty="0"/>
              <a:t> -For example,  “You can’t play” -  you as an educator can sit by that child, engage with them in some sort of activity so that other children see that they are valued members and other children observe this positive interaction. </a:t>
            </a:r>
          </a:p>
          <a:p>
            <a:endParaRPr lang="en-US" dirty="0"/>
          </a:p>
          <a:p>
            <a:r>
              <a:rPr lang="en-CA" dirty="0"/>
              <a:t>When children say, I am helpful, I am strong, I am kind - When children say it long enough it becomes a part of them…</a:t>
            </a:r>
          </a:p>
        </p:txBody>
      </p:sp>
      <p:sp>
        <p:nvSpPr>
          <p:cNvPr id="4" name="Slide Number Placeholder 3"/>
          <p:cNvSpPr>
            <a:spLocks noGrp="1"/>
          </p:cNvSpPr>
          <p:nvPr>
            <p:ph type="sldNum" sz="quarter" idx="5"/>
          </p:nvPr>
        </p:nvSpPr>
        <p:spPr/>
        <p:txBody>
          <a:bodyPr/>
          <a:lstStyle/>
          <a:p>
            <a:fld id="{B430E5F1-F00B-4011-9D19-51660800C1D9}" type="slidenum">
              <a:rPr lang="en-CA" smtClean="0"/>
              <a:t>29</a:t>
            </a:fld>
            <a:endParaRPr lang="en-CA"/>
          </a:p>
        </p:txBody>
      </p:sp>
    </p:spTree>
    <p:extLst>
      <p:ext uri="{BB962C8B-B14F-4D97-AF65-F5344CB8AC3E}">
        <p14:creationId xmlns:p14="http://schemas.microsoft.com/office/powerpoint/2010/main" val="1989607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work sans" pitchFamily="2" charset="0"/>
              </a:rPr>
              <a:t>Respect is a vital skill that helps students build strong relationships and create a positive learning environment. It involves treating others in a way that makes them feel valued and appreciated.</a:t>
            </a:r>
          </a:p>
          <a:p>
            <a:pPr algn="l" fontAlgn="base"/>
            <a:endParaRPr lang="en-US" b="0" i="0" dirty="0">
              <a:solidFill>
                <a:srgbClr val="000000"/>
              </a:solidFill>
              <a:effectLst/>
              <a:latin typeface="work sans" pitchFamily="2" charset="0"/>
            </a:endParaRPr>
          </a:p>
          <a:p>
            <a:pPr algn="l" fontAlgn="base"/>
            <a:r>
              <a:rPr lang="en-US" b="1" i="0" dirty="0">
                <a:solidFill>
                  <a:srgbClr val="333333"/>
                </a:solidFill>
                <a:effectLst/>
                <a:latin typeface="work sans" pitchFamily="2" charset="0"/>
              </a:rPr>
              <a:t>Related Skills</a:t>
            </a:r>
          </a:p>
          <a:p>
            <a:pPr algn="l" fontAlgn="base"/>
            <a:r>
              <a:rPr lang="en-US" b="0" i="0" dirty="0">
                <a:solidFill>
                  <a:srgbClr val="000000"/>
                </a:solidFill>
                <a:effectLst/>
                <a:latin typeface="work sans" pitchFamily="2" charset="0"/>
              </a:rPr>
              <a:t>Teaching children about respectful language and behavior is just one aspect of Social-Emotional Learning. </a:t>
            </a:r>
          </a:p>
          <a:p>
            <a:pPr algn="l" fontAlgn="base"/>
            <a:r>
              <a:rPr lang="en-US" b="0" i="0" dirty="0">
                <a:solidFill>
                  <a:srgbClr val="000000"/>
                </a:solidFill>
                <a:effectLst/>
                <a:latin typeface="work sans" pitchFamily="2" charset="0"/>
              </a:rPr>
              <a:t>Other related skills include:</a:t>
            </a:r>
          </a:p>
          <a:p>
            <a:pPr algn="l" fontAlgn="base">
              <a:buFont typeface="Arial" panose="020B0604020202020204" pitchFamily="34" charset="0"/>
              <a:buChar char="•"/>
            </a:pPr>
            <a:r>
              <a:rPr lang="en-US" b="0" i="0" dirty="0">
                <a:solidFill>
                  <a:srgbClr val="000000"/>
                </a:solidFill>
                <a:effectLst/>
                <a:latin typeface="work sans" pitchFamily="2" charset="0"/>
              </a:rPr>
              <a:t>Active listening</a:t>
            </a:r>
          </a:p>
          <a:p>
            <a:pPr algn="l" fontAlgn="base">
              <a:buFont typeface="Arial" panose="020B0604020202020204" pitchFamily="34" charset="0"/>
              <a:buChar char="•"/>
            </a:pPr>
            <a:r>
              <a:rPr lang="en-US" b="0" i="0" dirty="0">
                <a:solidFill>
                  <a:srgbClr val="000000"/>
                </a:solidFill>
                <a:effectLst/>
                <a:latin typeface="work sans" pitchFamily="2" charset="0"/>
              </a:rPr>
              <a:t>Empathy</a:t>
            </a:r>
          </a:p>
          <a:p>
            <a:pPr algn="l" fontAlgn="base">
              <a:buFont typeface="Arial" panose="020B0604020202020204" pitchFamily="34" charset="0"/>
              <a:buChar char="•"/>
            </a:pPr>
            <a:r>
              <a:rPr lang="en-US" b="0" i="0" dirty="0">
                <a:solidFill>
                  <a:srgbClr val="000000"/>
                </a:solidFill>
                <a:effectLst/>
                <a:latin typeface="work sans" pitchFamily="2" charset="0"/>
              </a:rPr>
              <a:t>Conflict resolution</a:t>
            </a:r>
          </a:p>
          <a:p>
            <a:pPr algn="l" fontAlgn="base">
              <a:buFont typeface="Arial" panose="020B0604020202020204" pitchFamily="34" charset="0"/>
              <a:buChar char="•"/>
            </a:pPr>
            <a:r>
              <a:rPr lang="en-US" b="0" i="0" dirty="0">
                <a:solidFill>
                  <a:srgbClr val="000000"/>
                </a:solidFill>
                <a:effectLst/>
                <a:latin typeface="work sans" pitchFamily="2" charset="0"/>
              </a:rPr>
              <a:t>Assertiveness</a:t>
            </a:r>
          </a:p>
          <a:p>
            <a:pPr algn="l" fontAlgn="base">
              <a:buFont typeface="Arial" panose="020B0604020202020204" pitchFamily="34" charset="0"/>
              <a:buChar char="•"/>
            </a:pPr>
            <a:r>
              <a:rPr lang="en-US" b="0" i="0" dirty="0">
                <a:solidFill>
                  <a:srgbClr val="000000"/>
                </a:solidFill>
                <a:effectLst/>
                <a:latin typeface="work sans" pitchFamily="2" charset="0"/>
              </a:rPr>
              <a:t>Collaboration and teamwork</a:t>
            </a:r>
          </a:p>
          <a:p>
            <a:pPr algn="l" fontAlgn="base"/>
            <a:endParaRPr lang="en-US" b="0" i="0" dirty="0">
              <a:solidFill>
                <a:srgbClr val="000000"/>
              </a:solidFill>
              <a:effectLst/>
              <a:latin typeface="work sans" pitchFamily="2" charset="0"/>
            </a:endParaRPr>
          </a:p>
          <a:p>
            <a:pPr algn="l" fontAlgn="base"/>
            <a:endParaRPr lang="en-US" b="0" i="0" dirty="0">
              <a:solidFill>
                <a:srgbClr val="000000"/>
              </a:solidFill>
              <a:effectLst/>
              <a:latin typeface="work sans" pitchFamily="2" charset="0"/>
            </a:endParaRPr>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30</a:t>
            </a:fld>
            <a:endParaRPr lang="en-CA"/>
          </a:p>
        </p:txBody>
      </p:sp>
    </p:spTree>
    <p:extLst>
      <p:ext uri="{BB962C8B-B14F-4D97-AF65-F5344CB8AC3E}">
        <p14:creationId xmlns:p14="http://schemas.microsoft.com/office/powerpoint/2010/main" val="2428788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highlight>
                  <a:srgbClr val="FFFFFF"/>
                </a:highlight>
                <a:latin typeface="Söhne"/>
              </a:rPr>
              <a:t>It means that kids should feel like they're liked and appreciated just the way they are. They should understand that the things they do can be important and can change things for the better. Also, they should feel free to try new things and have fun exploring different activities.</a:t>
            </a:r>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3</a:t>
            </a:fld>
            <a:endParaRPr lang="en-CA"/>
          </a:p>
        </p:txBody>
      </p:sp>
    </p:spTree>
    <p:extLst>
      <p:ext uri="{BB962C8B-B14F-4D97-AF65-F5344CB8AC3E}">
        <p14:creationId xmlns:p14="http://schemas.microsoft.com/office/powerpoint/2010/main" val="38953198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31</a:t>
            </a:fld>
            <a:endParaRPr lang="en-CA"/>
          </a:p>
        </p:txBody>
      </p:sp>
    </p:spTree>
    <p:extLst>
      <p:ext uri="{BB962C8B-B14F-4D97-AF65-F5344CB8AC3E}">
        <p14:creationId xmlns:p14="http://schemas.microsoft.com/office/powerpoint/2010/main" val="5384184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D0D0D"/>
                </a:solidFill>
                <a:effectLst/>
                <a:highlight>
                  <a:srgbClr val="FFFFFF"/>
                </a:highlight>
                <a:latin typeface="Söhne"/>
              </a:rPr>
              <a:t>This means giving the right names to your feelings. For example, instead of just feeling "bad" or "angry," you can say, "I feel sad" or "I feel frustrated.“</a:t>
            </a:r>
          </a:p>
          <a:p>
            <a:pPr algn="l"/>
            <a:endParaRPr lang="en-US" b="0" i="0" dirty="0">
              <a:solidFill>
                <a:srgbClr val="0D0D0D"/>
              </a:solidFill>
              <a:effectLst/>
              <a:highlight>
                <a:srgbClr val="FFFFFF"/>
              </a:highlight>
              <a:latin typeface="Söhne"/>
            </a:endParaRPr>
          </a:p>
          <a:p>
            <a:pPr algn="l"/>
            <a:r>
              <a:rPr lang="en-US" b="0" i="0" dirty="0">
                <a:solidFill>
                  <a:srgbClr val="0D0D0D"/>
                </a:solidFill>
                <a:effectLst/>
                <a:highlight>
                  <a:srgbClr val="FFFFFF"/>
                </a:highlight>
                <a:latin typeface="Söhne"/>
              </a:rPr>
              <a:t>"Helps children be clearer about what is going on inside": When you name your emotions correctly, it helps you understand your feelings better. It's like putting a label on a jar so you know what's inside.</a:t>
            </a:r>
          </a:p>
          <a:p>
            <a:pPr algn="l"/>
            <a:endParaRPr lang="en-US" b="0" i="0" dirty="0">
              <a:solidFill>
                <a:srgbClr val="0D0D0D"/>
              </a:solidFill>
              <a:effectLst/>
              <a:highlight>
                <a:srgbClr val="FFFFFF"/>
              </a:highlight>
              <a:latin typeface="Söhne"/>
            </a:endParaRPr>
          </a:p>
          <a:p>
            <a:pPr algn="l"/>
            <a:r>
              <a:rPr lang="en-US" b="0" i="0" dirty="0">
                <a:solidFill>
                  <a:srgbClr val="0D0D0D"/>
                </a:solidFill>
                <a:effectLst/>
                <a:highlight>
                  <a:srgbClr val="FFFFFF"/>
                </a:highlight>
                <a:latin typeface="Söhne"/>
              </a:rPr>
              <a:t>Knowing how you feel helps you make better choices. It's like having a map to guide you in the right direction.</a:t>
            </a:r>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32</a:t>
            </a:fld>
            <a:endParaRPr lang="en-CA"/>
          </a:p>
        </p:txBody>
      </p:sp>
    </p:spTree>
    <p:extLst>
      <p:ext uri="{BB962C8B-B14F-4D97-AF65-F5344CB8AC3E}">
        <p14:creationId xmlns:p14="http://schemas.microsoft.com/office/powerpoint/2010/main" val="36209834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333333"/>
                </a:solidFill>
                <a:effectLst/>
                <a:latin typeface="work sans" pitchFamily="2" charset="0"/>
              </a:rPr>
              <a:t>Emotion Channel Changers</a:t>
            </a:r>
          </a:p>
          <a:p>
            <a:pPr algn="l" fontAlgn="base"/>
            <a:r>
              <a:rPr lang="en-US" b="0" i="0" dirty="0">
                <a:solidFill>
                  <a:srgbClr val="000000"/>
                </a:solidFill>
                <a:effectLst/>
                <a:latin typeface="work sans" pitchFamily="2" charset="0"/>
              </a:rPr>
              <a:t>This simple activity requires no preparation or materials from the educator, making it a perfect addition to any classroom. Here’s how to conduct the “Emotion Channel Changers” activity:</a:t>
            </a:r>
          </a:p>
          <a:p>
            <a:pPr algn="l" fontAlgn="base">
              <a:buFont typeface="+mj-lt"/>
              <a:buAutoNum type="arabicPeriod"/>
            </a:pPr>
            <a:r>
              <a:rPr lang="en-US" b="0" i="0" dirty="0">
                <a:solidFill>
                  <a:srgbClr val="000000"/>
                </a:solidFill>
                <a:effectLst/>
                <a:latin typeface="work sans" pitchFamily="2" charset="0"/>
              </a:rPr>
              <a:t>Ask children to sit comfortably and close their eyes.</a:t>
            </a:r>
          </a:p>
          <a:p>
            <a:pPr algn="l" fontAlgn="base">
              <a:buFont typeface="+mj-lt"/>
              <a:buAutoNum type="arabicPeriod"/>
            </a:pPr>
            <a:r>
              <a:rPr lang="en-US" b="0" i="0" dirty="0">
                <a:solidFill>
                  <a:srgbClr val="000000"/>
                </a:solidFill>
                <a:effectLst/>
                <a:latin typeface="work sans" pitchFamily="2" charset="0"/>
              </a:rPr>
              <a:t>Guide students to think about a recent situation where they experienced a big, negative emotion (e.g., anger, frustration, or sadness).</a:t>
            </a:r>
          </a:p>
          <a:p>
            <a:pPr algn="l" fontAlgn="base">
              <a:buFont typeface="+mj-lt"/>
              <a:buAutoNum type="arabicPeriod"/>
            </a:pPr>
            <a:r>
              <a:rPr lang="en-US" b="0" i="0" dirty="0">
                <a:solidFill>
                  <a:srgbClr val="000000"/>
                </a:solidFill>
                <a:effectLst/>
                <a:latin typeface="work sans" pitchFamily="2" charset="0"/>
              </a:rPr>
              <a:t>Encourage students to identify the emotion they felt and how it affected their body (e.g., clenched fists, tight chest, or rapid breathing).</a:t>
            </a:r>
          </a:p>
          <a:p>
            <a:pPr algn="l" fontAlgn="base">
              <a:buFont typeface="+mj-lt"/>
              <a:buAutoNum type="arabicPeriod"/>
            </a:pPr>
            <a:r>
              <a:rPr lang="en-US" b="0" i="0" dirty="0">
                <a:solidFill>
                  <a:srgbClr val="000000"/>
                </a:solidFill>
                <a:effectLst/>
                <a:latin typeface="work sans" pitchFamily="2" charset="0"/>
              </a:rPr>
              <a:t>Next, ask students to imagine they have a remote control in their hand, with the power to change the channel on their emotion.</a:t>
            </a:r>
          </a:p>
          <a:p>
            <a:pPr algn="l" fontAlgn="base">
              <a:buFont typeface="+mj-lt"/>
              <a:buAutoNum type="arabicPeriod"/>
            </a:pPr>
            <a:r>
              <a:rPr lang="en-US" b="0" i="0" dirty="0">
                <a:solidFill>
                  <a:srgbClr val="000000"/>
                </a:solidFill>
                <a:effectLst/>
                <a:latin typeface="work sans" pitchFamily="2" charset="0"/>
              </a:rPr>
              <a:t>Direct students to think about a positive or calming thought, action, or memory that can help them change the channel on their big emotion (e.g., taking deep breaths, counting to ten, or recalling a happy moment).</a:t>
            </a:r>
          </a:p>
          <a:p>
            <a:pPr algn="l" fontAlgn="base">
              <a:buFont typeface="+mj-lt"/>
              <a:buAutoNum type="arabicPeriod"/>
            </a:pPr>
            <a:r>
              <a:rPr lang="en-US" b="0" i="0" dirty="0">
                <a:solidFill>
                  <a:srgbClr val="000000"/>
                </a:solidFill>
                <a:effectLst/>
                <a:latin typeface="work sans" pitchFamily="2" charset="0"/>
              </a:rPr>
              <a:t>Finally, have students open their eyes and share their experiences with the class, discussing how they managed to change the channel on their big emotion.</a:t>
            </a:r>
          </a:p>
          <a:p>
            <a:pPr algn="l" fontAlgn="base"/>
            <a:r>
              <a:rPr lang="en-US" b="0" i="0" dirty="0">
                <a:solidFill>
                  <a:srgbClr val="000000"/>
                </a:solidFill>
                <a:effectLst/>
                <a:latin typeface="work sans" pitchFamily="2" charset="0"/>
              </a:rPr>
              <a:t>This activity not only helps students recognize their emotions but also empowers them to take control of their feelings and find healthy ways to cope with challenging situations.</a:t>
            </a:r>
          </a:p>
          <a:p>
            <a:pPr algn="l" fontAlgn="base"/>
            <a:r>
              <a:rPr lang="en-US" b="1" i="0" dirty="0">
                <a:solidFill>
                  <a:srgbClr val="333333"/>
                </a:solidFill>
                <a:effectLst/>
                <a:latin typeface="work sans" pitchFamily="2" charset="0"/>
              </a:rPr>
              <a:t>Discussion Questions</a:t>
            </a:r>
          </a:p>
          <a:p>
            <a:pPr algn="l" fontAlgn="base">
              <a:buFont typeface="Arial" panose="020B0604020202020204" pitchFamily="34" charset="0"/>
              <a:buChar char="•"/>
            </a:pPr>
            <a:r>
              <a:rPr lang="en-US" b="0" i="0" dirty="0">
                <a:solidFill>
                  <a:srgbClr val="000000"/>
                </a:solidFill>
                <a:effectLst/>
                <a:latin typeface="work sans" pitchFamily="2" charset="0"/>
              </a:rPr>
              <a:t>What are some other strategies you can use to change the channel on big emotions?</a:t>
            </a:r>
          </a:p>
          <a:p>
            <a:pPr algn="l" fontAlgn="base">
              <a:buFont typeface="Arial" panose="020B0604020202020204" pitchFamily="34" charset="0"/>
              <a:buChar char="•"/>
            </a:pPr>
            <a:r>
              <a:rPr lang="en-US" b="0" i="0" dirty="0">
                <a:solidFill>
                  <a:srgbClr val="000000"/>
                </a:solidFill>
                <a:effectLst/>
                <a:latin typeface="work sans" pitchFamily="2" charset="0"/>
              </a:rPr>
              <a:t>Can you think of a situation where changing the channel on your emotions helped you make a better decision?</a:t>
            </a:r>
          </a:p>
          <a:p>
            <a:pPr algn="l" fontAlgn="base">
              <a:buFont typeface="Arial" panose="020B0604020202020204" pitchFamily="34" charset="0"/>
              <a:buChar char="•"/>
            </a:pPr>
            <a:r>
              <a:rPr lang="en-US" b="0" i="0" dirty="0">
                <a:solidFill>
                  <a:srgbClr val="000000"/>
                </a:solidFill>
                <a:effectLst/>
                <a:latin typeface="work sans" pitchFamily="2" charset="0"/>
              </a:rPr>
              <a:t>How can practicing this skill improve your relationships with others?</a:t>
            </a:r>
          </a:p>
          <a:p>
            <a:pPr algn="l" fontAlgn="base">
              <a:buFont typeface="Arial" panose="020B0604020202020204" pitchFamily="34" charset="0"/>
              <a:buChar char="•"/>
            </a:pPr>
            <a:r>
              <a:rPr lang="en-US" b="0" i="0" dirty="0">
                <a:solidFill>
                  <a:srgbClr val="000000"/>
                </a:solidFill>
                <a:effectLst/>
                <a:latin typeface="work sans" pitchFamily="2" charset="0"/>
              </a:rPr>
              <a:t>Why is it important to identify and understand our emotions before trying to change the channel on them?</a:t>
            </a:r>
          </a:p>
          <a:p>
            <a:pPr algn="l" fontAlgn="base">
              <a:buFont typeface="Arial" panose="020B0604020202020204" pitchFamily="34" charset="0"/>
              <a:buChar char="•"/>
            </a:pPr>
            <a:r>
              <a:rPr lang="en-US" b="0" i="0" dirty="0">
                <a:solidFill>
                  <a:srgbClr val="000000"/>
                </a:solidFill>
                <a:effectLst/>
                <a:latin typeface="work sans" pitchFamily="2" charset="0"/>
              </a:rPr>
              <a:t>How can we support our friends or classmates when they are experiencing big emotions?</a:t>
            </a:r>
          </a:p>
          <a:p>
            <a:pPr algn="l" fontAlgn="base"/>
            <a:r>
              <a:rPr lang="en-US" b="1" i="0" dirty="0">
                <a:solidFill>
                  <a:srgbClr val="333333"/>
                </a:solidFill>
                <a:effectLst/>
                <a:latin typeface="work sans" pitchFamily="2" charset="0"/>
              </a:rPr>
              <a:t>Related Skills</a:t>
            </a:r>
          </a:p>
          <a:p>
            <a:pPr algn="l" fontAlgn="base"/>
            <a:r>
              <a:rPr lang="en-US" b="0" i="0" dirty="0">
                <a:solidFill>
                  <a:srgbClr val="000000"/>
                </a:solidFill>
                <a:effectLst/>
                <a:latin typeface="work sans" pitchFamily="2" charset="0"/>
              </a:rPr>
              <a:t>Developing the ability to change the channel on big emotions is just one aspect of Social-Emotional Learning. Other related skills that can be beneficial for students include:</a:t>
            </a:r>
          </a:p>
          <a:p>
            <a:pPr algn="l" fontAlgn="base">
              <a:buFont typeface="Arial" panose="020B0604020202020204" pitchFamily="34" charset="0"/>
              <a:buChar char="•"/>
            </a:pPr>
            <a:r>
              <a:rPr lang="en-US" b="0" i="0" dirty="0">
                <a:solidFill>
                  <a:srgbClr val="000000"/>
                </a:solidFill>
                <a:effectLst/>
                <a:latin typeface="work sans" pitchFamily="2" charset="0"/>
              </a:rPr>
              <a:t>Empathy: Understanding and sharing the feelings of others.</a:t>
            </a:r>
          </a:p>
          <a:p>
            <a:pPr algn="l" fontAlgn="base">
              <a:buFont typeface="Arial" panose="020B0604020202020204" pitchFamily="34" charset="0"/>
              <a:buChar char="•"/>
            </a:pPr>
            <a:r>
              <a:rPr lang="en-US" b="0" i="0" dirty="0">
                <a:solidFill>
                  <a:srgbClr val="000000"/>
                </a:solidFill>
                <a:effectLst/>
                <a:latin typeface="work sans" pitchFamily="2" charset="0"/>
              </a:rPr>
              <a:t>Self-awareness: Recognizing one’s emotions, strengths, and weaknesses.</a:t>
            </a:r>
          </a:p>
          <a:p>
            <a:pPr algn="l" fontAlgn="base">
              <a:buFont typeface="Arial" panose="020B0604020202020204" pitchFamily="34" charset="0"/>
              <a:buChar char="•"/>
            </a:pPr>
            <a:r>
              <a:rPr lang="en-US" b="0" i="0" dirty="0">
                <a:solidFill>
                  <a:srgbClr val="000000"/>
                </a:solidFill>
                <a:effectLst/>
                <a:latin typeface="work sans" pitchFamily="2" charset="0"/>
              </a:rPr>
              <a:t>Resilience: Bouncing back from setbacks and difficulties.</a:t>
            </a:r>
          </a:p>
          <a:p>
            <a:pPr algn="l" fontAlgn="base">
              <a:buFont typeface="Arial" panose="020B0604020202020204" pitchFamily="34" charset="0"/>
              <a:buChar char="•"/>
            </a:pPr>
            <a:r>
              <a:rPr lang="en-US" b="0" i="0" dirty="0">
                <a:solidFill>
                  <a:srgbClr val="000000"/>
                </a:solidFill>
                <a:effectLst/>
                <a:latin typeface="work sans" pitchFamily="2" charset="0"/>
              </a:rPr>
              <a:t>Conflict resolution: Finding peaceful solutions to disagreements and problems.</a:t>
            </a:r>
          </a:p>
          <a:p>
            <a:pPr algn="l" fontAlgn="base">
              <a:buFont typeface="Arial" panose="020B0604020202020204" pitchFamily="34" charset="0"/>
              <a:buChar char="•"/>
            </a:pPr>
            <a:r>
              <a:rPr lang="en-US" b="0" i="0" dirty="0">
                <a:solidFill>
                  <a:srgbClr val="000000"/>
                </a:solidFill>
                <a:effectLst/>
                <a:latin typeface="work sans" pitchFamily="2" charset="0"/>
              </a:rPr>
              <a:t>Effective communication: Expressing thoughts and feelings clearly and respectfully.</a:t>
            </a:r>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33</a:t>
            </a:fld>
            <a:endParaRPr lang="en-CA"/>
          </a:p>
        </p:txBody>
      </p:sp>
    </p:spTree>
    <p:extLst>
      <p:ext uri="{BB962C8B-B14F-4D97-AF65-F5344CB8AC3E}">
        <p14:creationId xmlns:p14="http://schemas.microsoft.com/office/powerpoint/2010/main" val="12205198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r>
              <a:rPr lang="en-US" dirty="0">
                <a:solidFill>
                  <a:schemeClr val="tx1">
                    <a:lumMod val="75000"/>
                    <a:lumOff val="25000"/>
                  </a:schemeClr>
                </a:solidFill>
              </a:rPr>
              <a:t>A child’s first steps in developing a sense of self-control is being able to recognize different feelings, in self and in others, and being able to express those feelings appropriately, it</a:t>
            </a:r>
            <a:r>
              <a:rPr lang="en-US" b="0" i="0" dirty="0">
                <a:solidFill>
                  <a:srgbClr val="0D0D0D"/>
                </a:solidFill>
                <a:effectLst/>
                <a:highlight>
                  <a:srgbClr val="FFFFFF"/>
                </a:highlight>
                <a:latin typeface="Söhne"/>
              </a:rPr>
              <a:t> means that as children grow, one of the first things they learn about controlling themselves is understanding and expressing their feelings. This includes recognizing how they feel and understanding how others might feel too. They also start learning how to show these feelings in a way that makes sense and is okay. So, if they're happy, sad, or angry, they start to learn how to express those emotions without causing problems.</a:t>
            </a:r>
            <a:endParaRPr lang="en-US" dirty="0">
              <a:solidFill>
                <a:schemeClr val="tx1">
                  <a:lumMod val="75000"/>
                  <a:lumOff val="25000"/>
                </a:schemeClr>
              </a:solidFill>
            </a:endParaRPr>
          </a:p>
          <a:p>
            <a:endParaRPr lang="en-US" dirty="0"/>
          </a:p>
          <a:p>
            <a:endParaRPr lang="en-US" dirty="0"/>
          </a:p>
          <a:p>
            <a:r>
              <a:rPr lang="en-US" dirty="0"/>
              <a:t>Using books for emotional support – Allowing children to be exposed to books that reflect characters in the book that have a range of emotions.</a:t>
            </a:r>
          </a:p>
          <a:p>
            <a:r>
              <a:rPr lang="en-US" dirty="0"/>
              <a:t>Thinking how characters feel and react help children better prepare to deal with their own range of emotions and </a:t>
            </a:r>
            <a:r>
              <a:rPr lang="en-US" dirty="0" err="1"/>
              <a:t>behaviours</a:t>
            </a:r>
            <a:r>
              <a:rPr lang="en-US" dirty="0"/>
              <a:t>. </a:t>
            </a:r>
          </a:p>
          <a:p>
            <a:endParaRPr lang="en-US" dirty="0"/>
          </a:p>
          <a:p>
            <a:r>
              <a:rPr lang="en-US" dirty="0"/>
              <a:t>We want to provide children with strategies to both accept and manage comfortable and uncomfortable emotions. </a:t>
            </a:r>
          </a:p>
          <a:p>
            <a:endParaRPr lang="en-US" dirty="0"/>
          </a:p>
        </p:txBody>
      </p:sp>
      <p:sp>
        <p:nvSpPr>
          <p:cNvPr id="4" name="Slide Number Placeholder 3"/>
          <p:cNvSpPr>
            <a:spLocks noGrp="1"/>
          </p:cNvSpPr>
          <p:nvPr>
            <p:ph type="sldNum" sz="quarter" idx="5"/>
          </p:nvPr>
        </p:nvSpPr>
        <p:spPr/>
        <p:txBody>
          <a:bodyPr/>
          <a:lstStyle/>
          <a:p>
            <a:fld id="{B430E5F1-F00B-4011-9D19-51660800C1D9}" type="slidenum">
              <a:rPr lang="en-CA" smtClean="0"/>
              <a:t>34</a:t>
            </a:fld>
            <a:endParaRPr lang="en-CA"/>
          </a:p>
        </p:txBody>
      </p:sp>
    </p:spTree>
    <p:extLst>
      <p:ext uri="{BB962C8B-B14F-4D97-AF65-F5344CB8AC3E}">
        <p14:creationId xmlns:p14="http://schemas.microsoft.com/office/powerpoint/2010/main" val="12740156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RULER approach questions to help children explore feelings during shared reading and guide conversations with children throughout the day. </a:t>
            </a:r>
          </a:p>
          <a:p>
            <a:endParaRPr lang="en-US" dirty="0"/>
          </a:p>
          <a:p>
            <a:r>
              <a:rPr lang="en-US" dirty="0"/>
              <a:t>R – Recognize (how the characters are feeling) Can you show me a ______face?</a:t>
            </a:r>
          </a:p>
          <a:p>
            <a:r>
              <a:rPr lang="en-US" dirty="0"/>
              <a:t>U - Understand – What happened that made the character feel______? What happens that makes you feel______?</a:t>
            </a:r>
          </a:p>
          <a:p>
            <a:r>
              <a:rPr lang="en-CA" dirty="0"/>
              <a:t>L – Label – What is the name of that feeling?</a:t>
            </a:r>
          </a:p>
          <a:p>
            <a:r>
              <a:rPr lang="en-CA" dirty="0"/>
              <a:t>E – Express – How did the character act when he/she was feeling?</a:t>
            </a:r>
          </a:p>
          <a:p>
            <a:r>
              <a:rPr lang="en-CA" dirty="0"/>
              <a:t>R – Regulate – What did the character do when he/she </a:t>
            </a:r>
            <a:r>
              <a:rPr lang="en-CA" dirty="0" err="1"/>
              <a:t>felt_______?What</a:t>
            </a:r>
            <a:r>
              <a:rPr lang="en-CA" dirty="0"/>
              <a:t> could you do to help a friend who is feeling______?</a:t>
            </a:r>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35</a:t>
            </a:fld>
            <a:endParaRPr lang="en-CA"/>
          </a:p>
        </p:txBody>
      </p:sp>
    </p:spTree>
    <p:extLst>
      <p:ext uri="{BB962C8B-B14F-4D97-AF65-F5344CB8AC3E}">
        <p14:creationId xmlns:p14="http://schemas.microsoft.com/office/powerpoint/2010/main" val="771304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10:50 </a:t>
            </a:r>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36</a:t>
            </a:fld>
            <a:endParaRPr lang="en-CA"/>
          </a:p>
        </p:txBody>
      </p:sp>
    </p:spTree>
    <p:extLst>
      <p:ext uri="{BB962C8B-B14F-4D97-AF65-F5344CB8AC3E}">
        <p14:creationId xmlns:p14="http://schemas.microsoft.com/office/powerpoint/2010/main" val="629678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Worth the fuss?</a:t>
            </a:r>
          </a:p>
          <a:p>
            <a:r>
              <a:rPr lang="en-US" dirty="0"/>
              <a:t>Even if you think the issue is not worth the fuss, these caring conversations with children will only build emotional awareness. </a:t>
            </a:r>
          </a:p>
          <a:p>
            <a:endParaRPr lang="en-US" dirty="0"/>
          </a:p>
          <a:p>
            <a:r>
              <a:rPr lang="en-US" dirty="0"/>
              <a:t>Important to check in</a:t>
            </a:r>
          </a:p>
          <a:p>
            <a:r>
              <a:rPr lang="en-US" dirty="0"/>
              <a:t> - When children don’t come to you at all, then check in, when facial expressions or body language from children alert you that they are not happily engaged. Then check in with them. </a:t>
            </a:r>
          </a:p>
          <a:p>
            <a:r>
              <a:rPr lang="en-US" dirty="0"/>
              <a:t>“I am wondering if you have a feeling or a problem that I can help you with?”</a:t>
            </a:r>
          </a:p>
          <a:p>
            <a:r>
              <a:rPr lang="en-US" dirty="0"/>
              <a:t>“You seem sad”</a:t>
            </a:r>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37</a:t>
            </a:fld>
            <a:endParaRPr lang="en-CA"/>
          </a:p>
        </p:txBody>
      </p:sp>
    </p:spTree>
    <p:extLst>
      <p:ext uri="{BB962C8B-B14F-4D97-AF65-F5344CB8AC3E}">
        <p14:creationId xmlns:p14="http://schemas.microsoft.com/office/powerpoint/2010/main" val="11191979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pictures of these items:</a:t>
            </a:r>
          </a:p>
          <a:p>
            <a:endParaRPr lang="en-US" dirty="0"/>
          </a:p>
          <a:p>
            <a:r>
              <a:rPr lang="en-US" dirty="0"/>
              <a:t>Puppets, figures, dolls, doll care props, blankets, bottles, spoons and dishes.</a:t>
            </a:r>
          </a:p>
          <a:p>
            <a:r>
              <a:rPr lang="en-US" dirty="0"/>
              <a:t>Picture cards of various feelings</a:t>
            </a:r>
          </a:p>
          <a:p>
            <a:r>
              <a:rPr lang="en-US" dirty="0"/>
              <a:t>Photos of children's faces in card format</a:t>
            </a:r>
          </a:p>
          <a:p>
            <a:r>
              <a:rPr lang="en-US" dirty="0"/>
              <a:t>Books about feelings</a:t>
            </a:r>
          </a:p>
          <a:p>
            <a:r>
              <a:rPr lang="en-US" dirty="0"/>
              <a:t>Mirrors at multiple learning </a:t>
            </a:r>
            <a:r>
              <a:rPr lang="en-US" dirty="0" err="1"/>
              <a:t>centres</a:t>
            </a:r>
            <a:endParaRPr lang="en-US" dirty="0"/>
          </a:p>
          <a:p>
            <a:r>
              <a:rPr lang="en-US" dirty="0"/>
              <a:t>Materials at creative art, water </a:t>
            </a:r>
            <a:r>
              <a:rPr lang="en-US" dirty="0" err="1"/>
              <a:t>colours</a:t>
            </a:r>
            <a:r>
              <a:rPr lang="en-US" dirty="0"/>
              <a:t>, </a:t>
            </a:r>
            <a:r>
              <a:rPr lang="en-US" dirty="0" err="1"/>
              <a:t>muliticoloured</a:t>
            </a:r>
            <a:r>
              <a:rPr lang="en-US" dirty="0"/>
              <a:t> markers and crayons.</a:t>
            </a:r>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38</a:t>
            </a:fld>
            <a:endParaRPr lang="en-CA"/>
          </a:p>
        </p:txBody>
      </p:sp>
    </p:spTree>
    <p:extLst>
      <p:ext uri="{BB962C8B-B14F-4D97-AF65-F5344CB8AC3E}">
        <p14:creationId xmlns:p14="http://schemas.microsoft.com/office/powerpoint/2010/main" val="19544419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r>
              <a:rPr lang="en-US" altLang="en-US" dirty="0">
                <a:latin typeface="Aptos" panose="020B0004020202020204" pitchFamily="34" charset="0"/>
                <a:ea typeface="Aptos" panose="020B0004020202020204" pitchFamily="34" charset="0"/>
                <a:cs typeface="Times New Roman" panose="02020603050405020304" pitchFamily="18" charset="0"/>
              </a:rPr>
              <a:t>Emotion Coaching – </a:t>
            </a:r>
          </a:p>
          <a:p>
            <a:pPr defTabSz="924916"/>
            <a:r>
              <a:rPr lang="en-US" altLang="en-US" dirty="0">
                <a:latin typeface="Aptos" panose="020B0004020202020204" pitchFamily="34" charset="0"/>
                <a:ea typeface="Aptos" panose="020B0004020202020204" pitchFamily="34" charset="0"/>
                <a:cs typeface="Times New Roman" panose="02020603050405020304" pitchFamily="18" charset="0"/>
              </a:rPr>
              <a:t>attend to the emotion with empathy, </a:t>
            </a:r>
          </a:p>
          <a:p>
            <a:pPr defTabSz="924916"/>
            <a:r>
              <a:rPr lang="en-US" altLang="en-US" dirty="0">
                <a:latin typeface="Aptos" panose="020B0004020202020204" pitchFamily="34" charset="0"/>
                <a:ea typeface="Aptos" panose="020B0004020202020204" pitchFamily="34" charset="0"/>
                <a:cs typeface="Times New Roman" panose="02020603050405020304" pitchFamily="18" charset="0"/>
              </a:rPr>
              <a:t>name the emotion, </a:t>
            </a:r>
          </a:p>
          <a:p>
            <a:pPr defTabSz="924916"/>
            <a:r>
              <a:rPr lang="en-US" altLang="en-US" dirty="0">
                <a:latin typeface="Aptos" panose="020B0004020202020204" pitchFamily="34" charset="0"/>
                <a:ea typeface="Aptos" panose="020B0004020202020204" pitchFamily="34" charset="0"/>
                <a:cs typeface="Times New Roman" panose="02020603050405020304" pitchFamily="18" charset="0"/>
              </a:rPr>
              <a:t>validate the emotion. </a:t>
            </a:r>
          </a:p>
          <a:p>
            <a:r>
              <a:rPr lang="en-CA" dirty="0">
                <a:latin typeface="Aptos" panose="020B0004020202020204" pitchFamily="34" charset="0"/>
                <a:cs typeface="Times New Roman" panose="02020603050405020304" pitchFamily="18" charset="0"/>
              </a:rPr>
              <a:t>Meet the need of the emotion</a:t>
            </a:r>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39</a:t>
            </a:fld>
            <a:endParaRPr lang="en-CA"/>
          </a:p>
        </p:txBody>
      </p:sp>
    </p:spTree>
    <p:extLst>
      <p:ext uri="{BB962C8B-B14F-4D97-AF65-F5344CB8AC3E}">
        <p14:creationId xmlns:p14="http://schemas.microsoft.com/office/powerpoint/2010/main" val="36433540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eaLnBrk="0" fontAlgn="base" hangingPunct="0">
              <a:spcBef>
                <a:spcPct val="0"/>
              </a:spcBef>
              <a:spcAft>
                <a:spcPct val="0"/>
              </a:spcAft>
            </a:pPr>
            <a:r>
              <a:rPr lang="en-US" altLang="en-US" sz="1600" dirty="0">
                <a:latin typeface="Aptos" panose="020B0004020202020204" pitchFamily="34" charset="0"/>
                <a:ea typeface="Aptos" panose="020B0004020202020204" pitchFamily="34" charset="0"/>
                <a:cs typeface="Times New Roman" panose="02020603050405020304" pitchFamily="18" charset="0"/>
              </a:rPr>
              <a:t>Activity ideas:</a:t>
            </a:r>
            <a:endParaRPr lang="en-CA" altLang="en-US" sz="1600" dirty="0"/>
          </a:p>
          <a:p>
            <a:pPr defTabSz="924916" eaLnBrk="0" fontAlgn="base" hangingPunct="0">
              <a:spcBef>
                <a:spcPct val="0"/>
              </a:spcBef>
              <a:spcAft>
                <a:spcPct val="0"/>
              </a:spcAft>
              <a:buFontTx/>
              <a:buChar char="•"/>
            </a:pPr>
            <a:r>
              <a:rPr lang="en-US" altLang="en-US" dirty="0">
                <a:latin typeface="Aptos" panose="020B0004020202020204" pitchFamily="34" charset="0"/>
                <a:ea typeface="Aptos" panose="020B0004020202020204" pitchFamily="34" charset="0"/>
                <a:cs typeface="Times New Roman" panose="02020603050405020304" pitchFamily="18" charset="0"/>
              </a:rPr>
              <a:t>How am I feeling? How are you feeling?</a:t>
            </a:r>
            <a:endParaRPr lang="en-CA" altLang="en-US" sz="800" dirty="0"/>
          </a:p>
          <a:p>
            <a:pPr defTabSz="924916" eaLnBrk="0" fontAlgn="base" hangingPunct="0">
              <a:spcBef>
                <a:spcPct val="0"/>
              </a:spcBef>
              <a:spcAft>
                <a:spcPct val="0"/>
              </a:spcAft>
              <a:buFontTx/>
              <a:buChar char="•"/>
            </a:pPr>
            <a:r>
              <a:rPr lang="en-US" altLang="en-US" dirty="0">
                <a:latin typeface="Aptos" panose="020B0004020202020204" pitchFamily="34" charset="0"/>
                <a:ea typeface="Aptos" panose="020B0004020202020204" pitchFamily="34" charset="0"/>
                <a:cs typeface="Times New Roman" panose="02020603050405020304" pitchFamily="18" charset="0"/>
              </a:rPr>
              <a:t>Making faces with rocks, mirrors, loose parts. </a:t>
            </a:r>
            <a:endParaRPr lang="en-CA" altLang="en-US" sz="800" dirty="0"/>
          </a:p>
          <a:p>
            <a:pPr defTabSz="924916" eaLnBrk="0" fontAlgn="base" hangingPunct="0">
              <a:spcBef>
                <a:spcPct val="0"/>
              </a:spcBef>
              <a:spcAft>
                <a:spcPct val="0"/>
              </a:spcAft>
              <a:buFontTx/>
              <a:buChar char="•"/>
            </a:pPr>
            <a:r>
              <a:rPr lang="en-US" altLang="en-US" dirty="0">
                <a:latin typeface="Aptos" panose="020B0004020202020204" pitchFamily="34" charset="0"/>
                <a:ea typeface="Aptos" panose="020B0004020202020204" pitchFamily="34" charset="0"/>
                <a:cs typeface="Times New Roman" panose="02020603050405020304" pitchFamily="18" charset="0"/>
              </a:rPr>
              <a:t>Loose parts and stories for SEL *exploring emotions</a:t>
            </a:r>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40</a:t>
            </a:fld>
            <a:endParaRPr lang="en-CA"/>
          </a:p>
        </p:txBody>
      </p:sp>
    </p:spTree>
    <p:extLst>
      <p:ext uri="{BB962C8B-B14F-4D97-AF65-F5344CB8AC3E}">
        <p14:creationId xmlns:p14="http://schemas.microsoft.com/office/powerpoint/2010/main" val="2055184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b="1" dirty="0"/>
              <a:t>What are the unique strengths and needs, approaches, attitudes, and dispositions of each child? </a:t>
            </a:r>
            <a:endParaRPr lang="en-CA" b="1" dirty="0"/>
          </a:p>
          <a:p>
            <a:br>
              <a:rPr lang="en-US" dirty="0"/>
            </a:br>
            <a:r>
              <a:rPr lang="en-US" b="0" i="0" dirty="0">
                <a:solidFill>
                  <a:srgbClr val="0D0D0D"/>
                </a:solidFill>
                <a:effectLst/>
                <a:highlight>
                  <a:srgbClr val="FFFFFF"/>
                </a:highlight>
                <a:latin typeface="Söhne"/>
              </a:rPr>
              <a:t>An example of understanding the unique strengths and needs of each child  - Let's say a teacher notices that one child is particularly good at drawing and loves to express themselves through art, while another child is very good at puzzles. </a:t>
            </a:r>
          </a:p>
          <a:p>
            <a:r>
              <a:rPr lang="en-US" b="0" i="0" dirty="0">
                <a:solidFill>
                  <a:srgbClr val="0D0D0D"/>
                </a:solidFill>
                <a:effectLst/>
                <a:highlight>
                  <a:srgbClr val="FFFFFF"/>
                </a:highlight>
                <a:latin typeface="Söhne"/>
              </a:rPr>
              <a:t>The educator might tailor their approach to accommodate each child's strengths and needs. </a:t>
            </a:r>
          </a:p>
          <a:p>
            <a:endParaRPr lang="en-US" b="0" i="0" dirty="0">
              <a:solidFill>
                <a:srgbClr val="0D0D0D"/>
              </a:solidFill>
              <a:effectLst/>
              <a:highlight>
                <a:srgbClr val="FFFFFF"/>
              </a:highlight>
              <a:latin typeface="Söhne"/>
            </a:endParaRPr>
          </a:p>
          <a:p>
            <a:r>
              <a:rPr lang="en-US" b="0" i="0" dirty="0">
                <a:solidFill>
                  <a:srgbClr val="0D0D0D"/>
                </a:solidFill>
                <a:effectLst/>
                <a:highlight>
                  <a:srgbClr val="FFFFFF"/>
                </a:highlight>
                <a:latin typeface="Söhne"/>
              </a:rPr>
              <a:t>staff might provide the artistic child with more opportunities to express themselves through drawing This way, each child feels valued for their strengths and supported in areas where they may need extra help.</a:t>
            </a:r>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4</a:t>
            </a:fld>
            <a:endParaRPr lang="en-CA"/>
          </a:p>
        </p:txBody>
      </p:sp>
    </p:spTree>
    <p:extLst>
      <p:ext uri="{BB962C8B-B14F-4D97-AF65-F5344CB8AC3E}">
        <p14:creationId xmlns:p14="http://schemas.microsoft.com/office/powerpoint/2010/main" val="8510639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This means that noticing how someone's body looks and moves helps children to better understand how they're feeling. </a:t>
            </a:r>
          </a:p>
          <a:p>
            <a:r>
              <a:rPr lang="en-US" dirty="0">
                <a:effectLst/>
              </a:rPr>
              <a:t>At first, they learn to react to those feelings. </a:t>
            </a:r>
          </a:p>
          <a:p>
            <a:r>
              <a:rPr lang="en-US" dirty="0">
                <a:effectLst/>
              </a:rPr>
              <a:t>Then, they start to figure out why the person feels that way. </a:t>
            </a:r>
          </a:p>
          <a:p>
            <a:r>
              <a:rPr lang="en-US" dirty="0">
                <a:effectLst/>
              </a:rPr>
              <a:t>And the most important part is they want to do something to make the person feel happier.</a:t>
            </a:r>
          </a:p>
          <a:p>
            <a:br>
              <a:rPr lang="en-US" b="0" i="0" dirty="0">
                <a:solidFill>
                  <a:srgbClr val="000000"/>
                </a:solidFill>
                <a:effectLst/>
                <a:highlight>
                  <a:srgbClr val="FFFFFF"/>
                </a:highlight>
                <a:latin typeface="Söhne"/>
              </a:rPr>
            </a:br>
            <a:endParaRPr lang="en-US" dirty="0"/>
          </a:p>
          <a:p>
            <a:endParaRPr lang="en-US" dirty="0"/>
          </a:p>
          <a:p>
            <a:r>
              <a:rPr lang="en-US" dirty="0"/>
              <a:t>Emotional – feel the other person’s feelings</a:t>
            </a:r>
          </a:p>
          <a:p>
            <a:r>
              <a:rPr lang="en-US" dirty="0"/>
              <a:t>Cognitive – Understand why the person feels that way</a:t>
            </a:r>
          </a:p>
          <a:p>
            <a:r>
              <a:rPr lang="en-US" dirty="0"/>
              <a:t>Compassionate – Want to do something to make the other person feel better</a:t>
            </a:r>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41</a:t>
            </a:fld>
            <a:endParaRPr lang="en-CA"/>
          </a:p>
        </p:txBody>
      </p:sp>
    </p:spTree>
    <p:extLst>
      <p:ext uri="{BB962C8B-B14F-4D97-AF65-F5344CB8AC3E}">
        <p14:creationId xmlns:p14="http://schemas.microsoft.com/office/powerpoint/2010/main" val="31670359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Mirror Mirror….Set up unbreakable mirrors and post different I feel faces around the mirror to encourage children to look at themselves when they are showing s different feeling.</a:t>
            </a:r>
          </a:p>
          <a:p>
            <a:endParaRPr lang="en-US" dirty="0"/>
          </a:p>
          <a:p>
            <a:r>
              <a:rPr lang="en-US" dirty="0"/>
              <a:t>Feeling faces created or collected by the children placed around the room</a:t>
            </a:r>
          </a:p>
          <a:p>
            <a:endParaRPr lang="en-US" dirty="0"/>
          </a:p>
          <a:p>
            <a:r>
              <a:rPr lang="en-US" dirty="0"/>
              <a:t>Multiple copies of feeling faces to play a match card game, children can then determine which faces match.</a:t>
            </a:r>
          </a:p>
          <a:p>
            <a:endParaRPr lang="en-US" dirty="0"/>
          </a:p>
          <a:p>
            <a:r>
              <a:rPr lang="en-US" dirty="0"/>
              <a:t>Playdough </a:t>
            </a:r>
            <a:r>
              <a:rPr lang="en-US" dirty="0" err="1"/>
              <a:t>centre</a:t>
            </a:r>
            <a:r>
              <a:rPr lang="en-US" dirty="0"/>
              <a:t>, making feeling faces</a:t>
            </a:r>
          </a:p>
          <a:p>
            <a:endParaRPr lang="en-US" dirty="0"/>
          </a:p>
          <a:p>
            <a:r>
              <a:rPr lang="en-US" dirty="0"/>
              <a:t>Loose Parts table where children can create faces using materials like sticks, stones, shells, yarn, buttons and </a:t>
            </a:r>
            <a:r>
              <a:rPr lang="en-US" dirty="0" err="1"/>
              <a:t>pipecleaners</a:t>
            </a:r>
            <a:r>
              <a:rPr lang="en-US" dirty="0"/>
              <a:t>.</a:t>
            </a:r>
          </a:p>
          <a:p>
            <a:endParaRPr lang="en-US" dirty="0"/>
          </a:p>
          <a:p>
            <a:r>
              <a:rPr lang="en-US" dirty="0"/>
              <a:t>Cozy corner – Pictures of the children</a:t>
            </a:r>
          </a:p>
          <a:p>
            <a:r>
              <a:rPr lang="en-US" dirty="0"/>
              <a:t>TFL - Body clues posters</a:t>
            </a:r>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42</a:t>
            </a:fld>
            <a:endParaRPr lang="en-CA"/>
          </a:p>
        </p:txBody>
      </p:sp>
    </p:spTree>
    <p:extLst>
      <p:ext uri="{BB962C8B-B14F-4D97-AF65-F5344CB8AC3E}">
        <p14:creationId xmlns:p14="http://schemas.microsoft.com/office/powerpoint/2010/main" val="31885499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Introducing body clues - </a:t>
            </a:r>
          </a:p>
          <a:p>
            <a:r>
              <a:rPr lang="en-US" dirty="0"/>
              <a:t>This is my Happy Face – pointing out the children's body clues will allow the children to make sense of their body and the messages they are trying to show us. For example: Can you tell me how your body feels when you are happy? This is when an educator can point out clues that indicate happy faces and bodies – like:</a:t>
            </a:r>
          </a:p>
          <a:p>
            <a:pPr marL="231229" indent="-231229">
              <a:buAutoNum type="arabicPeriod"/>
            </a:pPr>
            <a:r>
              <a:rPr lang="en-US" dirty="0"/>
              <a:t>Your mouth is smiling</a:t>
            </a:r>
          </a:p>
          <a:p>
            <a:pPr marL="231229" indent="-231229">
              <a:buAutoNum type="arabicPeriod"/>
            </a:pPr>
            <a:r>
              <a:rPr lang="en-US" dirty="0"/>
              <a:t>Your eyes are open and sparkling</a:t>
            </a:r>
          </a:p>
          <a:p>
            <a:pPr marL="231229" indent="-231229">
              <a:buAutoNum type="arabicPeriod"/>
            </a:pPr>
            <a:r>
              <a:rPr lang="en-US" dirty="0"/>
              <a:t>Hands clapping</a:t>
            </a:r>
          </a:p>
          <a:p>
            <a:pPr marL="231229" indent="-231229">
              <a:buAutoNum type="arabicPeriod"/>
            </a:pPr>
            <a:r>
              <a:rPr lang="en-US" dirty="0"/>
              <a:t>Maybe jumping and moving around</a:t>
            </a:r>
          </a:p>
          <a:p>
            <a:pPr marL="231229" indent="-231229">
              <a:buAutoNum type="arabicPeriod"/>
            </a:pPr>
            <a:endParaRPr lang="en-US" dirty="0"/>
          </a:p>
          <a:p>
            <a:pPr defTabSz="924916"/>
            <a:r>
              <a:rPr lang="en-US" dirty="0"/>
              <a:t> - When an educator approaches an angry child, we need to remember that children are sensitive to much more than a person’s facial expression. </a:t>
            </a:r>
          </a:p>
          <a:p>
            <a:pPr defTabSz="924916"/>
            <a:r>
              <a:rPr lang="en-US" dirty="0"/>
              <a:t> - As co-regulators, we need to model a sense of calm in our own body language and facial expression and tone of our voices. </a:t>
            </a:r>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43</a:t>
            </a:fld>
            <a:endParaRPr lang="en-CA"/>
          </a:p>
        </p:txBody>
      </p:sp>
    </p:spTree>
    <p:extLst>
      <p:ext uri="{BB962C8B-B14F-4D97-AF65-F5344CB8AC3E}">
        <p14:creationId xmlns:p14="http://schemas.microsoft.com/office/powerpoint/2010/main" val="858716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photos to label or explore how you feel when you are happy, sad, angry or sad. </a:t>
            </a:r>
          </a:p>
          <a:p>
            <a:endParaRPr lang="en-US" dirty="0"/>
          </a:p>
          <a:p>
            <a:r>
              <a:rPr lang="en-US" dirty="0"/>
              <a:t>Use videos without volume and help children identify what feelings they can see. </a:t>
            </a:r>
          </a:p>
          <a:p>
            <a:endParaRPr lang="en-US" dirty="0"/>
          </a:p>
          <a:p>
            <a:r>
              <a:rPr lang="en-US" dirty="0"/>
              <a:t>Body mapping – Where does your body feel these feelings?</a:t>
            </a:r>
          </a:p>
          <a:p>
            <a:endParaRPr lang="en-US" dirty="0"/>
          </a:p>
          <a:p>
            <a:r>
              <a:rPr lang="en-US" dirty="0"/>
              <a:t>Role play using dolls with children and prompting feelings responses. </a:t>
            </a:r>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44</a:t>
            </a:fld>
            <a:endParaRPr lang="en-CA"/>
          </a:p>
        </p:txBody>
      </p:sp>
    </p:spTree>
    <p:extLst>
      <p:ext uri="{BB962C8B-B14F-4D97-AF65-F5344CB8AC3E}">
        <p14:creationId xmlns:p14="http://schemas.microsoft.com/office/powerpoint/2010/main" val="11018417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B430E5F1-F00B-4011-9D19-51660800C1D9}" type="slidenum">
              <a:rPr lang="en-CA" smtClean="0"/>
              <a:t>45</a:t>
            </a:fld>
            <a:endParaRPr lang="en-CA"/>
          </a:p>
        </p:txBody>
      </p:sp>
    </p:spTree>
    <p:extLst>
      <p:ext uri="{BB962C8B-B14F-4D97-AF65-F5344CB8AC3E}">
        <p14:creationId xmlns:p14="http://schemas.microsoft.com/office/powerpoint/2010/main" val="40416766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means </a:t>
            </a:r>
            <a:r>
              <a:rPr lang="en-US" b="0" i="0" dirty="0">
                <a:solidFill>
                  <a:srgbClr val="0D0D0D"/>
                </a:solidFill>
                <a:effectLst/>
                <a:highlight>
                  <a:srgbClr val="FFFFFF"/>
                </a:highlight>
                <a:latin typeface="Söhne"/>
              </a:rPr>
              <a:t>making friends and getting along with other children is a big part of growing up. </a:t>
            </a:r>
          </a:p>
          <a:p>
            <a:r>
              <a:rPr lang="en-US" b="0" i="0" dirty="0">
                <a:solidFill>
                  <a:srgbClr val="0D0D0D"/>
                </a:solidFill>
                <a:effectLst/>
                <a:highlight>
                  <a:srgbClr val="FFFFFF"/>
                </a:highlight>
                <a:latin typeface="Söhne"/>
              </a:rPr>
              <a:t> - Began to show empathy and concern and take action to help others.</a:t>
            </a:r>
          </a:p>
          <a:p>
            <a:r>
              <a:rPr lang="en-US" b="0" i="0" dirty="0">
                <a:solidFill>
                  <a:srgbClr val="0D0D0D"/>
                </a:solidFill>
                <a:effectLst/>
                <a:highlight>
                  <a:srgbClr val="FFFFFF"/>
                </a:highlight>
                <a:latin typeface="Söhne"/>
              </a:rPr>
              <a:t> - notice similarities and differences between self and others. </a:t>
            </a:r>
          </a:p>
          <a:p>
            <a:endParaRPr lang="en-US" b="0" i="0" dirty="0">
              <a:solidFill>
                <a:srgbClr val="0D0D0D"/>
              </a:solidFill>
              <a:effectLst/>
              <a:highlight>
                <a:srgbClr val="FFFFFF"/>
              </a:highlight>
              <a:latin typeface="Söhne"/>
            </a:endParaRPr>
          </a:p>
          <a:p>
            <a:r>
              <a:rPr lang="en-US" b="0" i="0" dirty="0">
                <a:solidFill>
                  <a:srgbClr val="0D0D0D"/>
                </a:solidFill>
                <a:effectLst/>
                <a:highlight>
                  <a:srgbClr val="FFFFFF"/>
                </a:highlight>
                <a:latin typeface="Söhne"/>
              </a:rPr>
              <a:t>I feel…Children who become aware of their own and other people's emotions, desires and feelings are better able to understand their thoughts, wants and feelings. </a:t>
            </a:r>
          </a:p>
          <a:p>
            <a:r>
              <a:rPr lang="en-US" b="0" i="0" dirty="0">
                <a:solidFill>
                  <a:srgbClr val="0D0D0D"/>
                </a:solidFill>
                <a:effectLst/>
                <a:highlight>
                  <a:srgbClr val="FFFFFF"/>
                </a:highlight>
                <a:latin typeface="Söhne"/>
              </a:rPr>
              <a:t>Then children gain these skills to know how better to respond to others, become sensitive. These skills usually come out during pretend play where they learn to share and help others. </a:t>
            </a:r>
          </a:p>
          <a:p>
            <a:endParaRPr lang="en-US" b="0" i="0" dirty="0">
              <a:solidFill>
                <a:srgbClr val="0D0D0D"/>
              </a:solidFill>
              <a:effectLst/>
              <a:highlight>
                <a:srgbClr val="FFFFFF"/>
              </a:highlight>
              <a:latin typeface="Söhne"/>
            </a:endParaRPr>
          </a:p>
          <a:p>
            <a:r>
              <a:rPr lang="en-US" b="0" i="0" dirty="0">
                <a:solidFill>
                  <a:srgbClr val="0D0D0D"/>
                </a:solidFill>
                <a:effectLst/>
                <a:highlight>
                  <a:srgbClr val="FFFFFF"/>
                </a:highlight>
                <a:latin typeface="Söhne"/>
              </a:rPr>
              <a:t>We will never be able to feel exactly the way another person feels, even if we have had a similar experience because everyone's perspective is different and their reaction is unique. But we continue to listen and pay attention to thoughts and feelings of others. </a:t>
            </a:r>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46</a:t>
            </a:fld>
            <a:endParaRPr lang="en-CA"/>
          </a:p>
        </p:txBody>
      </p:sp>
    </p:spTree>
    <p:extLst>
      <p:ext uri="{BB962C8B-B14F-4D97-AF65-F5344CB8AC3E}">
        <p14:creationId xmlns:p14="http://schemas.microsoft.com/office/powerpoint/2010/main" val="24928438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B430E5F1-F00B-4011-9D19-51660800C1D9}" type="slidenum">
              <a:rPr lang="en-CA" smtClean="0"/>
              <a:t>47</a:t>
            </a:fld>
            <a:endParaRPr lang="en-CA"/>
          </a:p>
        </p:txBody>
      </p:sp>
    </p:spTree>
    <p:extLst>
      <p:ext uri="{BB962C8B-B14F-4D97-AF65-F5344CB8AC3E}">
        <p14:creationId xmlns:p14="http://schemas.microsoft.com/office/powerpoint/2010/main" val="26369322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r>
              <a:rPr lang="en-CA" dirty="0">
                <a:latin typeface="Aptos Display" panose="020B0004020202020204" pitchFamily="34" charset="0"/>
              </a:rPr>
              <a:t>Educators need to be engaged in children’s conversations, play and conflict throughout the day. Educators need to build a relationship with children so they can feel secure and safe in their basic needs. </a:t>
            </a:r>
          </a:p>
          <a:p>
            <a:pPr defTabSz="924916"/>
            <a:endParaRPr lang="en-CA" dirty="0">
              <a:latin typeface="Aptos Display" panose="020B0004020202020204" pitchFamily="34" charset="0"/>
            </a:endParaRPr>
          </a:p>
          <a:p>
            <a:pPr defTabSz="924916"/>
            <a:r>
              <a:rPr lang="en-CA" dirty="0">
                <a:latin typeface="Aptos Display" panose="020B0004020202020204" pitchFamily="34" charset="0"/>
              </a:rPr>
              <a:t>As adults when we are sad, angry or happy, we need to express these emotions and usually have that person that has given you the space to feel comfortable to express these emotions. So, you are able to talk, show excitement to share your emotions. Children need to feel the same way, you need to build that relationship with children, so they feel comfortable to express themselves. </a:t>
            </a:r>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48</a:t>
            </a:fld>
            <a:endParaRPr lang="en-CA"/>
          </a:p>
        </p:txBody>
      </p:sp>
    </p:spTree>
    <p:extLst>
      <p:ext uri="{BB962C8B-B14F-4D97-AF65-F5344CB8AC3E}">
        <p14:creationId xmlns:p14="http://schemas.microsoft.com/office/powerpoint/2010/main" val="23018573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Setting up the environment with intentional materials</a:t>
            </a:r>
          </a:p>
          <a:p>
            <a:r>
              <a:rPr lang="en-US" dirty="0"/>
              <a:t>Feelings wheel</a:t>
            </a:r>
          </a:p>
          <a:p>
            <a:r>
              <a:rPr lang="en-US" dirty="0"/>
              <a:t>Puppets with expressed emotions</a:t>
            </a:r>
          </a:p>
          <a:p>
            <a:r>
              <a:rPr lang="en-US" dirty="0"/>
              <a:t>Mirrors in all area of the learning </a:t>
            </a:r>
            <a:r>
              <a:rPr lang="en-US" dirty="0" err="1"/>
              <a:t>centres</a:t>
            </a:r>
            <a:endParaRPr lang="en-US" dirty="0"/>
          </a:p>
          <a:p>
            <a:r>
              <a:rPr lang="en-US" dirty="0"/>
              <a:t>Books about feelings</a:t>
            </a:r>
          </a:p>
          <a:p>
            <a:r>
              <a:rPr lang="en-US" dirty="0"/>
              <a:t>The feelings song – You tube</a:t>
            </a:r>
          </a:p>
          <a:p>
            <a:r>
              <a:rPr lang="en-US" dirty="0"/>
              <a:t>Jack Hartman songs about emotions </a:t>
            </a:r>
          </a:p>
          <a:p>
            <a:endParaRPr lang="en-US" dirty="0"/>
          </a:p>
        </p:txBody>
      </p:sp>
      <p:sp>
        <p:nvSpPr>
          <p:cNvPr id="4" name="Slide Number Placeholder 3"/>
          <p:cNvSpPr>
            <a:spLocks noGrp="1"/>
          </p:cNvSpPr>
          <p:nvPr>
            <p:ph type="sldNum" sz="quarter" idx="5"/>
          </p:nvPr>
        </p:nvSpPr>
        <p:spPr/>
        <p:txBody>
          <a:bodyPr/>
          <a:lstStyle/>
          <a:p>
            <a:fld id="{B430E5F1-F00B-4011-9D19-51660800C1D9}" type="slidenum">
              <a:rPr lang="en-CA" smtClean="0"/>
              <a:t>49</a:t>
            </a:fld>
            <a:endParaRPr lang="en-CA"/>
          </a:p>
        </p:txBody>
      </p:sp>
    </p:spTree>
    <p:extLst>
      <p:ext uri="{BB962C8B-B14F-4D97-AF65-F5344CB8AC3E}">
        <p14:creationId xmlns:p14="http://schemas.microsoft.com/office/powerpoint/2010/main" val="33737399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who identify feelings in themselves and others have a better chance of demonstrating appropriate social skills. </a:t>
            </a:r>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50</a:t>
            </a:fld>
            <a:endParaRPr lang="en-CA"/>
          </a:p>
        </p:txBody>
      </p:sp>
    </p:spTree>
    <p:extLst>
      <p:ext uri="{BB962C8B-B14F-4D97-AF65-F5344CB8AC3E}">
        <p14:creationId xmlns:p14="http://schemas.microsoft.com/office/powerpoint/2010/main" val="3168228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ü"/>
            </a:pPr>
            <a:r>
              <a:rPr lang="en-US" dirty="0"/>
              <a:t>Building a relationship – </a:t>
            </a:r>
          </a:p>
          <a:p>
            <a:pPr>
              <a:buFont typeface="Wingdings" panose="05000000000000000000" pitchFamily="2" charset="2"/>
              <a:buNone/>
            </a:pPr>
            <a:r>
              <a:rPr lang="en-US" dirty="0"/>
              <a:t> - Time and attention</a:t>
            </a:r>
          </a:p>
          <a:p>
            <a:pPr>
              <a:buFont typeface="Wingdings" panose="05000000000000000000" pitchFamily="2" charset="2"/>
              <a:buNone/>
            </a:pPr>
            <a:r>
              <a:rPr lang="en-US" dirty="0"/>
              <a:t> - Words and gestures of caring and affection at the level of the child’s comfort.</a:t>
            </a:r>
          </a:p>
          <a:p>
            <a:pPr>
              <a:buFont typeface="Wingdings" panose="05000000000000000000" pitchFamily="2" charset="2"/>
              <a:buNone/>
            </a:pPr>
            <a:r>
              <a:rPr lang="en-US" dirty="0"/>
              <a:t> - acceptance and respect for who the child is</a:t>
            </a:r>
          </a:p>
          <a:p>
            <a:pPr>
              <a:buFont typeface="Wingdings" panose="05000000000000000000" pitchFamily="2" charset="2"/>
              <a:buNone/>
            </a:pPr>
            <a:r>
              <a:rPr lang="en-US" dirty="0"/>
              <a:t> - Listen to conversations</a:t>
            </a:r>
          </a:p>
          <a:p>
            <a:pPr>
              <a:buFont typeface="Wingdings" panose="05000000000000000000" pitchFamily="2" charset="2"/>
              <a:buNone/>
            </a:pPr>
            <a:r>
              <a:rPr lang="en-US" dirty="0"/>
              <a:t> - approach children, offer to be with the child.</a:t>
            </a:r>
          </a:p>
          <a:p>
            <a:pPr>
              <a:buFont typeface="Wingdings" panose="05000000000000000000" pitchFamily="2" charset="2"/>
              <a:buChar char="ü"/>
            </a:pPr>
            <a:endParaRPr lang="en-US" dirty="0"/>
          </a:p>
          <a:p>
            <a:pPr>
              <a:buFont typeface="Wingdings" panose="05000000000000000000" pitchFamily="2" charset="2"/>
              <a:buChar char="ü"/>
            </a:pPr>
            <a:r>
              <a:rPr lang="en-US" dirty="0"/>
              <a:t>Welcoming Practices</a:t>
            </a:r>
          </a:p>
          <a:p>
            <a:pPr>
              <a:buFont typeface="Wingdings" panose="05000000000000000000" pitchFamily="2" charset="2"/>
              <a:buNone/>
            </a:pPr>
            <a:r>
              <a:rPr lang="en-US" dirty="0"/>
              <a:t> - Children need to understand that each day children are welcomed and wanted, create practices that allow children to see that they are welcomed. </a:t>
            </a:r>
          </a:p>
          <a:p>
            <a:pPr>
              <a:buFont typeface="Wingdings" panose="05000000000000000000" pitchFamily="2" charset="2"/>
              <a:buNone/>
            </a:pPr>
            <a:r>
              <a:rPr lang="en-US" dirty="0"/>
              <a:t> - Use a hug, fist pump, high five, or even acknowledging the child with a hello, how was your weekend.</a:t>
            </a:r>
          </a:p>
          <a:p>
            <a:pPr>
              <a:buFont typeface="Wingdings" panose="05000000000000000000" pitchFamily="2" charset="2"/>
              <a:buNone/>
            </a:pPr>
            <a:r>
              <a:rPr lang="en-US" dirty="0"/>
              <a:t> - you get to know your children, so you can see what makes them comfortable and how they like to be greeted. </a:t>
            </a:r>
          </a:p>
          <a:p>
            <a:pPr>
              <a:buFont typeface="Wingdings" panose="05000000000000000000" pitchFamily="2" charset="2"/>
              <a:buNone/>
            </a:pPr>
            <a:endParaRPr lang="en-US" dirty="0"/>
          </a:p>
          <a:p>
            <a:pPr>
              <a:buFont typeface="Wingdings" panose="05000000000000000000" pitchFamily="2" charset="2"/>
              <a:buChar char="ü"/>
            </a:pPr>
            <a:r>
              <a:rPr lang="en-US" dirty="0"/>
              <a:t>Separation Times</a:t>
            </a:r>
          </a:p>
          <a:p>
            <a:pPr>
              <a:buFont typeface="Wingdings" panose="05000000000000000000" pitchFamily="2" charset="2"/>
              <a:buNone/>
            </a:pPr>
            <a:r>
              <a:rPr lang="en-US" dirty="0"/>
              <a:t> - Some tips to help support transition times, keeping drop-off time brief</a:t>
            </a:r>
          </a:p>
          <a:p>
            <a:pPr>
              <a:buFont typeface="Wingdings" panose="05000000000000000000" pitchFamily="2" charset="2"/>
              <a:buNone/>
            </a:pPr>
            <a:r>
              <a:rPr lang="en-US" dirty="0"/>
              <a:t> - Invite children to include other children as they child arrives</a:t>
            </a:r>
          </a:p>
          <a:p>
            <a:pPr>
              <a:buFont typeface="Wingdings" panose="05000000000000000000" pitchFamily="2" charset="2"/>
              <a:buNone/>
            </a:pPr>
            <a:r>
              <a:rPr lang="en-US" dirty="0"/>
              <a:t> - Use a transition toy</a:t>
            </a:r>
          </a:p>
          <a:p>
            <a:pPr>
              <a:buFont typeface="Wingdings" panose="05000000000000000000" pitchFamily="2" charset="2"/>
              <a:buNone/>
            </a:pPr>
            <a:r>
              <a:rPr lang="en-US" dirty="0"/>
              <a:t> - Stick to a routine that the child knows best. </a:t>
            </a:r>
            <a:endParaRPr lang="en-CA" dirty="0"/>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5</a:t>
            </a:fld>
            <a:endParaRPr lang="en-CA"/>
          </a:p>
        </p:txBody>
      </p:sp>
    </p:spTree>
    <p:extLst>
      <p:ext uri="{BB962C8B-B14F-4D97-AF65-F5344CB8AC3E}">
        <p14:creationId xmlns:p14="http://schemas.microsoft.com/office/powerpoint/2010/main" val="37910117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biology as humans is based on a need to belong to a group of people who care about you and about whom you care in return. </a:t>
            </a:r>
          </a:p>
          <a:p>
            <a:endParaRPr lang="en-US" dirty="0"/>
          </a:p>
          <a:p>
            <a:r>
              <a:rPr lang="en-US" dirty="0"/>
              <a:t>Friendly words such as:</a:t>
            </a:r>
          </a:p>
          <a:p>
            <a:r>
              <a:rPr lang="en-US" dirty="0"/>
              <a:t>You can do this</a:t>
            </a:r>
          </a:p>
          <a:p>
            <a:r>
              <a:rPr lang="en-US" dirty="0"/>
              <a:t>Way to go</a:t>
            </a:r>
          </a:p>
          <a:p>
            <a:r>
              <a:rPr lang="en-US" dirty="0"/>
              <a:t>I like the way you</a:t>
            </a:r>
          </a:p>
          <a:p>
            <a:r>
              <a:rPr lang="en-US" dirty="0"/>
              <a:t>You really tried…</a:t>
            </a:r>
          </a:p>
          <a:p>
            <a:endParaRPr lang="en-US" dirty="0"/>
          </a:p>
          <a:p>
            <a:r>
              <a:rPr lang="en-US" dirty="0"/>
              <a:t>As children engage in various forms of social play and are supported to recognize the varied capabilities and characteristics of other children, they learn to get along with others, to negotiate, collaborate and communicate and to care for each other. </a:t>
            </a:r>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51</a:t>
            </a:fld>
            <a:endParaRPr lang="en-CA"/>
          </a:p>
        </p:txBody>
      </p:sp>
    </p:spTree>
    <p:extLst>
      <p:ext uri="{BB962C8B-B14F-4D97-AF65-F5344CB8AC3E}">
        <p14:creationId xmlns:p14="http://schemas.microsoft.com/office/powerpoint/2010/main" val="18322096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Teaching and modelling  friendly words creates a supportive and inclusive social environment that encourages positive communication and interactions with friends.</a:t>
            </a:r>
          </a:p>
          <a:p>
            <a:r>
              <a:rPr lang="en-US" dirty="0"/>
              <a:t>As children acquire more self-esteem and confidence and engage in meaningful conversations with peers and adults to understand how they use friendly words can build a positive relationship with others. </a:t>
            </a:r>
          </a:p>
          <a:p>
            <a:endParaRPr lang="en-US" dirty="0"/>
          </a:p>
          <a:p>
            <a:r>
              <a:rPr lang="en-US" dirty="0"/>
              <a:t>If we wish our children to develop empathy and the desire to treat others with caring and sensitive responses, we need to ensure that we model these practices. </a:t>
            </a:r>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52</a:t>
            </a:fld>
            <a:endParaRPr lang="en-CA"/>
          </a:p>
        </p:txBody>
      </p:sp>
    </p:spTree>
    <p:extLst>
      <p:ext uri="{BB962C8B-B14F-4D97-AF65-F5344CB8AC3E}">
        <p14:creationId xmlns:p14="http://schemas.microsoft.com/office/powerpoint/2010/main" val="23597691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words children hear and the words they is when they speak to themselves, and others define the social emotional environment. </a:t>
            </a:r>
          </a:p>
          <a:p>
            <a:r>
              <a:rPr lang="en-US" dirty="0"/>
              <a:t> - Words spoken by educators and children carry a great deal of power and can either support and protect or cause hurt. </a:t>
            </a:r>
          </a:p>
          <a:p>
            <a:endParaRPr lang="en-US" dirty="0"/>
          </a:p>
          <a:p>
            <a:r>
              <a:rPr lang="en-US" dirty="0"/>
              <a:t>You can have these kind words around the room so children can refer to them when they speak about their friends. Use pictures to associate these words for younger children. </a:t>
            </a:r>
          </a:p>
          <a:p>
            <a:endParaRPr lang="en-US" dirty="0"/>
          </a:p>
          <a:p>
            <a:r>
              <a:rPr lang="en-US" dirty="0"/>
              <a:t>Model positive and friendly words in your regular conversations with children.</a:t>
            </a:r>
          </a:p>
          <a:p>
            <a:r>
              <a:rPr lang="en-US" dirty="0"/>
              <a:t> - I really like the way you…</a:t>
            </a:r>
          </a:p>
          <a:p>
            <a:r>
              <a:rPr lang="en-US" dirty="0"/>
              <a:t>I noticed that you….</a:t>
            </a:r>
          </a:p>
          <a:p>
            <a:r>
              <a:rPr lang="en-US" dirty="0"/>
              <a:t>How did that make you feel when …..</a:t>
            </a:r>
          </a:p>
          <a:p>
            <a:r>
              <a:rPr lang="en-US" dirty="0"/>
              <a:t>Your actions with your friend showed me that you really want to play with him….</a:t>
            </a:r>
          </a:p>
          <a:p>
            <a:r>
              <a:rPr lang="en-US" dirty="0"/>
              <a:t>You made a beautiful picture….</a:t>
            </a:r>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53</a:t>
            </a:fld>
            <a:endParaRPr lang="en-CA"/>
          </a:p>
        </p:txBody>
      </p:sp>
    </p:spTree>
    <p:extLst>
      <p:ext uri="{BB962C8B-B14F-4D97-AF65-F5344CB8AC3E}">
        <p14:creationId xmlns:p14="http://schemas.microsoft.com/office/powerpoint/2010/main" val="11739651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9"/>
              </a:spcAft>
            </a:pPr>
            <a:r>
              <a:rPr lang="en-US" kern="100" dirty="0">
                <a:latin typeface="Calibri Light" panose="020F0302020204030204" pitchFamily="34" charset="0"/>
                <a:ea typeface="Aptos" panose="020B0004020202020204" pitchFamily="34" charset="0"/>
                <a:cs typeface="Calibri Light" panose="020F0302020204030204" pitchFamily="34" charset="0"/>
              </a:rPr>
              <a:t>Activity Ideas: </a:t>
            </a:r>
            <a:endParaRPr lang="en-CA" kern="100" dirty="0">
              <a:latin typeface="Calibri Light" panose="020F0302020204030204" pitchFamily="34" charset="0"/>
              <a:ea typeface="Aptos" panose="020B0004020202020204" pitchFamily="34" charset="0"/>
              <a:cs typeface="Calibri Light" panose="020F0302020204030204" pitchFamily="34" charset="0"/>
            </a:endParaRPr>
          </a:p>
          <a:p>
            <a:pPr marL="346843" indent="-346843">
              <a:lnSpc>
                <a:spcPct val="115000"/>
              </a:lnSpc>
              <a:buFont typeface="Symbol" panose="05050102010706020507" pitchFamily="18" charset="2"/>
              <a:buChar char=""/>
            </a:pPr>
            <a:r>
              <a:rPr lang="en-US" kern="100" dirty="0">
                <a:latin typeface="Calibri Light" panose="020F0302020204030204" pitchFamily="34" charset="0"/>
                <a:ea typeface="Aptos" panose="020B0004020202020204" pitchFamily="34" charset="0"/>
                <a:cs typeface="Calibri Light" panose="020F0302020204030204" pitchFamily="34" charset="0"/>
              </a:rPr>
              <a:t>Consider put-up idea and support children in expressing how they feel</a:t>
            </a:r>
            <a:endParaRPr lang="en-CA" kern="100" dirty="0">
              <a:latin typeface="Calibri Light" panose="020F0302020204030204" pitchFamily="34" charset="0"/>
              <a:ea typeface="Aptos" panose="020B0004020202020204" pitchFamily="34" charset="0"/>
              <a:cs typeface="Calibri Light" panose="020F0302020204030204" pitchFamily="34" charset="0"/>
            </a:endParaRPr>
          </a:p>
          <a:p>
            <a:pPr marL="346843" indent="-346843">
              <a:lnSpc>
                <a:spcPct val="115000"/>
              </a:lnSpc>
              <a:buFont typeface="Symbol" panose="05050102010706020507" pitchFamily="18" charset="2"/>
              <a:buChar char=""/>
            </a:pPr>
            <a:r>
              <a:rPr lang="en-US" kern="100" dirty="0">
                <a:latin typeface="Calibri Light" panose="020F0302020204030204" pitchFamily="34" charset="0"/>
                <a:ea typeface="Aptos" panose="020B0004020202020204" pitchFamily="34" charset="0"/>
                <a:cs typeface="Calibri Light" panose="020F0302020204030204" pitchFamily="34" charset="0"/>
              </a:rPr>
              <a:t>Role model, name and notice when children are kind to one another.</a:t>
            </a:r>
            <a:endParaRPr lang="en-CA" kern="100" dirty="0">
              <a:latin typeface="Calibri Light" panose="020F0302020204030204" pitchFamily="34" charset="0"/>
              <a:ea typeface="Aptos" panose="020B0004020202020204" pitchFamily="34" charset="0"/>
              <a:cs typeface="Calibri Light" panose="020F0302020204030204" pitchFamily="34" charset="0"/>
            </a:endParaRPr>
          </a:p>
          <a:p>
            <a:pPr marL="346843" indent="-346843">
              <a:lnSpc>
                <a:spcPct val="115000"/>
              </a:lnSpc>
              <a:buFont typeface="Symbol" panose="05050102010706020507" pitchFamily="18" charset="2"/>
              <a:buChar char=""/>
            </a:pPr>
            <a:r>
              <a:rPr lang="en-US" kern="100" dirty="0">
                <a:latin typeface="Calibri Light" panose="020F0302020204030204" pitchFamily="34" charset="0"/>
                <a:ea typeface="Aptos" panose="020B0004020202020204" pitchFamily="34" charset="0"/>
                <a:cs typeface="Calibri Light" panose="020F0302020204030204" pitchFamily="34" charset="0"/>
              </a:rPr>
              <a:t>Choose books and stories to highlight how and if friendly words were used</a:t>
            </a:r>
            <a:endParaRPr lang="en-CA" kern="100" dirty="0">
              <a:latin typeface="Calibri Light" panose="020F0302020204030204" pitchFamily="34" charset="0"/>
              <a:ea typeface="Aptos" panose="020B0004020202020204" pitchFamily="34" charset="0"/>
              <a:cs typeface="Calibri Light" panose="020F0302020204030204" pitchFamily="34" charset="0"/>
            </a:endParaRPr>
          </a:p>
          <a:p>
            <a:pPr marL="346843" indent="-346843">
              <a:lnSpc>
                <a:spcPct val="115000"/>
              </a:lnSpc>
              <a:spcAft>
                <a:spcPts val="809"/>
              </a:spcAft>
              <a:buFont typeface="Symbol" panose="05050102010706020507" pitchFamily="18" charset="2"/>
              <a:buChar char=""/>
            </a:pPr>
            <a:r>
              <a:rPr lang="en-US" kern="100" dirty="0">
                <a:latin typeface="Calibri Light" panose="020F0302020204030204" pitchFamily="34" charset="0"/>
                <a:ea typeface="Aptos" panose="020B0004020202020204" pitchFamily="34" charset="0"/>
                <a:cs typeface="Calibri Light" panose="020F0302020204030204" pitchFamily="34" charset="0"/>
              </a:rPr>
              <a:t>Model and coach through conflict</a:t>
            </a:r>
          </a:p>
          <a:p>
            <a:pPr marL="346843" indent="-346843">
              <a:lnSpc>
                <a:spcPct val="115000"/>
              </a:lnSpc>
              <a:spcAft>
                <a:spcPts val="809"/>
              </a:spcAft>
              <a:buFont typeface="Symbol" panose="05050102010706020507" pitchFamily="18" charset="2"/>
              <a:buChar char=""/>
            </a:pPr>
            <a:r>
              <a:rPr lang="en-US" kern="100" dirty="0">
                <a:latin typeface="Calibri Light" panose="020F0302020204030204" pitchFamily="34" charset="0"/>
                <a:ea typeface="Aptos" panose="020B0004020202020204" pitchFamily="34" charset="0"/>
                <a:cs typeface="Calibri Light" panose="020F0302020204030204" pitchFamily="34" charset="0"/>
              </a:rPr>
              <a:t>Put Ups</a:t>
            </a:r>
            <a:endParaRPr lang="en-CA" kern="100" dirty="0">
              <a:latin typeface="Calibri Light" panose="020F0302020204030204" pitchFamily="34" charset="0"/>
              <a:ea typeface="Aptos" panose="020B0004020202020204" pitchFamily="34" charset="0"/>
              <a:cs typeface="Calibri Light" panose="020F0302020204030204" pitchFamily="34" charset="0"/>
            </a:endParaRPr>
          </a:p>
          <a:p>
            <a:endParaRPr lang="en-CA" b="1" dirty="0"/>
          </a:p>
        </p:txBody>
      </p:sp>
      <p:sp>
        <p:nvSpPr>
          <p:cNvPr id="4" name="Slide Number Placeholder 3"/>
          <p:cNvSpPr>
            <a:spLocks noGrp="1"/>
          </p:cNvSpPr>
          <p:nvPr>
            <p:ph type="sldNum" sz="quarter" idx="5"/>
          </p:nvPr>
        </p:nvSpPr>
        <p:spPr/>
        <p:txBody>
          <a:bodyPr/>
          <a:lstStyle/>
          <a:p>
            <a:fld id="{B430E5F1-F00B-4011-9D19-51660800C1D9}" type="slidenum">
              <a:rPr lang="en-CA" smtClean="0"/>
              <a:t>54</a:t>
            </a:fld>
            <a:endParaRPr lang="en-CA"/>
          </a:p>
        </p:txBody>
      </p:sp>
    </p:spTree>
    <p:extLst>
      <p:ext uri="{BB962C8B-B14F-4D97-AF65-F5344CB8AC3E}">
        <p14:creationId xmlns:p14="http://schemas.microsoft.com/office/powerpoint/2010/main" val="5614989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Developing and supporting the understanding that there are many ways to solve problems </a:t>
            </a:r>
          </a:p>
          <a:p>
            <a:r>
              <a:rPr lang="en-US" dirty="0"/>
              <a:t>And that problems can have many solutions strengthens children’s ability to solve problems with independence. </a:t>
            </a:r>
          </a:p>
          <a:p>
            <a:endParaRPr lang="en-US" dirty="0"/>
          </a:p>
          <a:p>
            <a:r>
              <a:rPr lang="en-US" dirty="0"/>
              <a:t>The ability to solve a problem is a lifelong skill that will allow healthy relationships to flourish. </a:t>
            </a:r>
          </a:p>
          <a:p>
            <a:endParaRPr lang="en-US" dirty="0"/>
          </a:p>
          <a:p>
            <a:r>
              <a:rPr lang="en-US" dirty="0"/>
              <a:t>Solving problems helps children learn about their bodies and their world.</a:t>
            </a:r>
          </a:p>
          <a:p>
            <a:r>
              <a:rPr lang="en-US" dirty="0"/>
              <a:t>It builds stronger sense of self</a:t>
            </a:r>
          </a:p>
          <a:p>
            <a:endParaRPr lang="en-US" dirty="0"/>
          </a:p>
          <a:p>
            <a:r>
              <a:rPr lang="en-US" dirty="0"/>
              <a:t>Young children have a hard time working out how to get from one state to another making the transformation from a conflict to a positive solution. This requires skills as thinking about more than one thing at a time, planning in advance which children do not develop that skill yet. </a:t>
            </a:r>
            <a:endParaRPr lang="en-CA" dirty="0"/>
          </a:p>
          <a:p>
            <a:endParaRPr lang="en-US" dirty="0"/>
          </a:p>
          <a:p>
            <a:endParaRPr lang="en-US" dirty="0"/>
          </a:p>
          <a:p>
            <a:r>
              <a:rPr lang="en-US" dirty="0"/>
              <a:t>The traffic light presents a visual aid that encourages children to begin to self-monitor their </a:t>
            </a:r>
            <a:r>
              <a:rPr lang="en-US" dirty="0" err="1"/>
              <a:t>behaviour</a:t>
            </a:r>
            <a:r>
              <a:rPr lang="en-US" dirty="0"/>
              <a:t> and begin to practice how to solve problems. </a:t>
            </a:r>
          </a:p>
          <a:p>
            <a:endParaRPr lang="en-US" dirty="0"/>
          </a:p>
          <a:p>
            <a:r>
              <a:rPr lang="en-US" dirty="0"/>
              <a:t>Children around this early year's age can learn a three-step process for problem solving”</a:t>
            </a:r>
          </a:p>
          <a:p>
            <a:endParaRPr lang="en-US" dirty="0"/>
          </a:p>
          <a:p>
            <a:r>
              <a:rPr lang="en-US" dirty="0"/>
              <a:t>Red - Stop and Calm Down! (together, chose a way to calm down, talk about how they are feeling)</a:t>
            </a:r>
          </a:p>
          <a:p>
            <a:r>
              <a:rPr lang="en-US" dirty="0"/>
              <a:t>Yellow - Think! (think about the tools, ways to solve your problem and who can help them)</a:t>
            </a:r>
          </a:p>
          <a:p>
            <a:r>
              <a:rPr lang="en-US" dirty="0"/>
              <a:t>Green - Decide! (Decide on the best tools to solve your problem and give it a try)</a:t>
            </a:r>
          </a:p>
          <a:p>
            <a:endParaRPr lang="en-US" dirty="0"/>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55</a:t>
            </a:fld>
            <a:endParaRPr lang="en-CA"/>
          </a:p>
        </p:txBody>
      </p:sp>
    </p:spTree>
    <p:extLst>
      <p:ext uri="{BB962C8B-B14F-4D97-AF65-F5344CB8AC3E}">
        <p14:creationId xmlns:p14="http://schemas.microsoft.com/office/powerpoint/2010/main" val="42253368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Intentional Materials:</a:t>
            </a:r>
          </a:p>
          <a:p>
            <a:endParaRPr lang="en-US" dirty="0"/>
          </a:p>
          <a:p>
            <a:r>
              <a:rPr lang="en-US" dirty="0"/>
              <a:t>Puppets, dolls, figurines</a:t>
            </a:r>
          </a:p>
          <a:p>
            <a:r>
              <a:rPr lang="en-US" dirty="0"/>
              <a:t>Problem solving cards</a:t>
            </a:r>
          </a:p>
          <a:p>
            <a:r>
              <a:rPr lang="en-US" dirty="0"/>
              <a:t>Calm Down Cards</a:t>
            </a:r>
          </a:p>
          <a:p>
            <a:r>
              <a:rPr lang="en-US" dirty="0"/>
              <a:t>Materials to make a class size stoplight</a:t>
            </a:r>
          </a:p>
          <a:p>
            <a:r>
              <a:rPr lang="en-US" dirty="0"/>
              <a:t>Materials at the creative </a:t>
            </a:r>
            <a:r>
              <a:rPr lang="en-US" dirty="0" err="1"/>
              <a:t>centre</a:t>
            </a:r>
            <a:r>
              <a:rPr lang="en-US" dirty="0"/>
              <a:t> to represent children’s ideas. </a:t>
            </a:r>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56</a:t>
            </a:fld>
            <a:endParaRPr lang="en-CA"/>
          </a:p>
        </p:txBody>
      </p:sp>
    </p:spTree>
    <p:extLst>
      <p:ext uri="{BB962C8B-B14F-4D97-AF65-F5344CB8AC3E}">
        <p14:creationId xmlns:p14="http://schemas.microsoft.com/office/powerpoint/2010/main" val="12031881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920D2A"/>
                </a:solidFill>
                <a:effectLst/>
                <a:highlight>
                  <a:srgbClr val="FFFFFF"/>
                </a:highlight>
                <a:latin typeface="Brand Headline - Main"/>
              </a:rPr>
              <a:t>What information is on a seed packet?</a:t>
            </a:r>
            <a:endParaRPr lang="en-US" b="0" i="0" dirty="0">
              <a:solidFill>
                <a:srgbClr val="920D2A"/>
              </a:solidFill>
              <a:effectLst/>
              <a:highlight>
                <a:srgbClr val="FFFFFF"/>
              </a:highlight>
              <a:latin typeface="Brand Headline - Main"/>
            </a:endParaRPr>
          </a:p>
          <a:p>
            <a:pPr algn="l" fontAlgn="base"/>
            <a:r>
              <a:rPr lang="en-US" b="0" i="0" dirty="0">
                <a:solidFill>
                  <a:srgbClr val="666666"/>
                </a:solidFill>
                <a:effectLst/>
                <a:highlight>
                  <a:srgbClr val="FFFFFF"/>
                </a:highlight>
                <a:latin typeface="Open Sans" panose="020B0606030504020204" pitchFamily="34" charset="0"/>
              </a:rPr>
              <a:t>Most seed packets include a lot of information about the seeds and the plants they will one day become. While not all seed packets are created equal, most seed packets include the following information:</a:t>
            </a:r>
          </a:p>
          <a:p>
            <a:pPr algn="l" fontAlgn="base">
              <a:buFont typeface="Arial" panose="020B0604020202020204" pitchFamily="34" charset="0"/>
              <a:buChar char="•"/>
            </a:pPr>
            <a:r>
              <a:rPr lang="en-US" b="1" i="0" dirty="0">
                <a:solidFill>
                  <a:srgbClr val="666666"/>
                </a:solidFill>
                <a:effectLst/>
                <a:highlight>
                  <a:srgbClr val="FFFFFF"/>
                </a:highlight>
                <a:latin typeface="Open Sans" panose="020B0606030504020204" pitchFamily="34" charset="0"/>
              </a:rPr>
              <a:t>Plant type and variety</a:t>
            </a:r>
            <a:endParaRPr lang="en-US" b="0" i="0" dirty="0">
              <a:solidFill>
                <a:srgbClr val="666666"/>
              </a:solidFill>
              <a:effectLst/>
              <a:highlight>
                <a:srgbClr val="FFFFFF"/>
              </a:highlight>
              <a:latin typeface="Open Sans" panose="020B0606030504020204" pitchFamily="34" charset="0"/>
            </a:endParaRPr>
          </a:p>
          <a:p>
            <a:pPr algn="l" fontAlgn="base">
              <a:buFont typeface="Arial" panose="020B0604020202020204" pitchFamily="34" charset="0"/>
              <a:buChar char="•"/>
            </a:pPr>
            <a:r>
              <a:rPr lang="en-US" b="1" i="0" dirty="0">
                <a:solidFill>
                  <a:srgbClr val="666666"/>
                </a:solidFill>
                <a:effectLst/>
                <a:highlight>
                  <a:srgbClr val="FFFFFF"/>
                </a:highlight>
                <a:latin typeface="Open Sans" panose="020B0606030504020204" pitchFamily="34" charset="0"/>
              </a:rPr>
              <a:t>Seed type (open-pollinated/heirloom or hybrid)</a:t>
            </a:r>
            <a:endParaRPr lang="en-US" b="0" i="0" dirty="0">
              <a:solidFill>
                <a:srgbClr val="666666"/>
              </a:solidFill>
              <a:effectLst/>
              <a:highlight>
                <a:srgbClr val="FFFFFF"/>
              </a:highlight>
              <a:latin typeface="Open Sans" panose="020B0606030504020204" pitchFamily="34" charset="0"/>
            </a:endParaRPr>
          </a:p>
          <a:p>
            <a:pPr algn="l" fontAlgn="base">
              <a:buFont typeface="Arial" panose="020B0604020202020204" pitchFamily="34" charset="0"/>
              <a:buChar char="•"/>
            </a:pPr>
            <a:r>
              <a:rPr lang="en-US" b="1" i="0" dirty="0">
                <a:solidFill>
                  <a:srgbClr val="666666"/>
                </a:solidFill>
                <a:effectLst/>
                <a:highlight>
                  <a:srgbClr val="FFFFFF"/>
                </a:highlight>
                <a:latin typeface="Open Sans" panose="020B0606030504020204" pitchFamily="34" charset="0"/>
              </a:rPr>
              <a:t>Days to maturity/harvest</a:t>
            </a:r>
            <a:endParaRPr lang="en-US" b="0" i="0" dirty="0">
              <a:solidFill>
                <a:srgbClr val="666666"/>
              </a:solidFill>
              <a:effectLst/>
              <a:highlight>
                <a:srgbClr val="FFFFFF"/>
              </a:highlight>
              <a:latin typeface="Open Sans" panose="020B0606030504020204" pitchFamily="34" charset="0"/>
            </a:endParaRPr>
          </a:p>
          <a:p>
            <a:pPr algn="l" fontAlgn="base">
              <a:buFont typeface="Arial" panose="020B0604020202020204" pitchFamily="34" charset="0"/>
              <a:buChar char="•"/>
            </a:pPr>
            <a:r>
              <a:rPr lang="en-US" b="1" i="0" dirty="0">
                <a:solidFill>
                  <a:srgbClr val="666666"/>
                </a:solidFill>
                <a:effectLst/>
                <a:highlight>
                  <a:srgbClr val="FFFFFF"/>
                </a:highlight>
                <a:latin typeface="Open Sans" panose="020B0606030504020204" pitchFamily="34" charset="0"/>
              </a:rPr>
              <a:t>When and where to start seeds</a:t>
            </a:r>
            <a:endParaRPr lang="en-US" b="0" i="0" dirty="0">
              <a:solidFill>
                <a:srgbClr val="666666"/>
              </a:solidFill>
              <a:effectLst/>
              <a:highlight>
                <a:srgbClr val="FFFFFF"/>
              </a:highlight>
              <a:latin typeface="Open Sans" panose="020B0606030504020204" pitchFamily="34" charset="0"/>
            </a:endParaRPr>
          </a:p>
          <a:p>
            <a:pPr algn="l" fontAlgn="base">
              <a:buFont typeface="Arial" panose="020B0604020202020204" pitchFamily="34" charset="0"/>
              <a:buChar char="•"/>
            </a:pPr>
            <a:r>
              <a:rPr lang="en-US" b="1" i="0" dirty="0">
                <a:solidFill>
                  <a:srgbClr val="666666"/>
                </a:solidFill>
                <a:effectLst/>
                <a:highlight>
                  <a:srgbClr val="FFFFFF"/>
                </a:highlight>
                <a:latin typeface="Open Sans" panose="020B0606030504020204" pitchFamily="34" charset="0"/>
              </a:rPr>
              <a:t>Packaging date</a:t>
            </a:r>
            <a:endParaRPr lang="en-US" b="0" i="0" dirty="0">
              <a:solidFill>
                <a:srgbClr val="666666"/>
              </a:solidFill>
              <a:effectLst/>
              <a:highlight>
                <a:srgbClr val="FFFFFF"/>
              </a:highlight>
              <a:latin typeface="Open Sans" panose="020B0606030504020204" pitchFamily="34" charset="0"/>
            </a:endParaRPr>
          </a:p>
          <a:p>
            <a:pPr algn="l" fontAlgn="base">
              <a:buFont typeface="Arial" panose="020B0604020202020204" pitchFamily="34" charset="0"/>
              <a:buChar char="•"/>
            </a:pPr>
            <a:r>
              <a:rPr lang="en-US" b="1" i="0" dirty="0">
                <a:solidFill>
                  <a:srgbClr val="666666"/>
                </a:solidFill>
                <a:effectLst/>
                <a:highlight>
                  <a:srgbClr val="FFFFFF"/>
                </a:highlight>
                <a:latin typeface="Open Sans" panose="020B0606030504020204" pitchFamily="34" charset="0"/>
              </a:rPr>
              <a:t>Number of seeds</a:t>
            </a:r>
            <a:endParaRPr lang="en-US" b="0" i="0" dirty="0">
              <a:solidFill>
                <a:srgbClr val="666666"/>
              </a:solidFill>
              <a:effectLst/>
              <a:highlight>
                <a:srgbClr val="FFFFFF"/>
              </a:highlight>
              <a:latin typeface="Open Sans" panose="020B0606030504020204" pitchFamily="34" charset="0"/>
            </a:endParaRPr>
          </a:p>
          <a:p>
            <a:pPr algn="l" fontAlgn="base">
              <a:buFont typeface="Arial" panose="020B0604020202020204" pitchFamily="34" charset="0"/>
              <a:buChar char="•"/>
            </a:pPr>
            <a:r>
              <a:rPr lang="en-US" b="1" i="0" dirty="0">
                <a:solidFill>
                  <a:srgbClr val="666666"/>
                </a:solidFill>
                <a:effectLst/>
                <a:highlight>
                  <a:srgbClr val="FFFFFF"/>
                </a:highlight>
                <a:latin typeface="Open Sans" panose="020B0606030504020204" pitchFamily="34" charset="0"/>
              </a:rPr>
              <a:t>Seed depth and spacing</a:t>
            </a:r>
          </a:p>
          <a:p>
            <a:pPr algn="l" fontAlgn="base">
              <a:buFont typeface="Arial" panose="020B0604020202020204" pitchFamily="34" charset="0"/>
              <a:buChar char="•"/>
            </a:pPr>
            <a:endParaRPr lang="en-US" b="1" i="0" dirty="0">
              <a:solidFill>
                <a:srgbClr val="666666"/>
              </a:solidFill>
              <a:effectLst/>
              <a:highlight>
                <a:srgbClr val="FFFFFF"/>
              </a:highlight>
              <a:latin typeface="Open Sans" panose="020B0606030504020204" pitchFamily="34" charset="0"/>
            </a:endParaRPr>
          </a:p>
          <a:p>
            <a:pPr algn="l" fontAlgn="base">
              <a:buFont typeface="Arial" panose="020B0604020202020204" pitchFamily="34" charset="0"/>
              <a:buChar char="•"/>
            </a:pPr>
            <a:r>
              <a:rPr lang="en-US" b="0" i="0" dirty="0">
                <a:solidFill>
                  <a:srgbClr val="666666"/>
                </a:solidFill>
                <a:effectLst/>
                <a:highlight>
                  <a:srgbClr val="FFFFFF"/>
                </a:highlight>
                <a:latin typeface="Open Sans" panose="020B0606030504020204" pitchFamily="34" charset="0"/>
              </a:rPr>
              <a:t>Every seed packet is different and includes slightly different information, although in general most seed packets available commercially will include the information listed above. </a:t>
            </a:r>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57</a:t>
            </a:fld>
            <a:endParaRPr lang="en-CA"/>
          </a:p>
        </p:txBody>
      </p:sp>
    </p:spTree>
    <p:extLst>
      <p:ext uri="{BB962C8B-B14F-4D97-AF65-F5344CB8AC3E}">
        <p14:creationId xmlns:p14="http://schemas.microsoft.com/office/powerpoint/2010/main" val="9802689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a:solidFill>
                  <a:srgbClr val="333333"/>
                </a:solidFill>
                <a:effectLst/>
                <a:highlight>
                  <a:srgbClr val="FFFFFF"/>
                </a:highlight>
                <a:latin typeface="Roboto-Regular"/>
              </a:rPr>
              <a:t>Children usually give clues regarding their interests through their choices in play.</a:t>
            </a:r>
          </a:p>
          <a:p>
            <a:pPr algn="l"/>
            <a:r>
              <a:rPr lang="en-US" b="0" dirty="0">
                <a:solidFill>
                  <a:srgbClr val="333333"/>
                </a:solidFill>
                <a:effectLst/>
                <a:highlight>
                  <a:srgbClr val="FFFFFF"/>
                </a:highlight>
                <a:latin typeface="Roboto-Regular"/>
              </a:rPr>
              <a:t>By simply observing them, you can find out a lot of information about their individual preferences and interests.</a:t>
            </a:r>
          </a:p>
          <a:p>
            <a:endParaRPr lang="en-CA" dirty="0"/>
          </a:p>
          <a:p>
            <a:r>
              <a:rPr lang="en-CA" dirty="0"/>
              <a:t>A child portfolio is a tool for us educators and for other children to get to know a person, their likes and dislikes, </a:t>
            </a:r>
            <a:r>
              <a:rPr lang="en-CA" dirty="0" err="1"/>
              <a:t>favoutite</a:t>
            </a:r>
            <a:r>
              <a:rPr lang="en-CA" dirty="0"/>
              <a:t> food, sports and their interest. </a:t>
            </a:r>
          </a:p>
          <a:p>
            <a:r>
              <a:rPr lang="en-CA" dirty="0"/>
              <a:t>This will allow us to know more about the children especially when it comes to times of self-regulation and strategies to use when coping. </a:t>
            </a:r>
          </a:p>
        </p:txBody>
      </p:sp>
      <p:sp>
        <p:nvSpPr>
          <p:cNvPr id="4" name="Slide Number Placeholder 3"/>
          <p:cNvSpPr>
            <a:spLocks noGrp="1"/>
          </p:cNvSpPr>
          <p:nvPr>
            <p:ph type="sldNum" sz="quarter" idx="5"/>
          </p:nvPr>
        </p:nvSpPr>
        <p:spPr/>
        <p:txBody>
          <a:bodyPr/>
          <a:lstStyle/>
          <a:p>
            <a:fld id="{B430E5F1-F00B-4011-9D19-51660800C1D9}" type="slidenum">
              <a:rPr lang="en-CA" smtClean="0"/>
              <a:t>58</a:t>
            </a:fld>
            <a:endParaRPr lang="en-CA"/>
          </a:p>
        </p:txBody>
      </p:sp>
    </p:spTree>
    <p:extLst>
      <p:ext uri="{BB962C8B-B14F-4D97-AF65-F5344CB8AC3E}">
        <p14:creationId xmlns:p14="http://schemas.microsoft.com/office/powerpoint/2010/main" val="34770706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9"/>
              </a:spcAft>
            </a:pPr>
            <a:r>
              <a:rPr lang="en-US" kern="100" dirty="0">
                <a:latin typeface="Aptos" panose="020B0004020202020204" pitchFamily="34" charset="0"/>
                <a:ea typeface="Aptos" panose="020B0004020202020204" pitchFamily="34" charset="0"/>
                <a:cs typeface="Times New Roman" panose="02020603050405020304" pitchFamily="18" charset="0"/>
              </a:rPr>
              <a:t>We all have ways of coping</a:t>
            </a:r>
          </a:p>
          <a:p>
            <a:pPr>
              <a:lnSpc>
                <a:spcPct val="115000"/>
              </a:lnSpc>
              <a:spcAft>
                <a:spcPts val="809"/>
              </a:spcAft>
            </a:pPr>
            <a:r>
              <a:rPr lang="en-US" kern="100" dirty="0">
                <a:latin typeface="Aptos" panose="020B0004020202020204" pitchFamily="34" charset="0"/>
                <a:ea typeface="Aptos" panose="020B0004020202020204" pitchFamily="34" charset="0"/>
                <a:cs typeface="Times New Roman" panose="02020603050405020304" pitchFamily="18" charset="0"/>
              </a:rPr>
              <a:t>Children can identify and create their own tool box</a:t>
            </a:r>
          </a:p>
          <a:p>
            <a:pPr>
              <a:lnSpc>
                <a:spcPct val="115000"/>
              </a:lnSpc>
              <a:spcAft>
                <a:spcPts val="809"/>
              </a:spcAft>
            </a:pPr>
            <a:r>
              <a:rPr lang="en-US" kern="100" dirty="0">
                <a:latin typeface="Aptos" panose="020B0004020202020204" pitchFamily="34" charset="0"/>
                <a:ea typeface="Aptos" panose="020B0004020202020204" pitchFamily="34" charset="0"/>
                <a:cs typeface="Times New Roman" panose="02020603050405020304" pitchFamily="18" charset="0"/>
              </a:rPr>
              <a:t>Tool boxes vary from child to child</a:t>
            </a:r>
          </a:p>
          <a:p>
            <a:pPr>
              <a:lnSpc>
                <a:spcPct val="115000"/>
              </a:lnSpc>
              <a:spcAft>
                <a:spcPts val="809"/>
              </a:spcAft>
            </a:pPr>
            <a:r>
              <a:rPr lang="en-US" kern="100" dirty="0">
                <a:latin typeface="Aptos" panose="020B0004020202020204" pitchFamily="34" charset="0"/>
                <a:ea typeface="Aptos" panose="020B0004020202020204" pitchFamily="34" charset="0"/>
                <a:cs typeface="Times New Roman" panose="02020603050405020304" pitchFamily="18" charset="0"/>
              </a:rPr>
              <a:t>Have options available.</a:t>
            </a:r>
          </a:p>
          <a:p>
            <a:pPr>
              <a:lnSpc>
                <a:spcPct val="115000"/>
              </a:lnSpc>
              <a:spcAft>
                <a:spcPts val="809"/>
              </a:spcAft>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9"/>
              </a:spcAft>
            </a:pPr>
            <a:r>
              <a:rPr lang="en-US" kern="100" dirty="0">
                <a:latin typeface="Aptos" panose="020B0004020202020204" pitchFamily="34" charset="0"/>
                <a:ea typeface="Aptos" panose="020B0004020202020204" pitchFamily="34" charset="0"/>
                <a:cs typeface="Times New Roman" panose="02020603050405020304" pitchFamily="18" charset="0"/>
              </a:rPr>
              <a:t>Visual of how to problem solve – easy to make and individualize with images of children in the class. </a:t>
            </a:r>
            <a:endParaRPr lang="en-CA"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9"/>
              </a:spcAft>
            </a:pPr>
            <a:r>
              <a:rPr lang="en-US" kern="100" dirty="0">
                <a:latin typeface="Aptos" panose="020B0004020202020204" pitchFamily="34" charset="0"/>
                <a:ea typeface="Aptos" panose="020B0004020202020204" pitchFamily="34" charset="0"/>
                <a:cs typeface="Times New Roman" panose="02020603050405020304" pitchFamily="18" charset="0"/>
              </a:rPr>
              <a:t>Toolbox – how to solve conflict</a:t>
            </a:r>
            <a:endParaRPr lang="en-CA" kern="100" dirty="0">
              <a:latin typeface="Aptos" panose="020B0004020202020204" pitchFamily="34" charset="0"/>
              <a:ea typeface="Aptos" panose="020B0004020202020204" pitchFamily="34" charset="0"/>
              <a:cs typeface="Times New Roman" panose="02020603050405020304" pitchFamily="18" charset="0"/>
            </a:endParaRPr>
          </a:p>
          <a:p>
            <a:pPr marL="346843" indent="-346843">
              <a:lnSpc>
                <a:spcPct val="115000"/>
              </a:lnSpc>
              <a:buFont typeface="Symbol" panose="05050102010706020507" pitchFamily="18" charset="2"/>
              <a:buChar char=""/>
            </a:pPr>
            <a:r>
              <a:rPr lang="en-US" kern="100" dirty="0">
                <a:latin typeface="Aptos" panose="020B0004020202020204" pitchFamily="34" charset="0"/>
                <a:ea typeface="Aptos" panose="020B0004020202020204" pitchFamily="34" charset="0"/>
                <a:cs typeface="Times New Roman" panose="02020603050405020304" pitchFamily="18" charset="0"/>
              </a:rPr>
              <a:t>Shoe – to visualize walking away</a:t>
            </a:r>
            <a:endParaRPr lang="en-CA" kern="100" dirty="0">
              <a:latin typeface="Aptos" panose="020B0004020202020204" pitchFamily="34" charset="0"/>
              <a:ea typeface="Aptos" panose="020B0004020202020204" pitchFamily="34" charset="0"/>
              <a:cs typeface="Times New Roman" panose="02020603050405020304" pitchFamily="18" charset="0"/>
            </a:endParaRPr>
          </a:p>
          <a:p>
            <a:pPr marL="346843" indent="-346843">
              <a:lnSpc>
                <a:spcPct val="115000"/>
              </a:lnSpc>
              <a:spcAft>
                <a:spcPts val="809"/>
              </a:spcAft>
              <a:buFont typeface="Symbol" panose="05050102010706020507" pitchFamily="18" charset="2"/>
              <a:buChar char=""/>
            </a:pPr>
            <a:r>
              <a:rPr lang="en-US" kern="100" dirty="0">
                <a:latin typeface="Aptos" panose="020B0004020202020204" pitchFamily="34" charset="0"/>
                <a:ea typeface="Aptos" panose="020B0004020202020204" pitchFamily="34" charset="0"/>
                <a:cs typeface="Times New Roman" panose="02020603050405020304" pitchFamily="18" charset="0"/>
              </a:rPr>
              <a:t>Phone – to talk it out</a:t>
            </a:r>
            <a:endParaRPr lang="en-CA"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9"/>
              </a:spcAft>
            </a:pPr>
            <a:r>
              <a:rPr lang="en-US" kern="100" dirty="0">
                <a:latin typeface="Aptos" panose="020B0004020202020204" pitchFamily="34" charset="0"/>
                <a:ea typeface="Aptos" panose="020B0004020202020204" pitchFamily="34" charset="0"/>
                <a:cs typeface="Times New Roman" panose="02020603050405020304" pitchFamily="18" charset="0"/>
              </a:rPr>
              <a:t>Think about what you like to do when you get wound up? Do you go for a walk, listen to music, read or listen to a podcast. Observe where the children gravitate to. Is it water and sensory play items such as sand, water, playdough, or do the express in a more physical way? Do we need bean bags for throwing or something to kick? </a:t>
            </a:r>
            <a:endParaRPr lang="en-CA"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9"/>
              </a:spcAft>
            </a:pPr>
            <a:r>
              <a:rPr lang="en-US" kern="100" dirty="0">
                <a:latin typeface="Aptos" panose="020B0004020202020204" pitchFamily="34" charset="0"/>
                <a:ea typeface="Aptos" panose="020B0004020202020204" pitchFamily="34" charset="0"/>
                <a:cs typeface="Times New Roman" panose="02020603050405020304" pitchFamily="18" charset="0"/>
              </a:rPr>
              <a:t>We all have our own ways of coping. Children can identify and create their own tool box. Tool boxes will vary child to child. Have multiple options available for the children to choose the best items for their personalized tool box. </a:t>
            </a:r>
            <a:endParaRPr lang="en-CA" kern="100" dirty="0">
              <a:latin typeface="Aptos" panose="020B0004020202020204" pitchFamily="34" charset="0"/>
              <a:ea typeface="Aptos" panose="020B000402020202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59</a:t>
            </a:fld>
            <a:endParaRPr lang="en-CA"/>
          </a:p>
        </p:txBody>
      </p:sp>
    </p:spTree>
    <p:extLst>
      <p:ext uri="{BB962C8B-B14F-4D97-AF65-F5344CB8AC3E}">
        <p14:creationId xmlns:p14="http://schemas.microsoft.com/office/powerpoint/2010/main" val="8096193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B430E5F1-F00B-4011-9D19-51660800C1D9}" type="slidenum">
              <a:rPr lang="en-CA" smtClean="0"/>
              <a:t>60</a:t>
            </a:fld>
            <a:endParaRPr lang="en-CA"/>
          </a:p>
        </p:txBody>
      </p:sp>
    </p:spTree>
    <p:extLst>
      <p:ext uri="{BB962C8B-B14F-4D97-AF65-F5344CB8AC3E}">
        <p14:creationId xmlns:p14="http://schemas.microsoft.com/office/powerpoint/2010/main" val="3532349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Educators create Environment: - </a:t>
            </a:r>
          </a:p>
          <a:p>
            <a:r>
              <a:rPr lang="en-US" dirty="0"/>
              <a:t> - Create an environment that celebrates the children with photos, art works and cultural artifacts. </a:t>
            </a:r>
          </a:p>
          <a:p>
            <a:r>
              <a:rPr lang="en-US" dirty="0"/>
              <a:t> - Create an environment where children are encouraged to co-operate and collaborate while using imagination and creativity. </a:t>
            </a:r>
          </a:p>
          <a:p>
            <a:r>
              <a:rPr lang="en-CA" dirty="0"/>
              <a:t> - Plan for children to have opportunities where they have the freedom to explore their own possibilities and interest. </a:t>
            </a:r>
          </a:p>
          <a:p>
            <a:endParaRPr lang="en-CA" dirty="0"/>
          </a:p>
          <a:p>
            <a:r>
              <a:rPr lang="en-CA" dirty="0"/>
              <a:t>Family Photo Wall – </a:t>
            </a:r>
          </a:p>
          <a:p>
            <a:r>
              <a:rPr lang="en-CA" dirty="0"/>
              <a:t> - Ask for pictures of families, pets, relatives or other important people or things in their lives. Label the photos with names to allow children to speak on.</a:t>
            </a:r>
          </a:p>
          <a:p>
            <a:endParaRPr lang="en-CA" dirty="0"/>
          </a:p>
          <a:p>
            <a:pPr defTabSz="924916">
              <a:defRPr/>
            </a:pPr>
            <a:r>
              <a:rPr lang="en-US" dirty="0"/>
              <a:t>Opportunities for Play and Relationship Building – </a:t>
            </a:r>
          </a:p>
          <a:p>
            <a:pPr defTabSz="924916">
              <a:defRPr/>
            </a:pPr>
            <a:r>
              <a:rPr lang="en-US" dirty="0"/>
              <a:t> - Provide materials for children in the learning areas to represent children’s ideas</a:t>
            </a:r>
          </a:p>
          <a:p>
            <a:pPr defTabSz="924916">
              <a:defRPr/>
            </a:pPr>
            <a:r>
              <a:rPr lang="en-US" dirty="0"/>
              <a:t> - Have areas for group play</a:t>
            </a:r>
          </a:p>
          <a:p>
            <a:pPr defTabSz="924916">
              <a:defRPr/>
            </a:pPr>
            <a:r>
              <a:rPr lang="en-US" dirty="0"/>
              <a:t> - provide daily sensory materials for expression</a:t>
            </a:r>
          </a:p>
          <a:p>
            <a:pPr defTabSz="924916">
              <a:defRPr/>
            </a:pPr>
            <a:r>
              <a:rPr lang="en-US" dirty="0"/>
              <a:t> - Puppets </a:t>
            </a:r>
          </a:p>
          <a:p>
            <a:pPr defTabSz="924916">
              <a:defRPr/>
            </a:pPr>
            <a:r>
              <a:rPr lang="en-US" dirty="0"/>
              <a:t> - books on friendships</a:t>
            </a:r>
          </a:p>
          <a:p>
            <a:pPr defTabSz="924916">
              <a:defRPr/>
            </a:pPr>
            <a:r>
              <a:rPr lang="en-US" dirty="0"/>
              <a:t> - Music and Movement  opportunities to express emotions, enhance self concept by sharing dances from different cultures. </a:t>
            </a:r>
          </a:p>
          <a:p>
            <a:pPr defTabSz="924916">
              <a:defRPr/>
            </a:pPr>
            <a:endParaRPr lang="en-US" dirty="0"/>
          </a:p>
          <a:p>
            <a:pPr defTabSz="924916">
              <a:defRPr/>
            </a:pPr>
            <a:r>
              <a:rPr lang="en-US" altLang="en-US" dirty="0">
                <a:latin typeface="+mj-lt"/>
              </a:rPr>
              <a:t>Use EDI books to build a sense of belonging – </a:t>
            </a:r>
          </a:p>
          <a:p>
            <a:pPr defTabSz="924916">
              <a:defRPr/>
            </a:pPr>
            <a:r>
              <a:rPr lang="en-US" altLang="en-US" dirty="0">
                <a:latin typeface="+mj-lt"/>
              </a:rPr>
              <a:t> - books can be mirrors for children to see themselves or a window to help see and understand others.</a:t>
            </a:r>
          </a:p>
          <a:p>
            <a:pPr defTabSz="924916">
              <a:defRPr/>
            </a:pPr>
            <a:endParaRPr lang="en-US" altLang="en-US" dirty="0">
              <a:latin typeface="+mj-lt"/>
            </a:endParaRPr>
          </a:p>
          <a:p>
            <a:pPr defTabSz="924916">
              <a:defRPr/>
            </a:pPr>
            <a:r>
              <a:rPr lang="en-US" altLang="en-US" dirty="0">
                <a:latin typeface="+mj-lt"/>
              </a:rPr>
              <a:t>Art Materials should be reflective to the children in the classroom. </a:t>
            </a:r>
          </a:p>
          <a:p>
            <a:pPr defTabSz="924916">
              <a:defRPr/>
            </a:pPr>
            <a:r>
              <a:rPr lang="en-US" altLang="en-US" dirty="0">
                <a:latin typeface="+mj-lt"/>
              </a:rPr>
              <a:t> - Skin tones should be represented and available in various materials such as playdough, markers, crayons, paints etc. </a:t>
            </a:r>
          </a:p>
          <a:p>
            <a:pPr defTabSz="924916">
              <a:defRPr/>
            </a:pPr>
            <a:endParaRPr lang="en-US" altLang="en-US" dirty="0">
              <a:latin typeface="+mj-lt"/>
            </a:endParaRPr>
          </a:p>
          <a:p>
            <a:pPr defTabSz="924916">
              <a:defRPr/>
            </a:pPr>
            <a:endParaRPr lang="en-US" dirty="0"/>
          </a:p>
          <a:p>
            <a:pPr defTabSz="924916">
              <a:defRPr/>
            </a:pPr>
            <a:endParaRPr lang="en-CA" dirty="0"/>
          </a:p>
          <a:p>
            <a:endParaRPr lang="en-CA" dirty="0"/>
          </a:p>
          <a:p>
            <a:endParaRPr lang="en-US" dirty="0"/>
          </a:p>
        </p:txBody>
      </p:sp>
      <p:sp>
        <p:nvSpPr>
          <p:cNvPr id="4" name="Slide Number Placeholder 3"/>
          <p:cNvSpPr>
            <a:spLocks noGrp="1"/>
          </p:cNvSpPr>
          <p:nvPr>
            <p:ph type="sldNum" sz="quarter" idx="5"/>
          </p:nvPr>
        </p:nvSpPr>
        <p:spPr/>
        <p:txBody>
          <a:bodyPr/>
          <a:lstStyle/>
          <a:p>
            <a:fld id="{B430E5F1-F00B-4011-9D19-51660800C1D9}" type="slidenum">
              <a:rPr lang="en-CA" smtClean="0"/>
              <a:t>7</a:t>
            </a:fld>
            <a:endParaRPr lang="en-CA"/>
          </a:p>
        </p:txBody>
      </p:sp>
    </p:spTree>
    <p:extLst>
      <p:ext uri="{BB962C8B-B14F-4D97-AF65-F5344CB8AC3E}">
        <p14:creationId xmlns:p14="http://schemas.microsoft.com/office/powerpoint/2010/main" val="860081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B430E5F1-F00B-4011-9D19-51660800C1D9}" type="slidenum">
              <a:rPr lang="en-CA" smtClean="0"/>
              <a:t>61</a:t>
            </a:fld>
            <a:endParaRPr lang="en-CA"/>
          </a:p>
        </p:txBody>
      </p:sp>
    </p:spTree>
    <p:extLst>
      <p:ext uri="{BB962C8B-B14F-4D97-AF65-F5344CB8AC3E}">
        <p14:creationId xmlns:p14="http://schemas.microsoft.com/office/powerpoint/2010/main" val="33930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support and include all children</a:t>
            </a:r>
          </a:p>
          <a:p>
            <a:r>
              <a:rPr lang="en-US" dirty="0"/>
              <a:t> - have opportunities for children for song, movement and small group interactions</a:t>
            </a:r>
          </a:p>
          <a:p>
            <a:r>
              <a:rPr lang="en-US" dirty="0"/>
              <a:t> - Build on children’s interest, identify their strengths, motivations and needs</a:t>
            </a:r>
          </a:p>
          <a:p>
            <a:r>
              <a:rPr lang="en-US" dirty="0"/>
              <a:t> - promote social emotional learning</a:t>
            </a:r>
          </a:p>
          <a:p>
            <a:r>
              <a:rPr lang="en-US" dirty="0"/>
              <a:t> - Support children who are making an effort</a:t>
            </a:r>
          </a:p>
          <a:p>
            <a:r>
              <a:rPr lang="en-US" dirty="0"/>
              <a:t> - Encourage children to lead conversations</a:t>
            </a:r>
          </a:p>
          <a:p>
            <a:r>
              <a:rPr lang="en-US" dirty="0"/>
              <a:t> - Invite families to share, have conversations what is important to them.</a:t>
            </a:r>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8</a:t>
            </a:fld>
            <a:endParaRPr lang="en-CA"/>
          </a:p>
        </p:txBody>
      </p:sp>
    </p:spTree>
    <p:extLst>
      <p:ext uri="{BB962C8B-B14F-4D97-AF65-F5344CB8AC3E}">
        <p14:creationId xmlns:p14="http://schemas.microsoft.com/office/powerpoint/2010/main" val="2381413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90000"/>
              </a:lnSpc>
              <a:spcBef>
                <a:spcPts val="1012"/>
              </a:spcBef>
              <a:spcAft>
                <a:spcPct val="0"/>
              </a:spcAft>
            </a:pPr>
            <a:r>
              <a:rPr lang="en-US" altLang="en-US" dirty="0"/>
              <a:t>We feel Happy when we are included: Greeting Baskets</a:t>
            </a:r>
          </a:p>
          <a:p>
            <a:pPr marL="231229" indent="-231229" fontAlgn="base">
              <a:lnSpc>
                <a:spcPct val="90000"/>
              </a:lnSpc>
              <a:spcBef>
                <a:spcPts val="1012"/>
              </a:spcBef>
              <a:spcAft>
                <a:spcPct val="0"/>
              </a:spcAft>
              <a:buFont typeface="Arial" panose="020B0604020202020204" pitchFamily="34" charset="0"/>
              <a:buChar char="•"/>
            </a:pPr>
            <a:r>
              <a:rPr lang="en-US" altLang="en-US" dirty="0"/>
              <a:t>The children have a specific rock that is theirs it is identified with either their name or picture on it. The children use the rock to “sign” in or out of the classroom the children place the rock in the IN box upon arrival and they move their rock to the OUT box upon departure. Over time the children would notice who was or wasn’t in class that day – they would make connections as well if the child had been off for a length of time and would ask about that child opening space for discussions such as child A is sick, the children were mindful to say things like “I hope she feels better soon” or “welcome back are you feeling better” and even “Child B is on vacation, I hope he is having fun!” This built belonging, mindfulness and socialization in the classroom. </a:t>
            </a:r>
          </a:p>
          <a:p>
            <a:endParaRPr lang="en-CA" dirty="0"/>
          </a:p>
          <a:p>
            <a:pPr marL="231229" indent="-231229" fontAlgn="base">
              <a:lnSpc>
                <a:spcPct val="90000"/>
              </a:lnSpc>
              <a:spcBef>
                <a:spcPts val="1012"/>
              </a:spcBef>
              <a:spcAft>
                <a:spcPct val="0"/>
              </a:spcAft>
              <a:buFont typeface="Arial" panose="020B0604020202020204" pitchFamily="34" charset="0"/>
              <a:buChar char="•"/>
            </a:pPr>
            <a:r>
              <a:rPr lang="en-US" altLang="en-US" dirty="0"/>
              <a:t>Assign the children classroom jobs – watch intentionally to see what the children really enjoy where they would take pride in helping. For example: One child enjoyed books he would get upset if another child ripped a book and this could cause his emotional state to dysregulate. His classroom job title was librarian. </a:t>
            </a:r>
          </a:p>
          <a:p>
            <a:pPr marL="231229" indent="-231229" fontAlgn="base">
              <a:lnSpc>
                <a:spcPct val="90000"/>
              </a:lnSpc>
              <a:spcBef>
                <a:spcPts val="1012"/>
              </a:spcBef>
              <a:spcAft>
                <a:spcPct val="0"/>
              </a:spcAft>
              <a:buFont typeface="Arial" panose="020B0604020202020204" pitchFamily="34" charset="0"/>
              <a:buChar char="•"/>
            </a:pPr>
            <a:r>
              <a:rPr lang="en-US" altLang="en-US" dirty="0"/>
              <a:t>He was in charge of making sure all of the books were put back properly and a repair box was made. If he noticed a book was damaged he would add it to the box. The educator made a specific time that she would go through the box with him and they would see how they could repair the book together. </a:t>
            </a:r>
            <a:br>
              <a:rPr lang="en-US" altLang="en-US" dirty="0"/>
            </a:br>
            <a:r>
              <a:rPr lang="en-US" altLang="en-US" dirty="0"/>
              <a:t>Classroom visuals with Job titles and images works well to help children understand and own their role. Some jobs could be line leader, light helper, food helper, sweeper, gardener, calendar helper, table washer, chair stacker, door holder, </a:t>
            </a:r>
          </a:p>
          <a:p>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9</a:t>
            </a:fld>
            <a:endParaRPr lang="en-CA"/>
          </a:p>
        </p:txBody>
      </p:sp>
    </p:spTree>
    <p:extLst>
      <p:ext uri="{BB962C8B-B14F-4D97-AF65-F5344CB8AC3E}">
        <p14:creationId xmlns:p14="http://schemas.microsoft.com/office/powerpoint/2010/main" val="848291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means that </a:t>
            </a:r>
            <a:r>
              <a:rPr lang="en-US" b="0" i="0" dirty="0">
                <a:solidFill>
                  <a:srgbClr val="0D0D0D"/>
                </a:solidFill>
                <a:effectLst/>
                <a:highlight>
                  <a:srgbClr val="FFFFFF"/>
                </a:highlight>
                <a:latin typeface="Söhne"/>
              </a:rPr>
              <a:t> when children are calm, focused, and paying attention, they can control their feelings better. </a:t>
            </a:r>
          </a:p>
          <a:p>
            <a:r>
              <a:rPr lang="en-US" b="0" i="0" dirty="0">
                <a:solidFill>
                  <a:srgbClr val="0D0D0D"/>
                </a:solidFill>
                <a:effectLst/>
                <a:highlight>
                  <a:srgbClr val="FFFFFF"/>
                </a:highlight>
                <a:latin typeface="Söhne"/>
              </a:rPr>
              <a:t>They can ignore things that might distract them, stop themselves from doing something impulsive, think about what might happen next, understand how others are feeling, and care about how their actions affect others</a:t>
            </a:r>
            <a:endParaRPr lang="en-CA" dirty="0"/>
          </a:p>
        </p:txBody>
      </p:sp>
      <p:sp>
        <p:nvSpPr>
          <p:cNvPr id="4" name="Slide Number Placeholder 3"/>
          <p:cNvSpPr>
            <a:spLocks noGrp="1"/>
          </p:cNvSpPr>
          <p:nvPr>
            <p:ph type="sldNum" sz="quarter" idx="5"/>
          </p:nvPr>
        </p:nvSpPr>
        <p:spPr/>
        <p:txBody>
          <a:bodyPr/>
          <a:lstStyle/>
          <a:p>
            <a:fld id="{B430E5F1-F00B-4011-9D19-51660800C1D9}" type="slidenum">
              <a:rPr lang="en-CA" smtClean="0"/>
              <a:t>10</a:t>
            </a:fld>
            <a:endParaRPr lang="en-CA"/>
          </a:p>
        </p:txBody>
      </p:sp>
    </p:spTree>
    <p:extLst>
      <p:ext uri="{BB962C8B-B14F-4D97-AF65-F5344CB8AC3E}">
        <p14:creationId xmlns:p14="http://schemas.microsoft.com/office/powerpoint/2010/main" val="13657747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B2D31D40-F208-F749-B90A-0BB8F87144DA}" type="datetimeFigureOut">
              <a:rPr lang="en-US" smtClean="0"/>
              <a:t>6/8/2024</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1261814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D31D40-F208-F749-B90A-0BB8F87144DA}" type="datetimeFigureOut">
              <a:rPr lang="en-US" smtClean="0"/>
              <a:t>6/8/2024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3454798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2D31D40-F208-F749-B90A-0BB8F87144DA}" type="datetimeFigureOut">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1479352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2D31D40-F208-F749-B90A-0BB8F87144DA}" type="datetimeFigureOut">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975684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D31D40-F208-F749-B90A-0BB8F87144DA}" type="datetimeFigureOut">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109279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2D31D40-F208-F749-B90A-0BB8F87144DA}" type="datetimeFigureOut">
              <a:rPr lang="en-US" smtClean="0"/>
              <a:t>6/8/2024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551247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2D31D40-F208-F749-B90A-0BB8F87144DA}" type="datetimeFigureOut">
              <a:rPr lang="en-US" smtClean="0"/>
              <a:t>6/8/2024</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3663908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B2D31D40-F208-F749-B90A-0BB8F87144DA}" type="datetimeFigureOut">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3250255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B2D31D40-F208-F749-B90A-0BB8F87144DA}" type="datetimeFigureOut">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1531662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EC01A2-A068-B54A-86F1-D7ACE04D8FAE}"/>
              </a:ext>
            </a:extLst>
          </p:cNvPr>
          <p:cNvPicPr>
            <a:picLocks noChangeAspect="1"/>
          </p:cNvPicPr>
          <p:nvPr userDrawn="1"/>
        </p:nvPicPr>
        <p:blipFill rotWithShape="1">
          <a:blip r:embed="rId2"/>
          <a:srcRect t="84402"/>
          <a:stretch/>
        </p:blipFill>
        <p:spPr>
          <a:xfrm>
            <a:off x="2" y="5698273"/>
            <a:ext cx="12191998" cy="1159727"/>
          </a:xfrm>
          <a:prstGeom prst="rect">
            <a:avLst/>
          </a:prstGeom>
        </p:spPr>
      </p:pic>
      <p:sp>
        <p:nvSpPr>
          <p:cNvPr id="9" name="Title 8">
            <a:extLst>
              <a:ext uri="{FF2B5EF4-FFF2-40B4-BE49-F238E27FC236}">
                <a16:creationId xmlns:a16="http://schemas.microsoft.com/office/drawing/2014/main" id="{6E761718-4629-A04E-8189-B82DECB928AF}"/>
              </a:ext>
            </a:extLst>
          </p:cNvPr>
          <p:cNvSpPr>
            <a:spLocks noGrp="1"/>
          </p:cNvSpPr>
          <p:nvPr>
            <p:ph type="title" hasCustomPrompt="1"/>
          </p:nvPr>
        </p:nvSpPr>
        <p:spPr/>
        <p:txBody>
          <a:bodyPr>
            <a:normAutofit/>
          </a:bodyPr>
          <a:lstStyle>
            <a:lvl1pPr>
              <a:defRPr sz="4000" b="1">
                <a:solidFill>
                  <a:srgbClr val="6D2979"/>
                </a:solidFill>
                <a:latin typeface="+mn-lt"/>
              </a:defRPr>
            </a:lvl1pPr>
          </a:lstStyle>
          <a:p>
            <a:r>
              <a:rPr lang="en-US"/>
              <a:t>CLICK TO EDIT MASTER TITLE STYLE</a:t>
            </a:r>
          </a:p>
        </p:txBody>
      </p:sp>
      <p:sp>
        <p:nvSpPr>
          <p:cNvPr id="11" name="Content Placeholder 10">
            <a:extLst>
              <a:ext uri="{FF2B5EF4-FFF2-40B4-BE49-F238E27FC236}">
                <a16:creationId xmlns:a16="http://schemas.microsoft.com/office/drawing/2014/main" id="{5022E0FD-7C06-E84D-87BC-E8397FB3EDBA}"/>
              </a:ext>
            </a:extLst>
          </p:cNvPr>
          <p:cNvSpPr>
            <a:spLocks noGrp="1"/>
          </p:cNvSpPr>
          <p:nvPr>
            <p:ph sz="quarter" idx="10"/>
          </p:nvPr>
        </p:nvSpPr>
        <p:spPr>
          <a:xfrm>
            <a:off x="838199" y="1690688"/>
            <a:ext cx="10515599" cy="384031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9440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D31D40-F208-F749-B90A-0BB8F87144DA}" type="datetimeFigureOut">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247821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D31D40-F208-F749-B90A-0BB8F87144DA}" type="datetimeFigureOut">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264686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D31D40-F208-F749-B90A-0BB8F87144DA}" type="datetimeFigureOut">
              <a:rPr lang="en-US" smtClean="0"/>
              <a:t>6/8/2024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12811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D31D40-F208-F749-B90A-0BB8F87144DA}" type="datetimeFigureOut">
              <a:rPr lang="en-US" smtClean="0"/>
              <a:t>6/8/2024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39232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D31D40-F208-F749-B90A-0BB8F87144DA}" type="datetimeFigureOut">
              <a:rPr lang="en-US" smtClean="0"/>
              <a:t>6/8/2024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3262446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D31D40-F208-F749-B90A-0BB8F87144DA}" type="datetimeFigureOut">
              <a:rPr lang="en-US" smtClean="0"/>
              <a:t>6/8/2024</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2672233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D31D40-F208-F749-B90A-0BB8F87144DA}" type="datetimeFigureOut">
              <a:rPr lang="en-US" smtClean="0"/>
              <a:t>6/8/2024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1242876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D31D40-F208-F749-B90A-0BB8F87144DA}" type="datetimeFigureOut">
              <a:rPr lang="en-US" smtClean="0"/>
              <a:t>6/8/2024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3646836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B2D31D40-F208-F749-B90A-0BB8F87144DA}" type="datetimeFigureOut">
              <a:rPr lang="en-US" smtClean="0"/>
              <a:t>6/8/2024</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C35BB4F3-2E06-B64F-BCD8-FA1EFDDDE965}" type="slidenum">
              <a:rPr lang="en-US" smtClean="0"/>
              <a:t>‹#›</a:t>
            </a:fld>
            <a:endParaRPr lang="en-US"/>
          </a:p>
        </p:txBody>
      </p:sp>
    </p:spTree>
    <p:extLst>
      <p:ext uri="{BB962C8B-B14F-4D97-AF65-F5344CB8AC3E}">
        <p14:creationId xmlns:p14="http://schemas.microsoft.com/office/powerpoint/2010/main" val="84697637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1"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video" Target="https://www.youtube.com/embed/-KP-5fnir48?feature=oembed" TargetMode="External"/><Relationship Id="rId5" Type="http://schemas.openxmlformats.org/officeDocument/2006/relationships/image" Target="../media/image60.jpeg"/><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cid:18f2506de598b1b72821" TargetMode="External"/><Relationship Id="rId3" Type="http://schemas.openxmlformats.org/officeDocument/2006/relationships/image" Target="../media/image1.jpeg"/><Relationship Id="rId7"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cid:18f250602407c9998871" TargetMode="External"/><Relationship Id="rId10" Type="http://schemas.openxmlformats.org/officeDocument/2006/relationships/image" Target="cid:18f252a15df27d3c9471" TargetMode="External"/><Relationship Id="rId4" Type="http://schemas.openxmlformats.org/officeDocument/2006/relationships/image" Target="../media/image71.jpeg"/><Relationship Id="rId9"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1.jpeg"/><Relationship Id="rId7" Type="http://schemas.openxmlformats.org/officeDocument/2006/relationships/image" Target="cid:18f2552841f447a197a1"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cid:18f25317068ed23407e1" TargetMode="External"/><Relationship Id="rId4" Type="http://schemas.openxmlformats.org/officeDocument/2006/relationships/image" Target="../media/image76.jpeg"/></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cid:18f252fa86262b463821"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91.png"/><Relationship Id="rId4" Type="http://schemas.openxmlformats.org/officeDocument/2006/relationships/image" Target="../media/image90.jpe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4.xml.rels><?xml version="1.0" encoding="UTF-8" standalone="yes"?>
<Relationships xmlns="http://schemas.openxmlformats.org/package/2006/relationships"><Relationship Id="rId8" Type="http://schemas.openxmlformats.org/officeDocument/2006/relationships/image" Target="cid:18f2542f23a19869a881" TargetMode="External"/><Relationship Id="rId3" Type="http://schemas.openxmlformats.org/officeDocument/2006/relationships/image" Target="../media/image1.jpeg"/><Relationship Id="rId7" Type="http://schemas.openxmlformats.org/officeDocument/2006/relationships/image" Target="../media/image97.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cid:18f2540ee4154934f7e1" TargetMode="External"/><Relationship Id="rId5" Type="http://schemas.openxmlformats.org/officeDocument/2006/relationships/image" Target="../media/image96.jpeg"/><Relationship Id="rId4" Type="http://schemas.openxmlformats.org/officeDocument/2006/relationships/image" Target="../media/image95.jpeg"/></Relationships>
</file>

<file path=ppt/slides/_rels/slide5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5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cid:image001.jpg@01DA8752.A59ED990" TargetMode="External"/><Relationship Id="rId4" Type="http://schemas.openxmlformats.org/officeDocument/2006/relationships/image" Target="../media/image104.jpeg"/></Relationships>
</file>

<file path=ppt/slides/_rels/slide5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cid:18f2545049f94c015771"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microsoft.com/office/2018/10/relationships/comments" Target="../comments/modernComment_12D_BE478C9C.xml"/><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0.jpe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0" name="Rectangle 19">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1"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22" name="Rectangle 21">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grpSp>
        <p:nvGrpSpPr>
          <p:cNvPr id="23" name="Group 22">
            <a:extLst>
              <a:ext uri="{FF2B5EF4-FFF2-40B4-BE49-F238E27FC236}">
                <a16:creationId xmlns:a16="http://schemas.microsoft.com/office/drawing/2014/main" id="{F1ECA4FE-7D2F-4576-B767-3A5F5ABFE9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4" name="Rectangle 23">
              <a:extLst>
                <a:ext uri="{FF2B5EF4-FFF2-40B4-BE49-F238E27FC236}">
                  <a16:creationId xmlns:a16="http://schemas.microsoft.com/office/drawing/2014/main" id="{5969441E-5462-4859-86CD-1737FDE36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5" name="Freeform 5">
              <a:extLst>
                <a:ext uri="{FF2B5EF4-FFF2-40B4-BE49-F238E27FC236}">
                  <a16:creationId xmlns:a16="http://schemas.microsoft.com/office/drawing/2014/main" id="{596BD4B5-6833-40CC-96FE-EDC6756342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CA"/>
            </a:p>
          </p:txBody>
        </p:sp>
      </p:grpSp>
      <p:sp>
        <p:nvSpPr>
          <p:cNvPr id="2" name="Title 1">
            <a:extLst>
              <a:ext uri="{FF2B5EF4-FFF2-40B4-BE49-F238E27FC236}">
                <a16:creationId xmlns:a16="http://schemas.microsoft.com/office/drawing/2014/main" id="{B75BCDFE-9975-3216-2581-C5BE13805986}"/>
              </a:ext>
            </a:extLst>
          </p:cNvPr>
          <p:cNvSpPr>
            <a:spLocks noGrp="1"/>
          </p:cNvSpPr>
          <p:nvPr>
            <p:ph type="title"/>
          </p:nvPr>
        </p:nvSpPr>
        <p:spPr>
          <a:xfrm>
            <a:off x="1683171" y="1169773"/>
            <a:ext cx="8825658" cy="2870161"/>
          </a:xfrm>
        </p:spPr>
        <p:txBody>
          <a:bodyPr vert="horz" lIns="91440" tIns="45720" rIns="91440" bIns="45720" rtlCol="0" anchor="b">
            <a:normAutofit/>
          </a:bodyPr>
          <a:lstStyle/>
          <a:p>
            <a:pPr algn="ctr"/>
            <a:r>
              <a:rPr lang="en-US" sz="5400">
                <a:solidFill>
                  <a:schemeClr val="tx1"/>
                </a:solidFill>
              </a:rPr>
              <a:t>Welcome </a:t>
            </a:r>
            <a:br>
              <a:rPr lang="en-US" sz="5400">
                <a:solidFill>
                  <a:schemeClr val="tx1"/>
                </a:solidFill>
              </a:rPr>
            </a:br>
            <a:r>
              <a:rPr lang="en-US" sz="5400">
                <a:solidFill>
                  <a:schemeClr val="tx1"/>
                </a:solidFill>
              </a:rPr>
              <a:t>Part 2 </a:t>
            </a:r>
            <a:br>
              <a:rPr lang="en-US" sz="5400">
                <a:solidFill>
                  <a:schemeClr val="tx1"/>
                </a:solidFill>
              </a:rPr>
            </a:br>
            <a:r>
              <a:rPr lang="en-US" sz="5400">
                <a:solidFill>
                  <a:schemeClr val="tx1"/>
                </a:solidFill>
              </a:rPr>
              <a:t>Tools for Life Early Years</a:t>
            </a:r>
          </a:p>
        </p:txBody>
      </p:sp>
      <p:cxnSp>
        <p:nvCxnSpPr>
          <p:cNvPr id="26" name="Straight Connector 25">
            <a:extLst>
              <a:ext uri="{FF2B5EF4-FFF2-40B4-BE49-F238E27FC236}">
                <a16:creationId xmlns:a16="http://schemas.microsoft.com/office/drawing/2014/main" id="{E81F53E2-F556-42FA-8D24-113839EE19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8249" y="4166888"/>
            <a:ext cx="675502"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128940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EC489-C7AB-6FAF-FA65-DDA209212911}"/>
              </a:ext>
            </a:extLst>
          </p:cNvPr>
          <p:cNvSpPr>
            <a:spLocks noGrp="1"/>
          </p:cNvSpPr>
          <p:nvPr>
            <p:ph type="title"/>
          </p:nvPr>
        </p:nvSpPr>
        <p:spPr>
          <a:xfrm>
            <a:off x="799354" y="846668"/>
            <a:ext cx="10818029" cy="706964"/>
          </a:xfrm>
        </p:spPr>
        <p:txBody>
          <a:bodyPr vert="horz" lIns="91440" tIns="45720" rIns="91440" bIns="45720" rtlCol="0" anchor="ctr">
            <a:noAutofit/>
          </a:bodyPr>
          <a:lstStyle/>
          <a:p>
            <a:pPr>
              <a:lnSpc>
                <a:spcPct val="90000"/>
              </a:lnSpc>
            </a:pPr>
            <a:r>
              <a:rPr lang="en-US" sz="4400" b="1" dirty="0">
                <a:effectLst/>
                <a:latin typeface="Modern Love Caps" panose="04070805081001020A01" pitchFamily="82" charset="0"/>
                <a:cs typeface="Calibri Light" panose="020F0302020204030204" pitchFamily="34" charset="0"/>
              </a:rPr>
              <a:t>Concept 2: How to Calm Down </a:t>
            </a:r>
            <a:endParaRPr lang="en-US" sz="4400" b="1" dirty="0">
              <a:latin typeface="Modern Love Caps" panose="04070805081001020A01" pitchFamily="82" charset="0"/>
              <a:cs typeface="Calibri Light" panose="020F0302020204030204" pitchFamily="34" charset="0"/>
            </a:endParaRPr>
          </a:p>
        </p:txBody>
      </p:sp>
      <p:sp>
        <p:nvSpPr>
          <p:cNvPr id="7" name="TextBox 6">
            <a:extLst>
              <a:ext uri="{FF2B5EF4-FFF2-40B4-BE49-F238E27FC236}">
                <a16:creationId xmlns:a16="http://schemas.microsoft.com/office/drawing/2014/main" id="{F7235B2E-DE56-A9D0-88DB-07F521882E7E}"/>
              </a:ext>
            </a:extLst>
          </p:cNvPr>
          <p:cNvSpPr txBox="1"/>
          <p:nvPr/>
        </p:nvSpPr>
        <p:spPr>
          <a:xfrm>
            <a:off x="203200" y="2743757"/>
            <a:ext cx="5892799" cy="3416300"/>
          </a:xfrm>
          <a:prstGeom prst="rect">
            <a:avLst/>
          </a:prstGeom>
        </p:spPr>
        <p:txBody>
          <a:bodyPr vert="horz" lIns="91440" tIns="45720" rIns="91440" bIns="45720" rtlCol="0" anchor="ctr">
            <a:noAutofit/>
          </a:bodyPr>
          <a:lstStyle/>
          <a:p>
            <a:pPr>
              <a:spcBef>
                <a:spcPts val="1000"/>
              </a:spcBef>
              <a:buClr>
                <a:schemeClr val="accent1"/>
              </a:buClr>
              <a:buSzPct val="80000"/>
            </a:pPr>
            <a:r>
              <a:rPr lang="en-US" sz="2000" dirty="0">
                <a:solidFill>
                  <a:srgbClr val="7030A0"/>
                </a:solidFill>
                <a:latin typeface="Calibri Light" panose="020F0302020204030204" pitchFamily="34" charset="0"/>
                <a:cs typeface="Calibri Light" panose="020F0302020204030204" pitchFamily="34" charset="0"/>
              </a:rPr>
              <a:t>When children are calmly focused and alert, they are best able to modulate their emotions; pay attention; ignore distractions; inhibit their impulses; assess the consequences of an action; understand what others are thinking and feeling, and the effects of their own </a:t>
            </a:r>
            <a:r>
              <a:rPr lang="en-US" sz="2000" dirty="0" err="1">
                <a:solidFill>
                  <a:srgbClr val="7030A0"/>
                </a:solidFill>
                <a:latin typeface="Calibri Light" panose="020F0302020204030204" pitchFamily="34" charset="0"/>
                <a:cs typeface="Calibri Light" panose="020F0302020204030204" pitchFamily="34" charset="0"/>
              </a:rPr>
              <a:t>behaviours</a:t>
            </a:r>
            <a:r>
              <a:rPr lang="en-US" sz="2000" dirty="0">
                <a:solidFill>
                  <a:srgbClr val="7030A0"/>
                </a:solidFill>
                <a:latin typeface="Calibri Light" panose="020F0302020204030204" pitchFamily="34" charset="0"/>
                <a:cs typeface="Calibri Light" panose="020F0302020204030204" pitchFamily="34" charset="0"/>
              </a:rPr>
              <a:t>; or feel empathy for others.</a:t>
            </a:r>
          </a:p>
          <a:p>
            <a:pPr>
              <a:spcBef>
                <a:spcPts val="1000"/>
              </a:spcBef>
              <a:buClr>
                <a:schemeClr val="accent1"/>
              </a:buClr>
              <a:buSzPct val="80000"/>
            </a:pPr>
            <a:endParaRPr lang="en-US" sz="2000" dirty="0">
              <a:solidFill>
                <a:srgbClr val="7030A0"/>
              </a:solidFill>
              <a:latin typeface="Calibri Light" panose="020F0302020204030204" pitchFamily="34" charset="0"/>
              <a:cs typeface="Calibri Light" panose="020F0302020204030204" pitchFamily="34" charset="0"/>
            </a:endParaRPr>
          </a:p>
          <a:p>
            <a:pPr>
              <a:spcBef>
                <a:spcPts val="1000"/>
              </a:spcBef>
              <a:buClr>
                <a:schemeClr val="accent1"/>
              </a:buClr>
              <a:buSzPct val="80000"/>
            </a:pPr>
            <a:r>
              <a:rPr lang="en-US" sz="2000" dirty="0">
                <a:solidFill>
                  <a:srgbClr val="7030A0"/>
                </a:solidFill>
                <a:latin typeface="Calibri Light" panose="020F0302020204030204" pitchFamily="34" charset="0"/>
                <a:cs typeface="Calibri Light" panose="020F0302020204030204" pitchFamily="34" charset="0"/>
              </a:rPr>
              <a:t>Dr. Stuart Shanker, Calm, Alert and Happy 2013</a:t>
            </a:r>
          </a:p>
        </p:txBody>
      </p:sp>
      <p:pic>
        <p:nvPicPr>
          <p:cNvPr id="9218" name="Picture 2">
            <a:extLst>
              <a:ext uri="{FF2B5EF4-FFF2-40B4-BE49-F238E27FC236}">
                <a16:creationId xmlns:a16="http://schemas.microsoft.com/office/drawing/2014/main" id="{034B43F8-11FD-77BF-6311-D33DEE814D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354" b="-2"/>
          <a:stretch/>
        </p:blipFill>
        <p:spPr bwMode="auto">
          <a:xfrm>
            <a:off x="6380379" y="2603500"/>
            <a:ext cx="5237004" cy="3696814"/>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3" name="Smiley Face 2">
            <a:extLst>
              <a:ext uri="{FF2B5EF4-FFF2-40B4-BE49-F238E27FC236}">
                <a16:creationId xmlns:a16="http://schemas.microsoft.com/office/drawing/2014/main" id="{95187804-69E5-EA7B-FEDC-E3BB24CBBCC3}"/>
              </a:ext>
            </a:extLst>
          </p:cNvPr>
          <p:cNvSpPr/>
          <p:nvPr/>
        </p:nvSpPr>
        <p:spPr>
          <a:xfrm>
            <a:off x="8242126" y="3169085"/>
            <a:ext cx="826718" cy="701458"/>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04854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5" name="Group 12294">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296" name="Rectangle 12295">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2297" name="Oval 12296">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2298" name="Oval 12297">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2299" name="Oval 12298">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2300" name="Oval 12299">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2301" name="Oval 12300">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2302"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12303"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12304"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12306" name="Rectangle 12305">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12308" name="Rectangle 12307">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0" name="Rectangle 12309">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5F672240-852C-0860-23AD-2475BD3074B0}"/>
              </a:ext>
            </a:extLst>
          </p:cNvPr>
          <p:cNvSpPr>
            <a:spLocks noGrp="1"/>
          </p:cNvSpPr>
          <p:nvPr>
            <p:ph type="title"/>
          </p:nvPr>
        </p:nvSpPr>
        <p:spPr>
          <a:xfrm>
            <a:off x="277138" y="112718"/>
            <a:ext cx="4177867" cy="1391692"/>
          </a:xfrm>
        </p:spPr>
        <p:txBody>
          <a:bodyPr vert="horz" lIns="91440" tIns="45720" rIns="91440" bIns="45720" rtlCol="0" anchor="ctr">
            <a:normAutofit/>
          </a:bodyPr>
          <a:lstStyle/>
          <a:p>
            <a:r>
              <a:rPr lang="en-US" sz="4400" b="1" dirty="0">
                <a:solidFill>
                  <a:srgbClr val="7030A0"/>
                </a:solidFill>
                <a:latin typeface="Modern Love Caps" panose="04070805081001020A01" pitchFamily="82" charset="0"/>
                <a:cs typeface="Calibri Light" panose="020F0302020204030204" pitchFamily="34" charset="0"/>
              </a:rPr>
              <a:t>Informed Practice</a:t>
            </a:r>
          </a:p>
        </p:txBody>
      </p:sp>
      <p:sp>
        <p:nvSpPr>
          <p:cNvPr id="5" name="TextBox 4">
            <a:extLst>
              <a:ext uri="{FF2B5EF4-FFF2-40B4-BE49-F238E27FC236}">
                <a16:creationId xmlns:a16="http://schemas.microsoft.com/office/drawing/2014/main" id="{CEF25E56-9A83-E7AC-BB08-149E14B24331}"/>
              </a:ext>
            </a:extLst>
          </p:cNvPr>
          <p:cNvSpPr txBox="1"/>
          <p:nvPr/>
        </p:nvSpPr>
        <p:spPr>
          <a:xfrm>
            <a:off x="277138" y="1885452"/>
            <a:ext cx="5062064" cy="3416300"/>
          </a:xfrm>
          <a:prstGeom prst="rect">
            <a:avLst/>
          </a:prstGeom>
        </p:spPr>
        <p:txBody>
          <a:bodyPr vert="horz" lIns="91440" tIns="45720" rIns="91440" bIns="45720" rtlCol="0">
            <a:noAutofit/>
          </a:bodyPr>
          <a:lstStyle/>
          <a:p>
            <a:pPr>
              <a:lnSpc>
                <a:spcPct val="90000"/>
              </a:lnSpc>
              <a:spcBef>
                <a:spcPts val="1000"/>
              </a:spcBef>
              <a:buClr>
                <a:schemeClr val="accent1"/>
              </a:buClr>
              <a:buSzPct val="80000"/>
            </a:pPr>
            <a:r>
              <a:rPr lang="en-US" sz="2000" dirty="0">
                <a:solidFill>
                  <a:schemeClr val="tx1">
                    <a:lumMod val="75000"/>
                    <a:lumOff val="25000"/>
                  </a:schemeClr>
                </a:solidFill>
                <a:latin typeface="Calibri Light" panose="020F0302020204030204" pitchFamily="34" charset="0"/>
                <a:cs typeface="Calibri Light" panose="020F0302020204030204" pitchFamily="34" charset="0"/>
              </a:rPr>
              <a:t>Learning how to become calm has life-long benefits. </a:t>
            </a:r>
          </a:p>
          <a:p>
            <a:pPr marL="285750" indent="-285750">
              <a:lnSpc>
                <a:spcPct val="90000"/>
              </a:lnSpc>
              <a:spcBef>
                <a:spcPts val="1000"/>
              </a:spcBef>
              <a:buClr>
                <a:schemeClr val="accent1"/>
              </a:buClr>
              <a:buSzPct val="80000"/>
              <a:buFont typeface="Wingdings" panose="05000000000000000000" pitchFamily="2" charset="2"/>
              <a:buChar char="ü"/>
            </a:pPr>
            <a:r>
              <a:rPr lang="en-US" sz="2000" dirty="0">
                <a:solidFill>
                  <a:schemeClr val="tx1">
                    <a:lumMod val="75000"/>
                    <a:lumOff val="25000"/>
                  </a:schemeClr>
                </a:solidFill>
                <a:latin typeface="Calibri Light" panose="020F0302020204030204" pitchFamily="34" charset="0"/>
                <a:cs typeface="Calibri Light" panose="020F0302020204030204" pitchFamily="34" charset="0"/>
              </a:rPr>
              <a:t>Sefl-Regulation </a:t>
            </a:r>
          </a:p>
          <a:p>
            <a:pPr>
              <a:lnSpc>
                <a:spcPct val="90000"/>
              </a:lnSpc>
              <a:spcBef>
                <a:spcPts val="1000"/>
              </a:spcBef>
              <a:buClr>
                <a:schemeClr val="accent1"/>
              </a:buClr>
              <a:buSzPct val="80000"/>
            </a:pPr>
            <a:endParaRPr lang="en-US" sz="2000" dirty="0">
              <a:solidFill>
                <a:schemeClr val="tx1">
                  <a:lumMod val="75000"/>
                  <a:lumOff val="25000"/>
                </a:schemeClr>
              </a:solidFill>
              <a:latin typeface="Calibri Light" panose="020F0302020204030204" pitchFamily="34" charset="0"/>
              <a:cs typeface="Calibri Light" panose="020F0302020204030204" pitchFamily="34" charset="0"/>
            </a:endParaRPr>
          </a:p>
          <a:p>
            <a:pPr>
              <a:lnSpc>
                <a:spcPct val="90000"/>
              </a:lnSpc>
              <a:spcBef>
                <a:spcPts val="1000"/>
              </a:spcBef>
              <a:buClr>
                <a:schemeClr val="accent1"/>
              </a:buClr>
              <a:buSzPct val="80000"/>
            </a:pPr>
            <a:endParaRPr lang="en-US" sz="2000" dirty="0">
              <a:solidFill>
                <a:schemeClr val="tx1">
                  <a:lumMod val="75000"/>
                  <a:lumOff val="25000"/>
                </a:schemeClr>
              </a:solidFill>
              <a:latin typeface="Calibri Light" panose="020F0302020204030204" pitchFamily="34" charset="0"/>
              <a:cs typeface="Calibri Light" panose="020F0302020204030204" pitchFamily="34" charset="0"/>
            </a:endParaRPr>
          </a:p>
          <a:p>
            <a:pPr>
              <a:lnSpc>
                <a:spcPct val="90000"/>
              </a:lnSpc>
              <a:spcBef>
                <a:spcPts val="1000"/>
              </a:spcBef>
              <a:buClr>
                <a:schemeClr val="accent1"/>
              </a:buClr>
              <a:buSzPct val="80000"/>
            </a:pPr>
            <a:r>
              <a:rPr lang="en-US" sz="2000" dirty="0">
                <a:solidFill>
                  <a:schemeClr val="tx1">
                    <a:lumMod val="75000"/>
                    <a:lumOff val="25000"/>
                  </a:schemeClr>
                </a:solidFill>
                <a:latin typeface="Calibri Light" panose="020F0302020204030204" pitchFamily="34" charset="0"/>
                <a:cs typeface="Calibri Light" panose="020F0302020204030204" pitchFamily="34" charset="0"/>
              </a:rPr>
              <a:t>Defining the Five Domains of Self-Regulation</a:t>
            </a:r>
          </a:p>
          <a:p>
            <a:pPr marL="285750" indent="-285750">
              <a:lnSpc>
                <a:spcPct val="90000"/>
              </a:lnSpc>
              <a:spcBef>
                <a:spcPts val="1000"/>
              </a:spcBef>
              <a:buClr>
                <a:schemeClr val="accent1"/>
              </a:buClr>
              <a:buSzPct val="80000"/>
              <a:buFont typeface="Wingdings" panose="05000000000000000000" pitchFamily="2" charset="2"/>
              <a:buChar char="ü"/>
            </a:pPr>
            <a:r>
              <a:rPr lang="en-US" sz="2000" dirty="0">
                <a:solidFill>
                  <a:schemeClr val="tx1">
                    <a:lumMod val="75000"/>
                    <a:lumOff val="25000"/>
                  </a:schemeClr>
                </a:solidFill>
                <a:latin typeface="Calibri Light" panose="020F0302020204030204" pitchFamily="34" charset="0"/>
                <a:cs typeface="Calibri Light" panose="020F0302020204030204" pitchFamily="34" charset="0"/>
              </a:rPr>
              <a:t>Biological</a:t>
            </a:r>
          </a:p>
          <a:p>
            <a:pPr marL="285750" indent="-285750">
              <a:lnSpc>
                <a:spcPct val="90000"/>
              </a:lnSpc>
              <a:spcBef>
                <a:spcPts val="1000"/>
              </a:spcBef>
              <a:buClr>
                <a:schemeClr val="accent1"/>
              </a:buClr>
              <a:buSzPct val="80000"/>
              <a:buFont typeface="Wingdings" panose="05000000000000000000" pitchFamily="2" charset="2"/>
              <a:buChar char="ü"/>
            </a:pPr>
            <a:r>
              <a:rPr lang="en-US" sz="2000" dirty="0">
                <a:solidFill>
                  <a:schemeClr val="tx1">
                    <a:lumMod val="75000"/>
                    <a:lumOff val="25000"/>
                  </a:schemeClr>
                </a:solidFill>
                <a:latin typeface="Calibri Light" panose="020F0302020204030204" pitchFamily="34" charset="0"/>
                <a:cs typeface="Calibri Light" panose="020F0302020204030204" pitchFamily="34" charset="0"/>
              </a:rPr>
              <a:t>Emotional</a:t>
            </a:r>
          </a:p>
          <a:p>
            <a:pPr marL="285750" indent="-285750">
              <a:lnSpc>
                <a:spcPct val="90000"/>
              </a:lnSpc>
              <a:spcBef>
                <a:spcPts val="1000"/>
              </a:spcBef>
              <a:buClr>
                <a:schemeClr val="accent1"/>
              </a:buClr>
              <a:buSzPct val="80000"/>
              <a:buFont typeface="Wingdings" panose="05000000000000000000" pitchFamily="2" charset="2"/>
              <a:buChar char="ü"/>
            </a:pPr>
            <a:r>
              <a:rPr lang="en-US" sz="2000" dirty="0">
                <a:solidFill>
                  <a:schemeClr val="tx1">
                    <a:lumMod val="75000"/>
                    <a:lumOff val="25000"/>
                  </a:schemeClr>
                </a:solidFill>
                <a:latin typeface="Calibri Light" panose="020F0302020204030204" pitchFamily="34" charset="0"/>
                <a:cs typeface="Calibri Light" panose="020F0302020204030204" pitchFamily="34" charset="0"/>
              </a:rPr>
              <a:t>Cognitive</a:t>
            </a:r>
          </a:p>
          <a:p>
            <a:pPr marL="285750" indent="-285750">
              <a:lnSpc>
                <a:spcPct val="90000"/>
              </a:lnSpc>
              <a:spcBef>
                <a:spcPts val="1000"/>
              </a:spcBef>
              <a:buClr>
                <a:schemeClr val="accent1"/>
              </a:buClr>
              <a:buSzPct val="80000"/>
              <a:buFont typeface="Wingdings" panose="05000000000000000000" pitchFamily="2" charset="2"/>
              <a:buChar char="ü"/>
            </a:pPr>
            <a:r>
              <a:rPr lang="en-US" sz="2000" dirty="0">
                <a:solidFill>
                  <a:schemeClr val="tx1">
                    <a:lumMod val="75000"/>
                    <a:lumOff val="25000"/>
                  </a:schemeClr>
                </a:solidFill>
                <a:latin typeface="Calibri Light" panose="020F0302020204030204" pitchFamily="34" charset="0"/>
                <a:cs typeface="Calibri Light" panose="020F0302020204030204" pitchFamily="34" charset="0"/>
              </a:rPr>
              <a:t>Social</a:t>
            </a:r>
          </a:p>
          <a:p>
            <a:pPr marL="285750" indent="-285750">
              <a:lnSpc>
                <a:spcPct val="90000"/>
              </a:lnSpc>
              <a:spcBef>
                <a:spcPts val="1000"/>
              </a:spcBef>
              <a:buClr>
                <a:schemeClr val="accent1"/>
              </a:buClr>
              <a:buSzPct val="80000"/>
              <a:buFont typeface="Wingdings" panose="05000000000000000000" pitchFamily="2" charset="2"/>
              <a:buChar char="ü"/>
            </a:pPr>
            <a:r>
              <a:rPr lang="en-US" sz="2000" dirty="0">
                <a:solidFill>
                  <a:schemeClr val="tx1">
                    <a:lumMod val="75000"/>
                    <a:lumOff val="25000"/>
                  </a:schemeClr>
                </a:solidFill>
                <a:latin typeface="Calibri Light" panose="020F0302020204030204" pitchFamily="34" charset="0"/>
                <a:cs typeface="Calibri Light" panose="020F0302020204030204" pitchFamily="34" charset="0"/>
              </a:rPr>
              <a:t>Pro-Social</a:t>
            </a:r>
          </a:p>
          <a:p>
            <a:pPr>
              <a:lnSpc>
                <a:spcPct val="90000"/>
              </a:lnSpc>
              <a:spcBef>
                <a:spcPts val="1000"/>
              </a:spcBef>
              <a:buClr>
                <a:schemeClr val="accent1"/>
              </a:buClr>
              <a:buSzPct val="80000"/>
            </a:pPr>
            <a:endParaRPr lang="en-US" sz="20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12290" name="Picture 2">
            <a:extLst>
              <a:ext uri="{FF2B5EF4-FFF2-40B4-BE49-F238E27FC236}">
                <a16:creationId xmlns:a16="http://schemas.microsoft.com/office/drawing/2014/main" id="{C8D92FBB-9C62-460A-0C21-F10A630AF1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27" r="2346" b="-1"/>
          <a:stretch/>
        </p:blipFill>
        <p:spPr bwMode="auto">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noFill/>
          <a:extLst>
            <a:ext uri="{909E8E84-426E-40DD-AFC4-6F175D3DCCD1}">
              <a14:hiddenFill xmlns:a14="http://schemas.microsoft.com/office/drawing/2010/main">
                <a:solidFill>
                  <a:srgbClr val="FFFFFF"/>
                </a:solidFill>
              </a14:hiddenFill>
            </a:ext>
          </a:extLst>
        </p:spPr>
      </p:pic>
      <p:sp>
        <p:nvSpPr>
          <p:cNvPr id="12312"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Tree>
    <p:extLst>
      <p:ext uri="{BB962C8B-B14F-4D97-AF65-F5344CB8AC3E}">
        <p14:creationId xmlns:p14="http://schemas.microsoft.com/office/powerpoint/2010/main" val="3168339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1A5A4E11-D969-0525-EF1F-7C4B3427418F}"/>
              </a:ext>
            </a:extLst>
          </p:cNvPr>
          <p:cNvSpPr>
            <a:spLocks noGrp="1"/>
          </p:cNvSpPr>
          <p:nvPr>
            <p:ph type="title"/>
          </p:nvPr>
        </p:nvSpPr>
        <p:spPr>
          <a:xfrm>
            <a:off x="423335" y="138911"/>
            <a:ext cx="4177867" cy="1391692"/>
          </a:xfrm>
        </p:spPr>
        <p:txBody>
          <a:bodyPr vert="horz" lIns="91440" tIns="45720" rIns="91440" bIns="45720" rtlCol="0" anchor="ctr">
            <a:normAutofit/>
          </a:bodyPr>
          <a:lstStyle/>
          <a:p>
            <a:r>
              <a:rPr lang="en-US" sz="4400" b="1" dirty="0">
                <a:solidFill>
                  <a:srgbClr val="7030A0"/>
                </a:solidFill>
                <a:latin typeface="Modern Love Caps" panose="04070805081001020A01" pitchFamily="82" charset="0"/>
                <a:cs typeface="Calibri Light" panose="020F0302020204030204" pitchFamily="34" charset="0"/>
              </a:rPr>
              <a:t>Relationships</a:t>
            </a:r>
          </a:p>
        </p:txBody>
      </p:sp>
      <p:sp>
        <p:nvSpPr>
          <p:cNvPr id="5" name="TextBox 4">
            <a:extLst>
              <a:ext uri="{FF2B5EF4-FFF2-40B4-BE49-F238E27FC236}">
                <a16:creationId xmlns:a16="http://schemas.microsoft.com/office/drawing/2014/main" id="{B4FAA34D-3426-5368-784D-3C5094073F2E}"/>
              </a:ext>
            </a:extLst>
          </p:cNvPr>
          <p:cNvSpPr txBox="1"/>
          <p:nvPr/>
        </p:nvSpPr>
        <p:spPr>
          <a:xfrm>
            <a:off x="175448" y="1657643"/>
            <a:ext cx="4914699" cy="3416300"/>
          </a:xfrm>
          <a:prstGeom prst="rect">
            <a:avLst/>
          </a:prstGeom>
        </p:spPr>
        <p:txBody>
          <a:bodyPr vert="horz" lIns="91440" tIns="45720" rIns="91440" bIns="45720" rtlCol="0">
            <a:noAutofit/>
          </a:bodyPr>
          <a:lstStyle/>
          <a:p>
            <a:pPr marL="285750" indent="-285750">
              <a:spcBef>
                <a:spcPts val="1000"/>
              </a:spcBef>
              <a:buClr>
                <a:schemeClr val="accent1"/>
              </a:buClr>
              <a:buSzPct val="80000"/>
              <a:buFont typeface="Wingdings" panose="05000000000000000000" pitchFamily="2" charset="2"/>
              <a:buChar char="ü"/>
            </a:pPr>
            <a:r>
              <a:rPr lang="en-US" sz="2000" dirty="0">
                <a:solidFill>
                  <a:schemeClr val="tx1">
                    <a:lumMod val="75000"/>
                    <a:lumOff val="25000"/>
                  </a:schemeClr>
                </a:solidFill>
                <a:latin typeface="Calibri Light" panose="020F0302020204030204" pitchFamily="34" charset="0"/>
                <a:cs typeface="Calibri Light" panose="020F0302020204030204" pitchFamily="34" charset="0"/>
              </a:rPr>
              <a:t>Educators support children’s self-regulation skills by co-regulation with the children they care for. </a:t>
            </a:r>
          </a:p>
          <a:p>
            <a:pPr marL="285750" indent="-285750">
              <a:spcBef>
                <a:spcPts val="1000"/>
              </a:spcBef>
              <a:buClr>
                <a:schemeClr val="accent1"/>
              </a:buClr>
              <a:buSzPct val="80000"/>
              <a:buFont typeface="Wingdings" panose="05000000000000000000" pitchFamily="2" charset="2"/>
              <a:buChar char="ü"/>
            </a:pPr>
            <a:r>
              <a:rPr lang="en-US" sz="2000" dirty="0">
                <a:solidFill>
                  <a:schemeClr val="tx1">
                    <a:lumMod val="75000"/>
                    <a:lumOff val="25000"/>
                  </a:schemeClr>
                </a:solidFill>
                <a:latin typeface="Calibri Light" panose="020F0302020204030204" pitchFamily="34" charset="0"/>
                <a:cs typeface="Calibri Light" panose="020F0302020204030204" pitchFamily="34" charset="0"/>
              </a:rPr>
              <a:t>Co-regulation is defined as warm and responsive interactions that provide the support, coaching and modelling for children.</a:t>
            </a:r>
          </a:p>
          <a:p>
            <a:pPr marL="285750" indent="-285750">
              <a:spcBef>
                <a:spcPts val="1000"/>
              </a:spcBef>
              <a:buClr>
                <a:schemeClr val="accent1"/>
              </a:buClr>
              <a:buSzPct val="80000"/>
              <a:buFont typeface="Wingdings" panose="05000000000000000000" pitchFamily="2" charset="2"/>
              <a:buChar char="ü"/>
            </a:pPr>
            <a:r>
              <a:rPr lang="en-US" sz="2000" dirty="0">
                <a:solidFill>
                  <a:schemeClr val="tx1">
                    <a:lumMod val="75000"/>
                    <a:lumOff val="25000"/>
                  </a:schemeClr>
                </a:solidFill>
                <a:latin typeface="Calibri Light" panose="020F0302020204030204" pitchFamily="34" charset="0"/>
                <a:cs typeface="Calibri Light" panose="020F0302020204030204" pitchFamily="34" charset="0"/>
              </a:rPr>
              <a:t>Tips for Educators</a:t>
            </a:r>
          </a:p>
        </p:txBody>
      </p:sp>
      <p:pic>
        <p:nvPicPr>
          <p:cNvPr id="4098" name="Picture 2">
            <a:extLst>
              <a:ext uri="{FF2B5EF4-FFF2-40B4-BE49-F238E27FC236}">
                <a16:creationId xmlns:a16="http://schemas.microsoft.com/office/drawing/2014/main" id="{93D41931-67DE-9902-5AE7-63BA83C85C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32413"/>
          <a:stretch/>
        </p:blipFill>
        <p:spPr bwMode="auto">
          <a:xfrm>
            <a:off x="5254325"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noFill/>
          <a:extLst>
            <a:ext uri="{909E8E84-426E-40DD-AFC4-6F175D3DCCD1}">
              <a14:hiddenFill xmlns:a14="http://schemas.microsoft.com/office/drawing/2010/main">
                <a:solidFill>
                  <a:srgbClr val="FFFFFF"/>
                </a:solidFill>
              </a14:hiddenFill>
            </a:ext>
          </a:extLst>
        </p:spPr>
      </p:pic>
      <p:sp>
        <p:nvSpPr>
          <p:cNvPr id="4107"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3" name="TextBox 2">
            <a:extLst>
              <a:ext uri="{FF2B5EF4-FFF2-40B4-BE49-F238E27FC236}">
                <a16:creationId xmlns:a16="http://schemas.microsoft.com/office/drawing/2014/main" id="{AF6B702D-4499-EA89-A36F-DCED54966DF0}"/>
              </a:ext>
            </a:extLst>
          </p:cNvPr>
          <p:cNvSpPr txBox="1"/>
          <p:nvPr/>
        </p:nvSpPr>
        <p:spPr>
          <a:xfrm>
            <a:off x="0" y="5053116"/>
            <a:ext cx="5514269" cy="1815882"/>
          </a:xfrm>
          <a:prstGeom prst="rect">
            <a:avLst/>
          </a:prstGeom>
          <a:noFill/>
        </p:spPr>
        <p:txBody>
          <a:bodyPr wrap="square" rtlCol="0">
            <a:spAutoFit/>
          </a:bodyPr>
          <a:lstStyle/>
          <a:p>
            <a:pPr algn="ctr"/>
            <a:r>
              <a:rPr lang="en-US" sz="2800" dirty="0">
                <a:solidFill>
                  <a:srgbClr val="7030A0"/>
                </a:solidFill>
                <a:latin typeface="Modern Love Grunge" panose="04070805081005020601" pitchFamily="82" charset="0"/>
              </a:rPr>
              <a:t>Relationships matter because, for children, calming begins with co-regulating</a:t>
            </a:r>
          </a:p>
          <a:p>
            <a:pPr algn="ctr"/>
            <a:r>
              <a:rPr lang="en-US" sz="2800" dirty="0">
                <a:solidFill>
                  <a:srgbClr val="7030A0"/>
                </a:solidFill>
                <a:latin typeface="Modern Love Grunge" panose="04070805081005020601" pitchFamily="82" charset="0"/>
              </a:rPr>
              <a:t> </a:t>
            </a:r>
            <a:endParaRPr lang="en-CA" sz="2800" dirty="0">
              <a:solidFill>
                <a:srgbClr val="7030A0"/>
              </a:solidFill>
              <a:latin typeface="Modern Love Grunge" panose="04070805081005020601" pitchFamily="82" charset="0"/>
            </a:endParaRPr>
          </a:p>
        </p:txBody>
      </p:sp>
      <p:sp>
        <p:nvSpPr>
          <p:cNvPr id="6" name="Smiley Face 5">
            <a:extLst>
              <a:ext uri="{FF2B5EF4-FFF2-40B4-BE49-F238E27FC236}">
                <a16:creationId xmlns:a16="http://schemas.microsoft.com/office/drawing/2014/main" id="{8B41B4F1-15DC-E4A0-03BD-DDB78CDD8AC4}"/>
              </a:ext>
            </a:extLst>
          </p:cNvPr>
          <p:cNvSpPr/>
          <p:nvPr/>
        </p:nvSpPr>
        <p:spPr>
          <a:xfrm>
            <a:off x="6989921" y="2241268"/>
            <a:ext cx="705543" cy="688932"/>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Smiley Face 6">
            <a:extLst>
              <a:ext uri="{FF2B5EF4-FFF2-40B4-BE49-F238E27FC236}">
                <a16:creationId xmlns:a16="http://schemas.microsoft.com/office/drawing/2014/main" id="{D81963CF-B842-3428-1BA4-8F8590725335}"/>
              </a:ext>
            </a:extLst>
          </p:cNvPr>
          <p:cNvSpPr/>
          <p:nvPr/>
        </p:nvSpPr>
        <p:spPr>
          <a:xfrm>
            <a:off x="8709354" y="2158958"/>
            <a:ext cx="705543" cy="688932"/>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miley Face 7">
            <a:extLst>
              <a:ext uri="{FF2B5EF4-FFF2-40B4-BE49-F238E27FC236}">
                <a16:creationId xmlns:a16="http://schemas.microsoft.com/office/drawing/2014/main" id="{B79CC570-6CB3-2D09-4CEE-017A91822353}"/>
              </a:ext>
            </a:extLst>
          </p:cNvPr>
          <p:cNvSpPr/>
          <p:nvPr/>
        </p:nvSpPr>
        <p:spPr>
          <a:xfrm>
            <a:off x="8637337" y="4277638"/>
            <a:ext cx="705543" cy="688932"/>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92922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2" descr="Pin on course A">
            <a:extLst>
              <a:ext uri="{FF2B5EF4-FFF2-40B4-BE49-F238E27FC236}">
                <a16:creationId xmlns:a16="http://schemas.microsoft.com/office/drawing/2014/main" id="{7DA0B9DA-934A-AB92-DFBE-767AC41E6E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021" b="1672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97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Rectangle 8200">
            <a:extLst>
              <a:ext uri="{FF2B5EF4-FFF2-40B4-BE49-F238E27FC236}">
                <a16:creationId xmlns:a16="http://schemas.microsoft.com/office/drawing/2014/main" id="{35BE4897-C7A1-4E8C-B5A5-8797DAC6D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CA"/>
          </a:p>
        </p:txBody>
      </p:sp>
      <p:sp>
        <p:nvSpPr>
          <p:cNvPr id="8203" name="Freeform 5">
            <a:extLst>
              <a:ext uri="{FF2B5EF4-FFF2-40B4-BE49-F238E27FC236}">
                <a16:creationId xmlns:a16="http://schemas.microsoft.com/office/drawing/2014/main" id="{C300240B-912F-4AD7-AE1B-923B3F98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CA"/>
          </a:p>
        </p:txBody>
      </p:sp>
      <p:sp>
        <p:nvSpPr>
          <p:cNvPr id="8205" name="Freeform: Shape 8204">
            <a:extLst>
              <a:ext uri="{FF2B5EF4-FFF2-40B4-BE49-F238E27FC236}">
                <a16:creationId xmlns:a16="http://schemas.microsoft.com/office/drawing/2014/main" id="{6421EF78-B00C-42F8-8908-2CF3E417C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CA"/>
          </a:p>
        </p:txBody>
      </p:sp>
      <p:sp>
        <p:nvSpPr>
          <p:cNvPr id="8207" name="Freeform 5">
            <a:extLst>
              <a:ext uri="{FF2B5EF4-FFF2-40B4-BE49-F238E27FC236}">
                <a16:creationId xmlns:a16="http://schemas.microsoft.com/office/drawing/2014/main" id="{F3E0A6DF-2313-4EC2-B95B-212CD4861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CA"/>
          </a:p>
        </p:txBody>
      </p:sp>
      <p:sp>
        <p:nvSpPr>
          <p:cNvPr id="2" name="Title 1">
            <a:extLst>
              <a:ext uri="{FF2B5EF4-FFF2-40B4-BE49-F238E27FC236}">
                <a16:creationId xmlns:a16="http://schemas.microsoft.com/office/drawing/2014/main" id="{0263E602-FED2-AEE5-1BB6-7EAAA417D544}"/>
              </a:ext>
            </a:extLst>
          </p:cNvPr>
          <p:cNvSpPr>
            <a:spLocks noGrp="1"/>
          </p:cNvSpPr>
          <p:nvPr>
            <p:ph type="title"/>
          </p:nvPr>
        </p:nvSpPr>
        <p:spPr>
          <a:xfrm>
            <a:off x="747604" y="632884"/>
            <a:ext cx="4023668" cy="1020232"/>
          </a:xfrm>
        </p:spPr>
        <p:txBody>
          <a:bodyPr vert="horz" lIns="91440" tIns="45720" rIns="91440" bIns="45720" rtlCol="0" anchor="ctr">
            <a:noAutofit/>
          </a:bodyPr>
          <a:lstStyle/>
          <a:p>
            <a:pPr>
              <a:lnSpc>
                <a:spcPct val="90000"/>
              </a:lnSpc>
            </a:pPr>
            <a:r>
              <a:rPr lang="en-US" sz="4400" b="1" dirty="0">
                <a:solidFill>
                  <a:schemeClr val="tx1"/>
                </a:solidFill>
                <a:latin typeface="Modern Love Caps" panose="04070805081001020A01" pitchFamily="82" charset="0"/>
                <a:cs typeface="Calibri Light" panose="020F0302020204030204" pitchFamily="34" charset="0"/>
              </a:rPr>
              <a:t>Setting up the Environment </a:t>
            </a:r>
          </a:p>
        </p:txBody>
      </p:sp>
      <p:pic>
        <p:nvPicPr>
          <p:cNvPr id="8196" name="Picture 4">
            <a:extLst>
              <a:ext uri="{FF2B5EF4-FFF2-40B4-BE49-F238E27FC236}">
                <a16:creationId xmlns:a16="http://schemas.microsoft.com/office/drawing/2014/main" id="{27ADFCDE-ED54-6CD1-F5AA-4DC973EACF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59" r="13774" b="-2"/>
          <a:stretch/>
        </p:blipFill>
        <p:spPr bwMode="auto">
          <a:xfrm>
            <a:off x="8537653" y="1083400"/>
            <a:ext cx="3113904" cy="5250498"/>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8209" name="Rectangle 8208">
            <a:extLst>
              <a:ext uri="{FF2B5EF4-FFF2-40B4-BE49-F238E27FC236}">
                <a16:creationId xmlns:a16="http://schemas.microsoft.com/office/drawing/2014/main" id="{B083B194-504C-4B70-B8F6-80C51076F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8211" name="Oval 8210">
            <a:extLst>
              <a:ext uri="{FF2B5EF4-FFF2-40B4-BE49-F238E27FC236}">
                <a16:creationId xmlns:a16="http://schemas.microsoft.com/office/drawing/2014/main" id="{E9BF1AE2-40FC-4B8F-B531-AB84540A2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8213" name="Oval 8212">
            <a:extLst>
              <a:ext uri="{FF2B5EF4-FFF2-40B4-BE49-F238E27FC236}">
                <a16:creationId xmlns:a16="http://schemas.microsoft.com/office/drawing/2014/main" id="{1C4EB7C1-42EF-4F28-AF4F-02E879CB6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 name="TextBox 3">
            <a:extLst>
              <a:ext uri="{FF2B5EF4-FFF2-40B4-BE49-F238E27FC236}">
                <a16:creationId xmlns:a16="http://schemas.microsoft.com/office/drawing/2014/main" id="{8A3ACD0B-31AF-F5EA-4EF5-25EBA5586F51}"/>
              </a:ext>
            </a:extLst>
          </p:cNvPr>
          <p:cNvSpPr txBox="1"/>
          <p:nvPr/>
        </p:nvSpPr>
        <p:spPr>
          <a:xfrm>
            <a:off x="458088" y="1901569"/>
            <a:ext cx="4333339" cy="3898900"/>
          </a:xfrm>
          <a:prstGeom prst="rect">
            <a:avLst/>
          </a:prstGeom>
        </p:spPr>
        <p:txBody>
          <a:bodyPr vert="horz" lIns="91440" tIns="45720" rIns="91440" bIns="45720" rtlCol="0">
            <a:noAutofit/>
          </a:bodyPr>
          <a:lstStyle/>
          <a:p>
            <a:pPr>
              <a:lnSpc>
                <a:spcPct val="90000"/>
              </a:lnSpc>
              <a:spcBef>
                <a:spcPts val="1000"/>
              </a:spcBef>
              <a:buClr>
                <a:schemeClr val="accent1"/>
              </a:buClr>
              <a:buSzPct val="80000"/>
            </a:pPr>
            <a:r>
              <a:rPr lang="en-US" sz="2000" dirty="0"/>
              <a:t>Calm Down and Cozy Corners:</a:t>
            </a:r>
          </a:p>
          <a:p>
            <a:pPr marL="285750" indent="-285750">
              <a:lnSpc>
                <a:spcPct val="90000"/>
              </a:lnSpc>
              <a:spcBef>
                <a:spcPts val="1000"/>
              </a:spcBef>
              <a:buClr>
                <a:schemeClr val="accent1"/>
              </a:buClr>
              <a:buSzPct val="80000"/>
              <a:buFont typeface="Wingdings" panose="05000000000000000000" pitchFamily="2" charset="2"/>
              <a:buChar char="ü"/>
            </a:pPr>
            <a:endParaRPr lang="en-US" sz="2000" dirty="0"/>
          </a:p>
          <a:p>
            <a:pPr marL="285750" indent="-285750">
              <a:lnSpc>
                <a:spcPct val="90000"/>
              </a:lnSpc>
              <a:spcBef>
                <a:spcPts val="1000"/>
              </a:spcBef>
              <a:buClr>
                <a:schemeClr val="accent1"/>
              </a:buClr>
              <a:buSzPct val="80000"/>
              <a:buFont typeface="Wingdings" panose="05000000000000000000" pitchFamily="2" charset="2"/>
              <a:buChar char="ü"/>
            </a:pPr>
            <a:r>
              <a:rPr lang="en-US" sz="2000" dirty="0"/>
              <a:t>Comfy cushions</a:t>
            </a:r>
          </a:p>
          <a:p>
            <a:pPr marL="285750" indent="-285750">
              <a:lnSpc>
                <a:spcPct val="90000"/>
              </a:lnSpc>
              <a:spcBef>
                <a:spcPts val="1000"/>
              </a:spcBef>
              <a:buClr>
                <a:schemeClr val="accent1"/>
              </a:buClr>
              <a:buSzPct val="80000"/>
              <a:buFont typeface="Wingdings" panose="05000000000000000000" pitchFamily="2" charset="2"/>
              <a:buChar char="ü"/>
            </a:pPr>
            <a:r>
              <a:rPr lang="en-US" sz="2000" dirty="0"/>
              <a:t>Squishy toys</a:t>
            </a:r>
          </a:p>
          <a:p>
            <a:pPr marL="285750" indent="-285750">
              <a:lnSpc>
                <a:spcPct val="90000"/>
              </a:lnSpc>
              <a:spcBef>
                <a:spcPts val="1000"/>
              </a:spcBef>
              <a:buClr>
                <a:schemeClr val="accent1"/>
              </a:buClr>
              <a:buSzPct val="80000"/>
              <a:buFont typeface="Wingdings" panose="05000000000000000000" pitchFamily="2" charset="2"/>
              <a:buChar char="ü"/>
            </a:pPr>
            <a:r>
              <a:rPr lang="en-US" sz="2000" dirty="0"/>
              <a:t>Comfort items or items they can cuddle</a:t>
            </a:r>
          </a:p>
          <a:p>
            <a:pPr marL="285750" indent="-285750">
              <a:lnSpc>
                <a:spcPct val="90000"/>
              </a:lnSpc>
              <a:spcBef>
                <a:spcPts val="1000"/>
              </a:spcBef>
              <a:buClr>
                <a:schemeClr val="accent1"/>
              </a:buClr>
              <a:buSzPct val="80000"/>
              <a:buFont typeface="Wingdings" panose="05000000000000000000" pitchFamily="2" charset="2"/>
              <a:buChar char="ü"/>
            </a:pPr>
            <a:r>
              <a:rPr lang="en-US" sz="2000" dirty="0"/>
              <a:t>Calm down cards/breathing techniques</a:t>
            </a:r>
          </a:p>
          <a:p>
            <a:pPr marL="285750" indent="-285750">
              <a:lnSpc>
                <a:spcPct val="90000"/>
              </a:lnSpc>
              <a:spcBef>
                <a:spcPts val="1000"/>
              </a:spcBef>
              <a:buClr>
                <a:schemeClr val="accent1"/>
              </a:buClr>
              <a:buSzPct val="80000"/>
              <a:buFont typeface="Wingdings" panose="05000000000000000000" pitchFamily="2" charset="2"/>
              <a:buChar char="ü"/>
            </a:pPr>
            <a:r>
              <a:rPr lang="en-US" sz="2000" dirty="0"/>
              <a:t>Puppets, playdough, rain stick, glitter bottles</a:t>
            </a:r>
          </a:p>
          <a:p>
            <a:pPr marL="285750" indent="-285750">
              <a:lnSpc>
                <a:spcPct val="90000"/>
              </a:lnSpc>
              <a:spcBef>
                <a:spcPts val="1000"/>
              </a:spcBef>
              <a:buClr>
                <a:schemeClr val="accent1"/>
              </a:buClr>
              <a:buSzPct val="80000"/>
              <a:buFont typeface="Wingdings" panose="05000000000000000000" pitchFamily="2" charset="2"/>
              <a:buChar char="ü"/>
            </a:pPr>
            <a:r>
              <a:rPr lang="en-US" sz="2000" dirty="0"/>
              <a:t>Mirrors and feeling books</a:t>
            </a:r>
          </a:p>
          <a:p>
            <a:pPr marL="285750" indent="-285750">
              <a:lnSpc>
                <a:spcPct val="90000"/>
              </a:lnSpc>
              <a:spcBef>
                <a:spcPts val="1000"/>
              </a:spcBef>
              <a:buClr>
                <a:schemeClr val="accent1"/>
              </a:buClr>
              <a:buSzPct val="80000"/>
              <a:buFont typeface="Wingdings" panose="05000000000000000000" pitchFamily="2" charset="2"/>
              <a:buChar char="ü"/>
            </a:pPr>
            <a:r>
              <a:rPr lang="en-US" sz="2000" dirty="0"/>
              <a:t>Headphone and music</a:t>
            </a:r>
          </a:p>
        </p:txBody>
      </p:sp>
      <p:pic>
        <p:nvPicPr>
          <p:cNvPr id="8194" name="Picture 2">
            <a:extLst>
              <a:ext uri="{FF2B5EF4-FFF2-40B4-BE49-F238E27FC236}">
                <a16:creationId xmlns:a16="http://schemas.microsoft.com/office/drawing/2014/main" id="{E4C61C15-2867-0AF7-D00A-C935FE140D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0923" b="-2"/>
          <a:stretch/>
        </p:blipFill>
        <p:spPr bwMode="auto">
          <a:xfrm>
            <a:off x="5260024" y="1083400"/>
            <a:ext cx="3113903" cy="5250498"/>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550756"/>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Rectangle 15366">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CA"/>
          </a:p>
        </p:txBody>
      </p:sp>
      <p:sp>
        <p:nvSpPr>
          <p:cNvPr id="15369" name="Freeform: Shape 15368">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CA"/>
          </a:p>
        </p:txBody>
      </p:sp>
      <p:sp>
        <p:nvSpPr>
          <p:cNvPr id="15371"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CA"/>
          </a:p>
        </p:txBody>
      </p:sp>
      <p:sp>
        <p:nvSpPr>
          <p:cNvPr id="4" name="Title 1">
            <a:extLst>
              <a:ext uri="{FF2B5EF4-FFF2-40B4-BE49-F238E27FC236}">
                <a16:creationId xmlns:a16="http://schemas.microsoft.com/office/drawing/2014/main" id="{4DB5363B-4A1D-0017-2133-A9BB30D66880}"/>
              </a:ext>
            </a:extLst>
          </p:cNvPr>
          <p:cNvSpPr txBox="1">
            <a:spLocks/>
          </p:cNvSpPr>
          <p:nvPr/>
        </p:nvSpPr>
        <p:spPr bwMode="gray">
          <a:xfrm>
            <a:off x="527225" y="1427069"/>
            <a:ext cx="3505235" cy="76503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sz="4400" b="1" i="0" kern="1200" dirty="0">
                <a:solidFill>
                  <a:srgbClr val="EBEBEB"/>
                </a:solidFill>
                <a:latin typeface="Modern Love Caps" panose="04070805081001020A01" pitchFamily="82" charset="0"/>
                <a:cs typeface="Calibri Light" panose="020F0302020204030204" pitchFamily="34" charset="0"/>
              </a:rPr>
              <a:t>All Day…Every Day – Intentional Practices</a:t>
            </a:r>
          </a:p>
        </p:txBody>
      </p:sp>
      <p:pic>
        <p:nvPicPr>
          <p:cNvPr id="15362" name="Picture 2">
            <a:extLst>
              <a:ext uri="{FF2B5EF4-FFF2-40B4-BE49-F238E27FC236}">
                <a16:creationId xmlns:a16="http://schemas.microsoft.com/office/drawing/2014/main" id="{ED8D58AF-BBD8-B966-AC9A-80AE3D7C86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94" r="21610" b="30424"/>
          <a:stretch/>
        </p:blipFill>
        <p:spPr bwMode="auto">
          <a:xfrm>
            <a:off x="5538027" y="803751"/>
            <a:ext cx="5704693" cy="5250498"/>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5373" name="Rectangle 15372">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375" name="Oval 15374">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377" name="Oval 15376">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2">
            <a:extLst>
              <a:ext uri="{FF2B5EF4-FFF2-40B4-BE49-F238E27FC236}">
                <a16:creationId xmlns:a16="http://schemas.microsoft.com/office/drawing/2014/main" id="{FB588065-765C-CB8D-086A-9BF91C258A50}"/>
              </a:ext>
            </a:extLst>
          </p:cNvPr>
          <p:cNvSpPr>
            <a:spLocks/>
          </p:cNvSpPr>
          <p:nvPr/>
        </p:nvSpPr>
        <p:spPr>
          <a:xfrm>
            <a:off x="537115" y="2895600"/>
            <a:ext cx="4190999" cy="3898900"/>
          </a:xfrm>
          <a:prstGeom prst="rect">
            <a:avLst/>
          </a:prstGeom>
        </p:spPr>
        <p:txBody>
          <a:bodyPr vert="horz" lIns="91440" tIns="45720" rIns="91440" bIns="45720" rtlCol="0">
            <a:normAutofit/>
          </a:bodyPr>
          <a:lstStyle/>
          <a:p>
            <a:pPr marL="285750" indent="-285750">
              <a:spcBef>
                <a:spcPts val="1000"/>
              </a:spcBef>
              <a:buClr>
                <a:schemeClr val="accent1"/>
              </a:buClr>
              <a:buSzPct val="80000"/>
              <a:buFont typeface="Wingdings" panose="05000000000000000000" pitchFamily="2" charset="2"/>
              <a:buChar char="ü"/>
            </a:pPr>
            <a:r>
              <a:rPr lang="en-US" sz="2000" dirty="0">
                <a:solidFill>
                  <a:srgbClr val="FFFFFF"/>
                </a:solidFill>
                <a:latin typeface="Calibri Light" panose="020F0302020204030204" pitchFamily="34" charset="0"/>
                <a:cs typeface="Calibri Light" panose="020F0302020204030204" pitchFamily="34" charset="0"/>
              </a:rPr>
              <a:t>TIME-IN.</a:t>
            </a:r>
          </a:p>
          <a:p>
            <a:pPr marL="285750" indent="-285750">
              <a:spcBef>
                <a:spcPts val="1000"/>
              </a:spcBef>
              <a:buClr>
                <a:schemeClr val="accent1"/>
              </a:buClr>
              <a:buSzPct val="80000"/>
              <a:buFont typeface="Wingdings" panose="05000000000000000000" pitchFamily="2" charset="2"/>
              <a:buChar char="ü"/>
            </a:pPr>
            <a:r>
              <a:rPr lang="en-US" sz="2000" dirty="0">
                <a:solidFill>
                  <a:srgbClr val="FFFFFF"/>
                </a:solidFill>
                <a:latin typeface="Calibri Light" panose="020F0302020204030204" pitchFamily="34" charset="0"/>
                <a:cs typeface="Calibri Light" panose="020F0302020204030204" pitchFamily="34" charset="0"/>
              </a:rPr>
              <a:t>Educators goes down to the children’s level</a:t>
            </a:r>
          </a:p>
          <a:p>
            <a:pPr marL="285750" indent="-285750">
              <a:spcBef>
                <a:spcPts val="1000"/>
              </a:spcBef>
              <a:buClr>
                <a:schemeClr val="accent1"/>
              </a:buClr>
              <a:buSzPct val="80000"/>
              <a:buFont typeface="Wingdings" panose="05000000000000000000" pitchFamily="2" charset="2"/>
              <a:buChar char="ü"/>
            </a:pPr>
            <a:r>
              <a:rPr lang="en-US" sz="2000" dirty="0">
                <a:solidFill>
                  <a:srgbClr val="FFFFFF"/>
                </a:solidFill>
                <a:latin typeface="Calibri Light" panose="020F0302020204030204" pitchFamily="34" charset="0"/>
                <a:cs typeface="Calibri Light" panose="020F0302020204030204" pitchFamily="34" charset="0"/>
              </a:rPr>
              <a:t>Listen attentively</a:t>
            </a:r>
          </a:p>
          <a:p>
            <a:pPr marL="285750" indent="-285750">
              <a:spcBef>
                <a:spcPts val="1000"/>
              </a:spcBef>
              <a:buClr>
                <a:schemeClr val="accent1"/>
              </a:buClr>
              <a:buSzPct val="80000"/>
              <a:buFont typeface="Wingdings" panose="05000000000000000000" pitchFamily="2" charset="2"/>
              <a:buChar char="ü"/>
            </a:pPr>
            <a:r>
              <a:rPr lang="en-US" sz="2000" dirty="0">
                <a:solidFill>
                  <a:srgbClr val="FFFFFF"/>
                </a:solidFill>
                <a:latin typeface="Calibri Light" panose="020F0302020204030204" pitchFamily="34" charset="0"/>
                <a:cs typeface="Calibri Light" panose="020F0302020204030204" pitchFamily="34" charset="0"/>
              </a:rPr>
              <a:t>Educators monitors the child for a period until they feel calm and ready to join the group</a:t>
            </a:r>
          </a:p>
          <a:p>
            <a:pPr marL="285750" indent="-285750">
              <a:spcBef>
                <a:spcPts val="1000"/>
              </a:spcBef>
              <a:buClr>
                <a:schemeClr val="accent1"/>
              </a:buClr>
              <a:buSzPct val="80000"/>
              <a:buFont typeface="Wingdings" panose="05000000000000000000" pitchFamily="2" charset="2"/>
              <a:buChar char="ü"/>
            </a:pPr>
            <a:r>
              <a:rPr lang="en-US" sz="2000" dirty="0">
                <a:solidFill>
                  <a:srgbClr val="FFFFFF"/>
                </a:solidFill>
                <a:latin typeface="Calibri Light" panose="020F0302020204030204" pitchFamily="34" charset="0"/>
                <a:cs typeface="Calibri Light" panose="020F0302020204030204" pitchFamily="34" charset="0"/>
              </a:rPr>
              <a:t>Work together to brainstorm possible scenarios.  </a:t>
            </a:r>
          </a:p>
          <a:p>
            <a:pPr marL="285750" indent="-285750">
              <a:spcBef>
                <a:spcPts val="1000"/>
              </a:spcBef>
              <a:buClr>
                <a:schemeClr val="accent1"/>
              </a:buClr>
              <a:buSzPct val="80000"/>
              <a:buFont typeface="Wingdings" panose="05000000000000000000" pitchFamily="2" charset="2"/>
              <a:buChar char="ü"/>
            </a:pPr>
            <a:endParaRPr lang="en-US" sz="2000" dirty="0">
              <a:solidFill>
                <a:srgbClr val="FFFFFF"/>
              </a:solidFill>
              <a:latin typeface="Calibri Light" panose="020F0302020204030204" pitchFamily="34" charset="0"/>
              <a:cs typeface="Calibri Light" panose="020F0302020204030204" pitchFamily="34" charset="0"/>
            </a:endParaRPr>
          </a:p>
        </p:txBody>
      </p:sp>
      <p:sp>
        <p:nvSpPr>
          <p:cNvPr id="15379"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CA"/>
          </a:p>
        </p:txBody>
      </p:sp>
    </p:spTree>
    <p:extLst>
      <p:ext uri="{BB962C8B-B14F-4D97-AF65-F5344CB8AC3E}">
        <p14:creationId xmlns:p14="http://schemas.microsoft.com/office/powerpoint/2010/main" val="183223987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56" name="Rectangle 55">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8" descr="A collage of a group of posters&#10;&#10;Description automatically generated">
            <a:extLst>
              <a:ext uri="{FF2B5EF4-FFF2-40B4-BE49-F238E27FC236}">
                <a16:creationId xmlns:a16="http://schemas.microsoft.com/office/drawing/2014/main" id="{023F3152-DCE3-4373-2F0F-09224283FC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101" r="50000"/>
          <a:stretch/>
        </p:blipFill>
        <p:spPr bwMode="auto">
          <a:xfrm>
            <a:off x="706568" y="1137969"/>
            <a:ext cx="3209544" cy="4279391"/>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60" name="Rectangle 59">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6" descr="A basket with a group of objects&#10;&#10;Description automatically generated">
            <a:extLst>
              <a:ext uri="{FF2B5EF4-FFF2-40B4-BE49-F238E27FC236}">
                <a16:creationId xmlns:a16="http://schemas.microsoft.com/office/drawing/2014/main" id="{99CF0651-8CD6-9C78-E72B-EB87F0A0B4F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87333" y="1137969"/>
            <a:ext cx="3209544" cy="4279392"/>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Group 62">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64" name="Rectangle 63">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2" descr="A child lying on the floor&#10;&#10;Description automatically generated">
            <a:extLst>
              <a:ext uri="{FF2B5EF4-FFF2-40B4-BE49-F238E27FC236}">
                <a16:creationId xmlns:a16="http://schemas.microsoft.com/office/drawing/2014/main" id="{0C13218A-4E64-BFBE-55D5-0984CA3C9F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780" t="11695" r="26695"/>
          <a:stretch/>
        </p:blipFill>
        <p:spPr bwMode="auto">
          <a:xfrm>
            <a:off x="8275887" y="1137969"/>
            <a:ext cx="3209544" cy="4279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449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12" descr="A poster with a picture of bubbles and a net&#10;&#10;Description automatically generated">
            <a:extLst>
              <a:ext uri="{FF2B5EF4-FFF2-40B4-BE49-F238E27FC236}">
                <a16:creationId xmlns:a16="http://schemas.microsoft.com/office/drawing/2014/main" id="{864290F6-40C6-61C9-A92D-65ADC2ADB9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37" r="13582" b="-2"/>
          <a:stretch/>
        </p:blipFill>
        <p:spPr bwMode="auto">
          <a:xfrm>
            <a:off x="196731" y="166533"/>
            <a:ext cx="3809612" cy="6524936"/>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481DB7B-D98C-3BA5-D9DD-C56CC8A5ED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791" t="3253" r="31116" b="2455"/>
          <a:stretch/>
        </p:blipFill>
        <p:spPr bwMode="auto">
          <a:xfrm>
            <a:off x="4184503" y="166532"/>
            <a:ext cx="3809612" cy="6524935"/>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6" name="Picture 14" descr="A room with a black and white rug and a blue pillow&#10;&#10;Description automatically generated">
            <a:extLst>
              <a:ext uri="{FF2B5EF4-FFF2-40B4-BE49-F238E27FC236}">
                <a16:creationId xmlns:a16="http://schemas.microsoft.com/office/drawing/2014/main" id="{9937A365-2112-3A02-35DA-1525655F60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950" r="10459" b="3"/>
          <a:stretch/>
        </p:blipFill>
        <p:spPr bwMode="auto">
          <a:xfrm>
            <a:off x="8183346" y="166533"/>
            <a:ext cx="3822808" cy="3160653"/>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4" name="Picture 10" descr="A group of children in a classroom&#10;&#10;Description automatically generated">
            <a:extLst>
              <a:ext uri="{FF2B5EF4-FFF2-40B4-BE49-F238E27FC236}">
                <a16:creationId xmlns:a16="http://schemas.microsoft.com/office/drawing/2014/main" id="{36344F37-49F0-8131-5DCE-8F18AF813F3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943" r="2" b="29577"/>
          <a:stretch/>
        </p:blipFill>
        <p:spPr bwMode="auto">
          <a:xfrm>
            <a:off x="8183346" y="3506741"/>
            <a:ext cx="3822808" cy="3184727"/>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8" name="Smiley Face 7">
            <a:extLst>
              <a:ext uri="{FF2B5EF4-FFF2-40B4-BE49-F238E27FC236}">
                <a16:creationId xmlns:a16="http://schemas.microsoft.com/office/drawing/2014/main" id="{2F857A9E-6086-24C9-6C6C-D432D505283E}"/>
              </a:ext>
            </a:extLst>
          </p:cNvPr>
          <p:cNvSpPr/>
          <p:nvPr/>
        </p:nvSpPr>
        <p:spPr>
          <a:xfrm>
            <a:off x="6325644" y="2743200"/>
            <a:ext cx="601249" cy="685800"/>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03695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37" name="Group 17436">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7438" name="Rectangle 17437">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7439" name="Oval 17438">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440" name="Oval 17439">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441" name="Oval 17440">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442" name="Oval 17441">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443" name="Oval 17442">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444"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17445"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17446"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17448" name="Rectangle 17447">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450" name="Rectangle 17449">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CA"/>
          </a:p>
        </p:txBody>
      </p:sp>
      <p:sp>
        <p:nvSpPr>
          <p:cNvPr id="17452" name="Freeform: Shape 17451">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CA"/>
          </a:p>
        </p:txBody>
      </p:sp>
      <p:sp>
        <p:nvSpPr>
          <p:cNvPr id="17454"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CA"/>
          </a:p>
        </p:txBody>
      </p:sp>
      <p:sp>
        <p:nvSpPr>
          <p:cNvPr id="2" name="Title 1">
            <a:extLst>
              <a:ext uri="{FF2B5EF4-FFF2-40B4-BE49-F238E27FC236}">
                <a16:creationId xmlns:a16="http://schemas.microsoft.com/office/drawing/2014/main" id="{A3812D07-A239-C5F5-3516-7D64114E803D}"/>
              </a:ext>
            </a:extLst>
          </p:cNvPr>
          <p:cNvSpPr>
            <a:spLocks noGrp="1"/>
          </p:cNvSpPr>
          <p:nvPr>
            <p:ph type="title"/>
          </p:nvPr>
        </p:nvSpPr>
        <p:spPr>
          <a:xfrm>
            <a:off x="494642" y="1223306"/>
            <a:ext cx="4471145" cy="1020232"/>
          </a:xfrm>
        </p:spPr>
        <p:txBody>
          <a:bodyPr vert="horz" lIns="91440" tIns="45720" rIns="91440" bIns="45720" rtlCol="0" anchor="ctr">
            <a:noAutofit/>
          </a:bodyPr>
          <a:lstStyle/>
          <a:p>
            <a:pPr>
              <a:lnSpc>
                <a:spcPct val="90000"/>
              </a:lnSpc>
            </a:pPr>
            <a:r>
              <a:rPr lang="en-US" sz="4400" b="1" dirty="0">
                <a:solidFill>
                  <a:schemeClr val="tx1"/>
                </a:solidFill>
                <a:latin typeface="Modern Love Caps" panose="04070805081001020A01" pitchFamily="82" charset="0"/>
                <a:cs typeface="Calibri Light" panose="020F0302020204030204" pitchFamily="34" charset="0"/>
              </a:rPr>
              <a:t>Concept 3: Communication Builds Connections</a:t>
            </a:r>
          </a:p>
        </p:txBody>
      </p:sp>
      <p:pic>
        <p:nvPicPr>
          <p:cNvPr id="17410" name="Picture 2">
            <a:extLst>
              <a:ext uri="{FF2B5EF4-FFF2-40B4-BE49-F238E27FC236}">
                <a16:creationId xmlns:a16="http://schemas.microsoft.com/office/drawing/2014/main" id="{461090ED-5E32-8248-AD4F-5F6099D648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703" b="2"/>
          <a:stretch/>
        </p:blipFill>
        <p:spPr bwMode="auto">
          <a:xfrm>
            <a:off x="5194607" y="803751"/>
            <a:ext cx="6391533" cy="5250498"/>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7456" name="Rectangle 17455">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458" name="Oval 17457">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460" name="Oval 17459">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8" name="TextBox 7">
            <a:extLst>
              <a:ext uri="{FF2B5EF4-FFF2-40B4-BE49-F238E27FC236}">
                <a16:creationId xmlns:a16="http://schemas.microsoft.com/office/drawing/2014/main" id="{86797FEB-A9DF-D0BC-9BB5-70EA6AC540DE}"/>
              </a:ext>
            </a:extLst>
          </p:cNvPr>
          <p:cNvSpPr txBox="1"/>
          <p:nvPr/>
        </p:nvSpPr>
        <p:spPr>
          <a:xfrm>
            <a:off x="663911" y="3710683"/>
            <a:ext cx="3869264" cy="2006600"/>
          </a:xfrm>
          <a:prstGeom prst="rect">
            <a:avLst/>
          </a:prstGeom>
        </p:spPr>
        <p:txBody>
          <a:bodyPr vert="horz" lIns="91440" tIns="45720" rIns="91440" bIns="45720" rtlCol="0">
            <a:normAutofit/>
          </a:bodyPr>
          <a:lstStyle/>
          <a:p>
            <a:pPr marL="285750" indent="-285750">
              <a:spcBef>
                <a:spcPts val="1000"/>
              </a:spcBef>
              <a:buClr>
                <a:schemeClr val="accent1"/>
              </a:buClr>
              <a:buSzPct val="80000"/>
              <a:buFont typeface="Wingdings" panose="05000000000000000000" pitchFamily="2" charset="2"/>
              <a:buChar char="ü"/>
            </a:pPr>
            <a:r>
              <a:rPr lang="en-US" sz="2000" dirty="0">
                <a:latin typeface="Calibri Light" panose="020F0302020204030204" pitchFamily="34" charset="0"/>
                <a:cs typeface="Calibri Light" panose="020F0302020204030204" pitchFamily="34" charset="0"/>
              </a:rPr>
              <a:t>Serve and Return Interactions</a:t>
            </a:r>
          </a:p>
          <a:p>
            <a:pPr marL="285750" indent="-285750">
              <a:spcBef>
                <a:spcPts val="1000"/>
              </a:spcBef>
              <a:buClr>
                <a:schemeClr val="accent1"/>
              </a:buClr>
              <a:buSzPct val="80000"/>
              <a:buFont typeface="Wingdings" panose="05000000000000000000" pitchFamily="2" charset="2"/>
              <a:buChar char="ü"/>
            </a:pPr>
            <a:endParaRPr lang="en-US" sz="2000" dirty="0">
              <a:latin typeface="Calibri Light" panose="020F0302020204030204" pitchFamily="34" charset="0"/>
              <a:cs typeface="Calibri Light" panose="020F0302020204030204" pitchFamily="34" charset="0"/>
            </a:endParaRPr>
          </a:p>
          <a:p>
            <a:pPr marL="285750" indent="-285750">
              <a:spcBef>
                <a:spcPts val="1000"/>
              </a:spcBef>
              <a:buClr>
                <a:schemeClr val="accent1"/>
              </a:buClr>
              <a:buSzPct val="80000"/>
              <a:buFont typeface="Wingdings" panose="05000000000000000000" pitchFamily="2" charset="2"/>
              <a:buChar char="ü"/>
            </a:pPr>
            <a:r>
              <a:rPr lang="en-US" sz="2000" dirty="0">
                <a:latin typeface="Calibri Light" panose="020F0302020204030204" pitchFamily="34" charset="0"/>
                <a:cs typeface="Calibri Light" panose="020F0302020204030204" pitchFamily="34" charset="0"/>
              </a:rPr>
              <a:t>Communication </a:t>
            </a:r>
          </a:p>
        </p:txBody>
      </p:sp>
      <p:sp>
        <p:nvSpPr>
          <p:cNvPr id="17462"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CA"/>
          </a:p>
        </p:txBody>
      </p:sp>
    </p:spTree>
    <p:extLst>
      <p:ext uri="{BB962C8B-B14F-4D97-AF65-F5344CB8AC3E}">
        <p14:creationId xmlns:p14="http://schemas.microsoft.com/office/powerpoint/2010/main" val="2942269348"/>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12" name="Rectangle 11">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14" name="Rectangle 13">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3" name="Picture 2">
            <a:extLst>
              <a:ext uri="{FF2B5EF4-FFF2-40B4-BE49-F238E27FC236}">
                <a16:creationId xmlns:a16="http://schemas.microsoft.com/office/drawing/2014/main" id="{4B6595BA-E55B-9025-B336-EF1DE01041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997" r="1" b="38160"/>
          <a:stretch/>
        </p:blipFill>
        <p:spPr bwMode="auto">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extLst>
            <a:ext uri="{909E8E84-426E-40DD-AFC4-6F175D3DCCD1}">
              <a14:hiddenFill xmlns:a14="http://schemas.microsoft.com/office/drawing/2010/main">
                <a:solidFill>
                  <a:srgbClr val="FFFFFF"/>
                </a:solidFill>
              </a14:hiddenFill>
            </a:ext>
          </a:extLst>
        </p:spPr>
      </p:pic>
      <p:sp>
        <p:nvSpPr>
          <p:cNvPr id="18"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5" name="TextBox 4">
            <a:extLst>
              <a:ext uri="{FF2B5EF4-FFF2-40B4-BE49-F238E27FC236}">
                <a16:creationId xmlns:a16="http://schemas.microsoft.com/office/drawing/2014/main" id="{2D67332B-2296-461B-CBA0-DF09F7391E0A}"/>
              </a:ext>
            </a:extLst>
          </p:cNvPr>
          <p:cNvSpPr txBox="1"/>
          <p:nvPr/>
        </p:nvSpPr>
        <p:spPr>
          <a:xfrm>
            <a:off x="216093" y="2375150"/>
            <a:ext cx="4698652" cy="1938992"/>
          </a:xfrm>
          <a:prstGeom prst="rect">
            <a:avLst/>
          </a:prstGeom>
          <a:noFill/>
        </p:spPr>
        <p:txBody>
          <a:bodyPr wrap="square">
            <a:spAutoFit/>
          </a:bodyPr>
          <a:lstStyle/>
          <a:p>
            <a:pPr marL="0" indent="0">
              <a:buNone/>
            </a:pPr>
            <a:r>
              <a:rPr lang="en-US" sz="2000" dirty="0">
                <a:solidFill>
                  <a:schemeClr val="tx1"/>
                </a:solidFill>
                <a:latin typeface="Calibri Light" panose="020F0302020204030204" pitchFamily="34" charset="0"/>
                <a:cs typeface="Calibri Light" panose="020F0302020204030204" pitchFamily="34" charset="0"/>
              </a:rPr>
              <a:t>By waiting, you give children time to develop their own ideas and build their confidence and independence. </a:t>
            </a:r>
          </a:p>
          <a:p>
            <a:pPr marL="0" indent="0">
              <a:buNone/>
            </a:pPr>
            <a:endParaRPr lang="en-US" sz="2000" dirty="0">
              <a:solidFill>
                <a:schemeClr val="tx1"/>
              </a:solidFill>
              <a:latin typeface="Calibri Light" panose="020F0302020204030204" pitchFamily="34" charset="0"/>
              <a:cs typeface="Calibri Light" panose="020F0302020204030204" pitchFamily="34" charset="0"/>
            </a:endParaRPr>
          </a:p>
          <a:p>
            <a:pPr marL="0" indent="0">
              <a:buNone/>
            </a:pPr>
            <a:r>
              <a:rPr lang="en-US" sz="2000" dirty="0">
                <a:solidFill>
                  <a:schemeClr val="tx1"/>
                </a:solidFill>
                <a:latin typeface="Calibri Light" panose="020F0302020204030204" pitchFamily="34" charset="0"/>
                <a:cs typeface="Calibri Light" panose="020F0302020204030204" pitchFamily="34" charset="0"/>
              </a:rPr>
              <a:t>Waiting also helps you understand their needs.</a:t>
            </a:r>
          </a:p>
        </p:txBody>
      </p:sp>
      <p:sp>
        <p:nvSpPr>
          <p:cNvPr id="6" name="Title 1">
            <a:extLst>
              <a:ext uri="{FF2B5EF4-FFF2-40B4-BE49-F238E27FC236}">
                <a16:creationId xmlns:a16="http://schemas.microsoft.com/office/drawing/2014/main" id="{977BDF61-866E-91D9-BC62-9DDC76F3657C}"/>
              </a:ext>
            </a:extLst>
          </p:cNvPr>
          <p:cNvSpPr>
            <a:spLocks noGrp="1"/>
          </p:cNvSpPr>
          <p:nvPr>
            <p:ph type="title"/>
          </p:nvPr>
        </p:nvSpPr>
        <p:spPr>
          <a:xfrm>
            <a:off x="203548" y="404829"/>
            <a:ext cx="5809251" cy="1622322"/>
          </a:xfrm>
        </p:spPr>
        <p:txBody>
          <a:bodyPr vert="horz" lIns="91440" tIns="45720" rIns="91440" bIns="45720" rtlCol="0" anchor="ctr">
            <a:normAutofit/>
          </a:bodyPr>
          <a:lstStyle/>
          <a:p>
            <a:r>
              <a:rPr lang="en-US" sz="4400" b="1" dirty="0">
                <a:solidFill>
                  <a:srgbClr val="7030A0"/>
                </a:solidFill>
                <a:latin typeface="Modern Love Caps" panose="04070805081001020A01" pitchFamily="82" charset="0"/>
                <a:cs typeface="Calibri Light" panose="020F0302020204030204" pitchFamily="34" charset="0"/>
              </a:rPr>
              <a:t>Relationships</a:t>
            </a:r>
          </a:p>
        </p:txBody>
      </p:sp>
      <p:sp>
        <p:nvSpPr>
          <p:cNvPr id="7" name="TextBox 6">
            <a:extLst>
              <a:ext uri="{FF2B5EF4-FFF2-40B4-BE49-F238E27FC236}">
                <a16:creationId xmlns:a16="http://schemas.microsoft.com/office/drawing/2014/main" id="{1496D528-9991-21FC-6620-01E672F6982A}"/>
              </a:ext>
            </a:extLst>
          </p:cNvPr>
          <p:cNvSpPr txBox="1"/>
          <p:nvPr/>
        </p:nvSpPr>
        <p:spPr>
          <a:xfrm>
            <a:off x="216093" y="4662141"/>
            <a:ext cx="4893347" cy="1015663"/>
          </a:xfrm>
          <a:prstGeom prst="rect">
            <a:avLst/>
          </a:prstGeom>
          <a:noFill/>
        </p:spPr>
        <p:txBody>
          <a:bodyPr wrap="square" rtlCol="0">
            <a:spAutoFit/>
          </a:bodyPr>
          <a:lstStyle/>
          <a:p>
            <a:pPr marL="342900" indent="-342900">
              <a:buClr>
                <a:schemeClr val="accent1"/>
              </a:buClr>
              <a:buFont typeface="Wingdings" panose="05000000000000000000" pitchFamily="2" charset="2"/>
              <a:buChar char="ü"/>
            </a:pPr>
            <a:r>
              <a:rPr lang="en-US" sz="2000" dirty="0">
                <a:latin typeface="Calibri Light" panose="020F0302020204030204" pitchFamily="34" charset="0"/>
                <a:cs typeface="Calibri Light" panose="020F0302020204030204" pitchFamily="34" charset="0"/>
              </a:rPr>
              <a:t>Conversations</a:t>
            </a:r>
          </a:p>
          <a:p>
            <a:pPr marL="342900" indent="-342900">
              <a:buClr>
                <a:schemeClr val="accent1"/>
              </a:buClr>
              <a:buFont typeface="Wingdings" panose="05000000000000000000" pitchFamily="2" charset="2"/>
              <a:buChar char="ü"/>
            </a:pPr>
            <a:endParaRPr lang="en-US" sz="2000" dirty="0">
              <a:latin typeface="Calibri Light" panose="020F0302020204030204" pitchFamily="34" charset="0"/>
              <a:cs typeface="Calibri Light" panose="020F0302020204030204" pitchFamily="34" charset="0"/>
            </a:endParaRPr>
          </a:p>
          <a:p>
            <a:pPr marL="342900" indent="-342900">
              <a:buClr>
                <a:schemeClr val="accent1"/>
              </a:buClr>
              <a:buFont typeface="Wingdings" panose="05000000000000000000" pitchFamily="2" charset="2"/>
              <a:buChar char="ü"/>
            </a:pPr>
            <a:r>
              <a:rPr lang="en-US" sz="2000" dirty="0">
                <a:latin typeface="Calibri Light" panose="020F0302020204030204" pitchFamily="34" charset="0"/>
                <a:cs typeface="Calibri Light" panose="020F0302020204030204" pitchFamily="34" charset="0"/>
              </a:rPr>
              <a:t>Good Listening</a:t>
            </a:r>
            <a:endParaRPr lang="en-CA" sz="2000" dirty="0">
              <a:latin typeface="Calibri Light" panose="020F0302020204030204" pitchFamily="34" charset="0"/>
              <a:cs typeface="Calibri Light" panose="020F0302020204030204" pitchFamily="34" charset="0"/>
            </a:endParaRPr>
          </a:p>
        </p:txBody>
      </p:sp>
      <p:sp>
        <p:nvSpPr>
          <p:cNvPr id="11" name="Smiley Face 10">
            <a:extLst>
              <a:ext uri="{FF2B5EF4-FFF2-40B4-BE49-F238E27FC236}">
                <a16:creationId xmlns:a16="http://schemas.microsoft.com/office/drawing/2014/main" id="{DB417EAB-B33C-5EAF-9207-D5E6029AFA09}"/>
              </a:ext>
            </a:extLst>
          </p:cNvPr>
          <p:cNvSpPr/>
          <p:nvPr/>
        </p:nvSpPr>
        <p:spPr>
          <a:xfrm>
            <a:off x="9807879" y="1143000"/>
            <a:ext cx="388307" cy="623170"/>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48876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 name="Oval 9">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1" name="Oval 10">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2" name="Oval 11">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3" name="Oval 12">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4" name="Oval 13">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16"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17"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19" name="Rectangle 18">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21" name="Rectangle 20">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CA"/>
          </a:p>
        </p:txBody>
      </p:sp>
      <p:sp>
        <p:nvSpPr>
          <p:cNvPr id="25"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27" name="Freeform: Shape 26">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txBody>
          <a:bodyPr/>
          <a:lstStyle/>
          <a:p>
            <a:endParaRPr lang="en-CA"/>
          </a:p>
        </p:txBody>
      </p:sp>
      <p:sp>
        <p:nvSpPr>
          <p:cNvPr id="29"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sp>
        <p:nvSpPr>
          <p:cNvPr id="2" name="Title 1">
            <a:extLst>
              <a:ext uri="{FF2B5EF4-FFF2-40B4-BE49-F238E27FC236}">
                <a16:creationId xmlns:a16="http://schemas.microsoft.com/office/drawing/2014/main" id="{148C5C03-DE65-DFE0-518D-669D3BC2A509}"/>
              </a:ext>
            </a:extLst>
          </p:cNvPr>
          <p:cNvSpPr>
            <a:spLocks noGrp="1"/>
          </p:cNvSpPr>
          <p:nvPr>
            <p:ph type="title"/>
          </p:nvPr>
        </p:nvSpPr>
        <p:spPr>
          <a:xfrm>
            <a:off x="459506" y="1130603"/>
            <a:ext cx="4298666" cy="4596794"/>
          </a:xfrm>
        </p:spPr>
        <p:txBody>
          <a:bodyPr vert="horz" lIns="91440" tIns="45720" rIns="91440" bIns="45720" rtlCol="0" anchor="ctr">
            <a:normAutofit/>
          </a:bodyPr>
          <a:lstStyle/>
          <a:p>
            <a:r>
              <a:rPr lang="en-US" b="0" dirty="0">
                <a:solidFill>
                  <a:srgbClr val="EBEBEB"/>
                </a:solidFill>
                <a:effectLst/>
                <a:latin typeface="Calibri Light" panose="020F0302020204030204" pitchFamily="34" charset="0"/>
                <a:cs typeface="Calibri Light" panose="020F0302020204030204" pitchFamily="34" charset="0"/>
              </a:rPr>
              <a:t>KEY CONCEPTS</a:t>
            </a:r>
            <a:br>
              <a:rPr lang="en-US" b="0" dirty="0">
                <a:solidFill>
                  <a:srgbClr val="EBEBEB"/>
                </a:solidFill>
                <a:latin typeface="Calibri Light" panose="020F0302020204030204" pitchFamily="34" charset="0"/>
                <a:cs typeface="Calibri Light" panose="020F0302020204030204" pitchFamily="34" charset="0"/>
              </a:rPr>
            </a:br>
            <a:br>
              <a:rPr lang="en-US" b="0" dirty="0">
                <a:solidFill>
                  <a:srgbClr val="EBEBEB"/>
                </a:solidFill>
                <a:latin typeface="Calibri Light" panose="020F0302020204030204" pitchFamily="34" charset="0"/>
                <a:cs typeface="Calibri Light" panose="020F0302020204030204" pitchFamily="34" charset="0"/>
              </a:rPr>
            </a:br>
            <a:r>
              <a:rPr lang="en-US" b="0" dirty="0">
                <a:solidFill>
                  <a:srgbClr val="EBEBEB"/>
                </a:solidFill>
                <a:effectLst/>
                <a:latin typeface="Calibri Light" panose="020F0302020204030204" pitchFamily="34" charset="0"/>
                <a:cs typeface="Calibri Light" panose="020F0302020204030204" pitchFamily="34" charset="0"/>
              </a:rPr>
              <a:t>TOOLS FOR LIFE – </a:t>
            </a:r>
            <a:br>
              <a:rPr lang="en-US" b="0" dirty="0">
                <a:solidFill>
                  <a:srgbClr val="EBEBEB"/>
                </a:solidFill>
                <a:effectLst/>
                <a:latin typeface="Calibri Light" panose="020F0302020204030204" pitchFamily="34" charset="0"/>
                <a:cs typeface="Calibri Light" panose="020F0302020204030204" pitchFamily="34" charset="0"/>
              </a:rPr>
            </a:br>
            <a:br>
              <a:rPr lang="en-US" b="0" dirty="0">
                <a:solidFill>
                  <a:srgbClr val="EBEBEB"/>
                </a:solidFill>
                <a:effectLst/>
                <a:latin typeface="Calibri Light" panose="020F0302020204030204" pitchFamily="34" charset="0"/>
                <a:cs typeface="Calibri Light" panose="020F0302020204030204" pitchFamily="34" charset="0"/>
              </a:rPr>
            </a:br>
            <a:r>
              <a:rPr lang="en-US" b="0" dirty="0">
                <a:solidFill>
                  <a:srgbClr val="EBEBEB"/>
                </a:solidFill>
                <a:effectLst/>
                <a:latin typeface="Calibri Light" panose="020F0302020204030204" pitchFamily="34" charset="0"/>
                <a:cs typeface="Calibri Light" panose="020F0302020204030204" pitchFamily="34" charset="0"/>
              </a:rPr>
              <a:t>EARLY YEARS EDITION </a:t>
            </a:r>
            <a:endParaRPr lang="en-US" b="0" dirty="0">
              <a:solidFill>
                <a:srgbClr val="EBEBEB"/>
              </a:solidFill>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D497D6EB-A7F8-5CDD-DE0F-E0F08B2CB278}"/>
              </a:ext>
            </a:extLst>
          </p:cNvPr>
          <p:cNvSpPr>
            <a:spLocks noGrp="1"/>
          </p:cNvSpPr>
          <p:nvPr>
            <p:ph sz="quarter" idx="10"/>
          </p:nvPr>
        </p:nvSpPr>
        <p:spPr>
          <a:xfrm>
            <a:off x="5066866" y="437513"/>
            <a:ext cx="7139732" cy="5954325"/>
          </a:xfrm>
        </p:spPr>
        <p:txBody>
          <a:bodyPr vert="horz" lIns="91440" tIns="45720" rIns="91440" bIns="45720" rtlCol="0" anchor="ctr">
            <a:normAutofit/>
          </a:bodyPr>
          <a:lstStyle/>
          <a:p>
            <a:pPr marL="0" indent="0">
              <a:lnSpc>
                <a:spcPct val="90000"/>
              </a:lnSpc>
              <a:buNone/>
            </a:pPr>
            <a:r>
              <a:rPr lang="en-US" sz="2400" dirty="0">
                <a:effectLst/>
                <a:latin typeface="Calibri Light" panose="020F0302020204030204" pitchFamily="34" charset="0"/>
                <a:cs typeface="Calibri Light" panose="020F0302020204030204" pitchFamily="34" charset="0"/>
              </a:rPr>
              <a:t>The nine concepts introduced present opportunities for children to develop awareness and beginning competence in social interactions. </a:t>
            </a:r>
          </a:p>
          <a:p>
            <a:pPr>
              <a:lnSpc>
                <a:spcPct val="90000"/>
              </a:lnSpc>
              <a:buFont typeface="Wingdings" panose="05000000000000000000" pitchFamily="2" charset="2"/>
              <a:buChar char="ü"/>
            </a:pPr>
            <a:endParaRPr lang="en-US" sz="2400" dirty="0">
              <a:effectLst/>
              <a:latin typeface="Calibri Light" panose="020F0302020204030204" pitchFamily="34" charset="0"/>
              <a:cs typeface="Calibri Light" panose="020F0302020204030204" pitchFamily="34" charset="0"/>
            </a:endParaRPr>
          </a:p>
          <a:p>
            <a:pPr lvl="0">
              <a:lnSpc>
                <a:spcPct val="90000"/>
              </a:lnSpc>
              <a:buFont typeface="Wingdings" panose="05000000000000000000" pitchFamily="2" charset="2"/>
              <a:buChar char="ü"/>
            </a:pPr>
            <a:r>
              <a:rPr lang="en-US" sz="2400" dirty="0">
                <a:effectLst/>
                <a:latin typeface="Calibri Light" panose="020F0302020204030204" pitchFamily="34" charset="0"/>
                <a:cs typeface="Calibri Light" panose="020F0302020204030204" pitchFamily="34" charset="0"/>
              </a:rPr>
              <a:t>Concept 1: Building a Culture of Belonging </a:t>
            </a:r>
          </a:p>
          <a:p>
            <a:pPr lvl="0">
              <a:lnSpc>
                <a:spcPct val="90000"/>
              </a:lnSpc>
              <a:buFont typeface="Wingdings" panose="05000000000000000000" pitchFamily="2" charset="2"/>
              <a:buChar char="ü"/>
            </a:pPr>
            <a:r>
              <a:rPr lang="en-US" sz="2400" dirty="0">
                <a:effectLst/>
                <a:latin typeface="Calibri Light" panose="020F0302020204030204" pitchFamily="34" charset="0"/>
                <a:cs typeface="Calibri Light" panose="020F0302020204030204" pitchFamily="34" charset="0"/>
              </a:rPr>
              <a:t>Concept 2: How to  Calm Down</a:t>
            </a:r>
          </a:p>
          <a:p>
            <a:pPr lvl="0">
              <a:lnSpc>
                <a:spcPct val="90000"/>
              </a:lnSpc>
              <a:buFont typeface="Wingdings" panose="05000000000000000000" pitchFamily="2" charset="2"/>
              <a:buChar char="ü"/>
            </a:pPr>
            <a:r>
              <a:rPr lang="en-US" sz="2400" dirty="0">
                <a:effectLst/>
                <a:latin typeface="Calibri Light" panose="020F0302020204030204" pitchFamily="34" charset="0"/>
                <a:cs typeface="Calibri Light" panose="020F0302020204030204" pitchFamily="34" charset="0"/>
              </a:rPr>
              <a:t>Concept 3: </a:t>
            </a:r>
            <a:r>
              <a:rPr lang="en-US" sz="2400" dirty="0">
                <a:latin typeface="Calibri Light" panose="020F0302020204030204" pitchFamily="34" charset="0"/>
                <a:cs typeface="Calibri Light" panose="020F0302020204030204" pitchFamily="34" charset="0"/>
              </a:rPr>
              <a:t>Communication Build Connection</a:t>
            </a:r>
            <a:endParaRPr lang="en-US" sz="2400" dirty="0">
              <a:effectLst/>
              <a:latin typeface="Calibri Light" panose="020F0302020204030204" pitchFamily="34" charset="0"/>
              <a:cs typeface="Calibri Light" panose="020F0302020204030204" pitchFamily="34" charset="0"/>
            </a:endParaRPr>
          </a:p>
          <a:p>
            <a:pPr lvl="0">
              <a:lnSpc>
                <a:spcPct val="90000"/>
              </a:lnSpc>
              <a:buFont typeface="Wingdings" panose="05000000000000000000" pitchFamily="2" charset="2"/>
              <a:buChar char="ü"/>
            </a:pPr>
            <a:r>
              <a:rPr lang="en-US" sz="2400" dirty="0">
                <a:effectLst/>
                <a:latin typeface="Calibri Light" panose="020F0302020204030204" pitchFamily="34" charset="0"/>
                <a:cs typeface="Calibri Light" panose="020F0302020204030204" pitchFamily="34" charset="0"/>
              </a:rPr>
              <a:t>Concept 4: Self-esteem</a:t>
            </a:r>
          </a:p>
          <a:p>
            <a:pPr lvl="0">
              <a:lnSpc>
                <a:spcPct val="90000"/>
              </a:lnSpc>
              <a:buFont typeface="Wingdings" panose="05000000000000000000" pitchFamily="2" charset="2"/>
              <a:buChar char="ü"/>
            </a:pPr>
            <a:r>
              <a:rPr lang="en-US" sz="2400" dirty="0">
                <a:effectLst/>
                <a:latin typeface="Calibri Light" panose="020F0302020204030204" pitchFamily="34" charset="0"/>
                <a:cs typeface="Calibri Light" panose="020F0302020204030204" pitchFamily="34" charset="0"/>
              </a:rPr>
              <a:t>Concept 5: All Feelings are Okay!</a:t>
            </a:r>
          </a:p>
          <a:p>
            <a:pPr lvl="0">
              <a:lnSpc>
                <a:spcPct val="90000"/>
              </a:lnSpc>
              <a:buFont typeface="Wingdings" panose="05000000000000000000" pitchFamily="2" charset="2"/>
              <a:buChar char="ü"/>
            </a:pPr>
            <a:r>
              <a:rPr lang="en-US" sz="2400" dirty="0">
                <a:effectLst/>
                <a:latin typeface="Calibri Light" panose="020F0302020204030204" pitchFamily="34" charset="0"/>
                <a:cs typeface="Calibri Light" panose="020F0302020204030204" pitchFamily="34" charset="0"/>
              </a:rPr>
              <a:t>Concept 6: Body Cues</a:t>
            </a:r>
          </a:p>
          <a:p>
            <a:pPr lvl="0">
              <a:lnSpc>
                <a:spcPct val="90000"/>
              </a:lnSpc>
              <a:buFont typeface="Wingdings" panose="05000000000000000000" pitchFamily="2" charset="2"/>
              <a:buChar char="ü"/>
            </a:pPr>
            <a:r>
              <a:rPr lang="en-US" sz="2400" dirty="0">
                <a:effectLst/>
                <a:latin typeface="Calibri Light" panose="020F0302020204030204" pitchFamily="34" charset="0"/>
                <a:cs typeface="Calibri Light" panose="020F0302020204030204" pitchFamily="34" charset="0"/>
              </a:rPr>
              <a:t>Concept 7: Identifying Feelings of Others</a:t>
            </a:r>
          </a:p>
          <a:p>
            <a:pPr lvl="0">
              <a:lnSpc>
                <a:spcPct val="90000"/>
              </a:lnSpc>
              <a:buFont typeface="Wingdings" panose="05000000000000000000" pitchFamily="2" charset="2"/>
              <a:buChar char="ü"/>
            </a:pPr>
            <a:r>
              <a:rPr lang="en-US" sz="2400" dirty="0">
                <a:effectLst/>
                <a:latin typeface="Calibri Light" panose="020F0302020204030204" pitchFamily="34" charset="0"/>
                <a:cs typeface="Calibri Light" panose="020F0302020204030204" pitchFamily="34" charset="0"/>
              </a:rPr>
              <a:t>Concept 8: Friendly Words! </a:t>
            </a:r>
          </a:p>
          <a:p>
            <a:pPr lvl="0">
              <a:lnSpc>
                <a:spcPct val="90000"/>
              </a:lnSpc>
              <a:buFont typeface="Wingdings" panose="05000000000000000000" pitchFamily="2" charset="2"/>
              <a:buChar char="ü"/>
            </a:pPr>
            <a:r>
              <a:rPr lang="en-US" sz="2400" dirty="0">
                <a:effectLst/>
                <a:latin typeface="Calibri Light" panose="020F0302020204030204" pitchFamily="34" charset="0"/>
                <a:cs typeface="Calibri Light" panose="020F0302020204030204" pitchFamily="34" charset="0"/>
              </a:rPr>
              <a:t>Concept 9: The Problem-Solving Light and Tools</a:t>
            </a:r>
          </a:p>
        </p:txBody>
      </p:sp>
    </p:spTree>
    <p:extLst>
      <p:ext uri="{BB962C8B-B14F-4D97-AF65-F5344CB8AC3E}">
        <p14:creationId xmlns:p14="http://schemas.microsoft.com/office/powerpoint/2010/main" val="3511959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7" name="Group 20486">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0488" name="Rectangle 20487">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0489" name="Oval 20488">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490" name="Oval 20489">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491" name="Oval 20490">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492" name="Oval 20491">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493" name="Oval 20492">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494"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20495"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20496"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20498" name="Rectangle 20497">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20500" name="Rectangle 20499">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2" name="Rectangle 20501">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 name="Title 1">
            <a:extLst>
              <a:ext uri="{FF2B5EF4-FFF2-40B4-BE49-F238E27FC236}">
                <a16:creationId xmlns:a16="http://schemas.microsoft.com/office/drawing/2014/main" id="{C9F7213B-985C-8DF5-3C7B-0B26E30CD0DE}"/>
              </a:ext>
            </a:extLst>
          </p:cNvPr>
          <p:cNvSpPr>
            <a:spLocks noGrp="1"/>
          </p:cNvSpPr>
          <p:nvPr>
            <p:ph type="title"/>
          </p:nvPr>
        </p:nvSpPr>
        <p:spPr>
          <a:xfrm>
            <a:off x="543864" y="461681"/>
            <a:ext cx="4177867" cy="1391692"/>
          </a:xfrm>
        </p:spPr>
        <p:txBody>
          <a:bodyPr vert="horz" lIns="91440" tIns="45720" rIns="91440" bIns="45720" rtlCol="0" anchor="ctr">
            <a:noAutofit/>
          </a:bodyPr>
          <a:lstStyle/>
          <a:p>
            <a:r>
              <a:rPr lang="en-US" sz="4400" b="1" dirty="0">
                <a:solidFill>
                  <a:srgbClr val="7030A0"/>
                </a:solidFill>
                <a:latin typeface="Modern Love Caps" panose="04070805081001020A01" pitchFamily="82" charset="0"/>
                <a:cs typeface="Calibri Light" panose="020F0302020204030204" pitchFamily="34" charset="0"/>
              </a:rPr>
              <a:t>Setting up the Environment </a:t>
            </a:r>
          </a:p>
        </p:txBody>
      </p:sp>
      <p:sp>
        <p:nvSpPr>
          <p:cNvPr id="3" name="Content Placeholder 2">
            <a:extLst>
              <a:ext uri="{FF2B5EF4-FFF2-40B4-BE49-F238E27FC236}">
                <a16:creationId xmlns:a16="http://schemas.microsoft.com/office/drawing/2014/main" id="{A3829BFB-F140-EE8E-DEE5-B6BF17C9293D}"/>
              </a:ext>
            </a:extLst>
          </p:cNvPr>
          <p:cNvSpPr>
            <a:spLocks noGrp="1"/>
          </p:cNvSpPr>
          <p:nvPr>
            <p:ph sz="half" idx="1"/>
          </p:nvPr>
        </p:nvSpPr>
        <p:spPr>
          <a:xfrm>
            <a:off x="545287" y="2911709"/>
            <a:ext cx="4072673" cy="2603832"/>
          </a:xfrm>
        </p:spPr>
        <p:txBody>
          <a:bodyPr vert="horz" lIns="91440" tIns="45720" rIns="91440" bIns="45720" rtlCol="0">
            <a:normAutofit/>
          </a:bodyPr>
          <a:lstStyle/>
          <a:p>
            <a:pPr>
              <a:buFont typeface="Wingdings" panose="05000000000000000000" pitchFamily="2" charset="2"/>
              <a:buChar char="ü"/>
            </a:pPr>
            <a:r>
              <a:rPr lang="en-US" sz="2000" dirty="0">
                <a:latin typeface="Calibri Light" panose="020F0302020204030204" pitchFamily="34" charset="0"/>
                <a:cs typeface="Calibri Light" panose="020F0302020204030204" pitchFamily="34" charset="0"/>
              </a:rPr>
              <a:t>Intentional Materials</a:t>
            </a:r>
          </a:p>
          <a:p>
            <a:pPr>
              <a:buFont typeface="Wingdings" panose="05000000000000000000" pitchFamily="2" charset="2"/>
              <a:buChar char="ü"/>
            </a:pPr>
            <a:r>
              <a:rPr lang="en-US" sz="2000" dirty="0">
                <a:latin typeface="Calibri Light" panose="020F0302020204030204" pitchFamily="34" charset="0"/>
                <a:cs typeface="Calibri Light" panose="020F0302020204030204" pitchFamily="34" charset="0"/>
              </a:rPr>
              <a:t>Create opportunities for conversations</a:t>
            </a:r>
          </a:p>
          <a:p>
            <a:pPr>
              <a:buFont typeface="Wingdings" panose="05000000000000000000" pitchFamily="2" charset="2"/>
              <a:buChar char="ü"/>
            </a:pPr>
            <a:r>
              <a:rPr lang="en-US" sz="2000" dirty="0">
                <a:latin typeface="Calibri Light" panose="020F0302020204030204" pitchFamily="34" charset="0"/>
                <a:cs typeface="Calibri Light" panose="020F0302020204030204" pitchFamily="34" charset="0"/>
              </a:rPr>
              <a:t>Set-up furniture and activities </a:t>
            </a:r>
          </a:p>
        </p:txBody>
      </p:sp>
      <p:pic>
        <p:nvPicPr>
          <p:cNvPr id="20482" name="Picture 2">
            <a:extLst>
              <a:ext uri="{FF2B5EF4-FFF2-40B4-BE49-F238E27FC236}">
                <a16:creationId xmlns:a16="http://schemas.microsoft.com/office/drawing/2014/main" id="{C41B5C66-B649-9E7C-64D9-6D3AD7935C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078" r="1" b="10335"/>
          <a:stretch/>
        </p:blipFill>
        <p:spPr bwMode="auto">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noFill/>
          <a:extLst>
            <a:ext uri="{909E8E84-426E-40DD-AFC4-6F175D3DCCD1}">
              <a14:hiddenFill xmlns:a14="http://schemas.microsoft.com/office/drawing/2010/main">
                <a:solidFill>
                  <a:srgbClr val="FFFFFF"/>
                </a:solidFill>
              </a14:hiddenFill>
            </a:ext>
          </a:extLst>
        </p:spPr>
      </p:pic>
      <p:sp>
        <p:nvSpPr>
          <p:cNvPr id="20504"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Tree>
    <p:extLst>
      <p:ext uri="{BB962C8B-B14F-4D97-AF65-F5344CB8AC3E}">
        <p14:creationId xmlns:p14="http://schemas.microsoft.com/office/powerpoint/2010/main" val="538530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2" name="Oval 11">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3" name="Oval 12">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4" name="Oval 13">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Oval 14">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6" name="Oval 15">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18"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19"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21" name="Rectangle 20">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3" name="Rectangle 22">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CA"/>
          </a:p>
        </p:txBody>
      </p:sp>
      <p:sp>
        <p:nvSpPr>
          <p:cNvPr id="25" name="Freeform: Shape 24">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CA"/>
          </a:p>
        </p:txBody>
      </p:sp>
      <p:sp>
        <p:nvSpPr>
          <p:cNvPr id="27"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CA"/>
          </a:p>
        </p:txBody>
      </p:sp>
      <p:sp>
        <p:nvSpPr>
          <p:cNvPr id="5" name="Title 1">
            <a:extLst>
              <a:ext uri="{FF2B5EF4-FFF2-40B4-BE49-F238E27FC236}">
                <a16:creationId xmlns:a16="http://schemas.microsoft.com/office/drawing/2014/main" id="{6CA7D84C-51E7-FBC1-1DA5-5CD7A5AD68AD}"/>
              </a:ext>
            </a:extLst>
          </p:cNvPr>
          <p:cNvSpPr txBox="1">
            <a:spLocks/>
          </p:cNvSpPr>
          <p:nvPr/>
        </p:nvSpPr>
        <p:spPr bwMode="gray">
          <a:xfrm>
            <a:off x="456418" y="1068387"/>
            <a:ext cx="4641390" cy="10202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sz="4400" b="1" dirty="0">
                <a:solidFill>
                  <a:schemeClr val="tx1"/>
                </a:solidFill>
                <a:latin typeface="Modern Love Caps" panose="04070805081001020A01" pitchFamily="82" charset="0"/>
                <a:cs typeface="Calibri Light" panose="020F0302020204030204" pitchFamily="34" charset="0"/>
              </a:rPr>
              <a:t>All Day…Every Day – Intentional Practices</a:t>
            </a:r>
          </a:p>
        </p:txBody>
      </p:sp>
      <p:pic>
        <p:nvPicPr>
          <p:cNvPr id="4" name="Picture 3" descr="A group of children in a classroom&#10;&#10;Description automatically generated">
            <a:extLst>
              <a:ext uri="{FF2B5EF4-FFF2-40B4-BE49-F238E27FC236}">
                <a16:creationId xmlns:a16="http://schemas.microsoft.com/office/drawing/2014/main" id="{9BFF9BD4-FD2D-D840-2333-A5C5B437FF0D}"/>
              </a:ext>
            </a:extLst>
          </p:cNvPr>
          <p:cNvPicPr>
            <a:picLocks noChangeAspect="1"/>
          </p:cNvPicPr>
          <p:nvPr/>
        </p:nvPicPr>
        <p:blipFill rotWithShape="1">
          <a:blip r:embed="rId4"/>
          <a:srcRect l="9570" r="28819" b="-1"/>
          <a:stretch/>
        </p:blipFill>
        <p:spPr>
          <a:xfrm rot="5400000">
            <a:off x="5765124" y="233233"/>
            <a:ext cx="5250498" cy="6391533"/>
          </a:xfrm>
          <a:prstGeom prst="rect">
            <a:avLst/>
          </a:prstGeom>
        </p:spPr>
      </p:pic>
      <p:sp>
        <p:nvSpPr>
          <p:cNvPr id="29" name="Rectangle 28">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1" name="Oval 30">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3" name="Oval 32">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2">
            <a:extLst>
              <a:ext uri="{FF2B5EF4-FFF2-40B4-BE49-F238E27FC236}">
                <a16:creationId xmlns:a16="http://schemas.microsoft.com/office/drawing/2014/main" id="{82E900D7-BDE9-7946-3631-A7C6490183EC}"/>
              </a:ext>
            </a:extLst>
          </p:cNvPr>
          <p:cNvSpPr>
            <a:spLocks noGrp="1"/>
          </p:cNvSpPr>
          <p:nvPr>
            <p:ph sz="half" idx="1"/>
          </p:nvPr>
        </p:nvSpPr>
        <p:spPr>
          <a:xfrm>
            <a:off x="518106" y="2757224"/>
            <a:ext cx="4253165" cy="3898900"/>
          </a:xfrm>
        </p:spPr>
        <p:txBody>
          <a:bodyPr vert="horz" lIns="91440" tIns="45720" rIns="91440" bIns="45720" rtlCol="0">
            <a:normAutofit/>
          </a:bodyPr>
          <a:lstStyle/>
          <a:p>
            <a:pPr marL="0" indent="0">
              <a:buNone/>
            </a:pPr>
            <a:r>
              <a:rPr lang="en-US" sz="2000" dirty="0">
                <a:solidFill>
                  <a:schemeClr val="tx1"/>
                </a:solidFill>
                <a:latin typeface="Calibri Light" panose="020F0302020204030204" pitchFamily="34" charset="0"/>
                <a:cs typeface="Calibri Light" panose="020F0302020204030204" pitchFamily="34" charset="0"/>
              </a:rPr>
              <a:t>Be accessible where children are gathered or playing. Make two-way conversations a priority.  </a:t>
            </a:r>
          </a:p>
          <a:p>
            <a:pPr>
              <a:buFont typeface="Wingdings" panose="05000000000000000000" pitchFamily="2" charset="2"/>
              <a:buChar char="ü"/>
            </a:pPr>
            <a:r>
              <a:rPr lang="en-US" sz="2000" dirty="0">
                <a:solidFill>
                  <a:schemeClr val="tx1"/>
                </a:solidFill>
                <a:latin typeface="Calibri Light" panose="020F0302020204030204" pitchFamily="34" charset="0"/>
                <a:cs typeface="Calibri Light" panose="020F0302020204030204" pitchFamily="34" charset="0"/>
              </a:rPr>
              <a:t>During Play</a:t>
            </a:r>
          </a:p>
          <a:p>
            <a:pPr>
              <a:buFont typeface="Wingdings" panose="05000000000000000000" pitchFamily="2" charset="2"/>
              <a:buChar char="ü"/>
            </a:pPr>
            <a:r>
              <a:rPr lang="en-US" sz="2000" dirty="0">
                <a:solidFill>
                  <a:schemeClr val="tx1"/>
                </a:solidFill>
                <a:latin typeface="Calibri Light" panose="020F0302020204030204" pitchFamily="34" charset="0"/>
                <a:cs typeface="Calibri Light" panose="020F0302020204030204" pitchFamily="34" charset="0"/>
              </a:rPr>
              <a:t>During Routines</a:t>
            </a:r>
          </a:p>
          <a:p>
            <a:pPr>
              <a:buFont typeface="Wingdings" panose="05000000000000000000" pitchFamily="2" charset="2"/>
              <a:buChar char="ü"/>
            </a:pPr>
            <a:r>
              <a:rPr lang="en-US" sz="2000" dirty="0">
                <a:solidFill>
                  <a:schemeClr val="tx1"/>
                </a:solidFill>
                <a:latin typeface="Calibri Light" panose="020F0302020204030204" pitchFamily="34" charset="0"/>
                <a:cs typeface="Calibri Light" panose="020F0302020204030204" pitchFamily="34" charset="0"/>
              </a:rPr>
              <a:t>Guidance Interventions</a:t>
            </a:r>
          </a:p>
          <a:p>
            <a:pPr>
              <a:buFont typeface="Wingdings" panose="05000000000000000000" pitchFamily="2" charset="2"/>
              <a:buChar char="ü"/>
            </a:pPr>
            <a:r>
              <a:rPr lang="en-US" sz="2000" dirty="0">
                <a:solidFill>
                  <a:schemeClr val="tx1"/>
                </a:solidFill>
                <a:latin typeface="Calibri Light" panose="020F0302020204030204" pitchFamily="34" charset="0"/>
                <a:cs typeface="Calibri Light" panose="020F0302020204030204" pitchFamily="34" charset="0"/>
              </a:rPr>
              <a:t>Noticing and Naming</a:t>
            </a:r>
          </a:p>
          <a:p>
            <a:pPr>
              <a:buFont typeface="Wingdings" panose="05000000000000000000" pitchFamily="2" charset="2"/>
              <a:buChar char="ü"/>
            </a:pPr>
            <a:r>
              <a:rPr lang="en-US" sz="2000" dirty="0">
                <a:solidFill>
                  <a:schemeClr val="tx1"/>
                </a:solidFill>
                <a:latin typeface="Calibri Light" panose="020F0302020204030204" pitchFamily="34" charset="0"/>
                <a:cs typeface="Calibri Light" panose="020F0302020204030204" pitchFamily="34" charset="0"/>
              </a:rPr>
              <a:t>Ongoing Experiences</a:t>
            </a:r>
          </a:p>
        </p:txBody>
      </p:sp>
      <p:sp>
        <p:nvSpPr>
          <p:cNvPr id="35"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CA"/>
          </a:p>
        </p:txBody>
      </p:sp>
    </p:spTree>
    <p:extLst>
      <p:ext uri="{BB962C8B-B14F-4D97-AF65-F5344CB8AC3E}">
        <p14:creationId xmlns:p14="http://schemas.microsoft.com/office/powerpoint/2010/main" val="2540855749"/>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565" name="Group 21564">
            <a:extLst>
              <a:ext uri="{FF2B5EF4-FFF2-40B4-BE49-F238E27FC236}">
                <a16:creationId xmlns:a16="http://schemas.microsoft.com/office/drawing/2014/main" id="{8CA5C868-0A82-4975-8602-F49477C7D5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1553" name="Rectangle 21552">
              <a:extLst>
                <a:ext uri="{FF2B5EF4-FFF2-40B4-BE49-F238E27FC236}">
                  <a16:creationId xmlns:a16="http://schemas.microsoft.com/office/drawing/2014/main" id="{686BF052-6C01-4917-B7DB-1FFCF2551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1554" name="Freeform 5">
              <a:extLst>
                <a:ext uri="{FF2B5EF4-FFF2-40B4-BE49-F238E27FC236}">
                  <a16:creationId xmlns:a16="http://schemas.microsoft.com/office/drawing/2014/main" id="{9696179C-71E7-4A5B-B238-0AE1C74D63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21566" name="Rectangle 21565">
            <a:extLst>
              <a:ext uri="{FF2B5EF4-FFF2-40B4-BE49-F238E27FC236}">
                <a16:creationId xmlns:a16="http://schemas.microsoft.com/office/drawing/2014/main" id="{129EED8E-74E7-42E8-979B-7A783E78A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D513E36D-256D-B5B4-E06E-15134A97E157}"/>
              </a:ext>
            </a:extLst>
          </p:cNvPr>
          <p:cNvSpPr>
            <a:spLocks noGrp="1"/>
          </p:cNvSpPr>
          <p:nvPr>
            <p:ph type="title"/>
          </p:nvPr>
        </p:nvSpPr>
        <p:spPr>
          <a:xfrm>
            <a:off x="649975" y="4517136"/>
            <a:ext cx="9453911" cy="1174947"/>
          </a:xfrm>
        </p:spPr>
        <p:txBody>
          <a:bodyPr vert="horz" lIns="91440" tIns="45720" rIns="91440" bIns="45720" rtlCol="0" anchor="b">
            <a:normAutofit/>
          </a:bodyPr>
          <a:lstStyle/>
          <a:p>
            <a:pPr algn="ctr"/>
            <a:r>
              <a:rPr lang="en-US" sz="6000" b="0" i="0" kern="1200" dirty="0">
                <a:solidFill>
                  <a:schemeClr val="bg2"/>
                </a:solidFill>
                <a:latin typeface="Modern Love Caps" panose="04070805081001020A01" pitchFamily="82" charset="0"/>
              </a:rPr>
              <a:t>Activities </a:t>
            </a:r>
          </a:p>
        </p:txBody>
      </p:sp>
      <p:pic>
        <p:nvPicPr>
          <p:cNvPr id="21506" name="Picture 2">
            <a:extLst>
              <a:ext uri="{FF2B5EF4-FFF2-40B4-BE49-F238E27FC236}">
                <a16:creationId xmlns:a16="http://schemas.microsoft.com/office/drawing/2014/main" id="{43B80C25-5D54-40AE-2427-38CA894EE6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15" r="-4" b="-4"/>
          <a:stretch/>
        </p:blipFill>
        <p:spPr bwMode="auto">
          <a:xfrm>
            <a:off x="807717" y="730726"/>
            <a:ext cx="2076247" cy="3506977"/>
          </a:xfrm>
          <a:prstGeom prst="roundRect">
            <a:avLst>
              <a:gd name="adj" fmla="val 1858"/>
            </a:avLst>
          </a:prstGeom>
          <a:noFill/>
          <a:effectLst/>
          <a:extLst>
            <a:ext uri="{909E8E84-426E-40DD-AFC4-6F175D3DCCD1}">
              <a14:hiddenFill xmlns:a14="http://schemas.microsoft.com/office/drawing/2010/main">
                <a:solidFill>
                  <a:srgbClr val="FFFFFF"/>
                </a:solidFill>
              </a14:hiddenFill>
            </a:ext>
          </a:extLst>
        </p:spPr>
      </p:pic>
      <p:pic>
        <p:nvPicPr>
          <p:cNvPr id="21510" name="Picture 6" descr="This may contain: an assortment of colorful plastic toys on a wooden table with rocks and candy in them">
            <a:extLst>
              <a:ext uri="{FF2B5EF4-FFF2-40B4-BE49-F238E27FC236}">
                <a16:creationId xmlns:a16="http://schemas.microsoft.com/office/drawing/2014/main" id="{96AFDC8A-46AE-CEB8-622A-DD3E26489B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801" r="12078" b="2"/>
          <a:stretch/>
        </p:blipFill>
        <p:spPr bwMode="auto">
          <a:xfrm>
            <a:off x="3188796" y="730726"/>
            <a:ext cx="2085526" cy="3506977"/>
          </a:xfrm>
          <a:prstGeom prst="roundRect">
            <a:avLst>
              <a:gd name="adj" fmla="val 1858"/>
            </a:avLst>
          </a:prstGeom>
          <a:noFill/>
          <a:effectLst/>
          <a:extLst>
            <a:ext uri="{909E8E84-426E-40DD-AFC4-6F175D3DCCD1}">
              <a14:hiddenFill xmlns:a14="http://schemas.microsoft.com/office/drawing/2010/main">
                <a:solidFill>
                  <a:srgbClr val="FFFFFF"/>
                </a:solidFill>
              </a14:hiddenFill>
            </a:ext>
          </a:extLst>
        </p:spPr>
      </p:pic>
      <p:pic>
        <p:nvPicPr>
          <p:cNvPr id="21508" name="Picture 4" descr="listening-game, Listening games for preschoolers">
            <a:extLst>
              <a:ext uri="{FF2B5EF4-FFF2-40B4-BE49-F238E27FC236}">
                <a16:creationId xmlns:a16="http://schemas.microsoft.com/office/drawing/2014/main" id="{52AB5367-E9E6-8680-FFD1-866678AFF64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946" r="10198" b="4"/>
          <a:stretch/>
        </p:blipFill>
        <p:spPr bwMode="auto">
          <a:xfrm>
            <a:off x="5515060" y="730726"/>
            <a:ext cx="2204434" cy="3506977"/>
          </a:xfrm>
          <a:prstGeom prst="roundRect">
            <a:avLst>
              <a:gd name="adj" fmla="val 1858"/>
            </a:avLst>
          </a:prstGeom>
          <a:noFill/>
          <a:effectLst/>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5044D8E8-95DF-0ABE-7B7C-4840B6AB34D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224" r="37466" b="1"/>
          <a:stretch/>
        </p:blipFill>
        <p:spPr bwMode="auto">
          <a:xfrm>
            <a:off x="7900110" y="730726"/>
            <a:ext cx="2205770" cy="3506977"/>
          </a:xfrm>
          <a:prstGeom prst="roundRect">
            <a:avLst>
              <a:gd name="adj" fmla="val 1858"/>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29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a:extLst>
              <a:ext uri="{FF2B5EF4-FFF2-40B4-BE49-F238E27FC236}">
                <a16:creationId xmlns:a16="http://schemas.microsoft.com/office/drawing/2014/main" id="{68B3EAE0-B710-22D7-1B9B-7FEDDB585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301" y="331869"/>
            <a:ext cx="2703615" cy="2988643"/>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2534" name="Picture 6">
            <a:extLst>
              <a:ext uri="{FF2B5EF4-FFF2-40B4-BE49-F238E27FC236}">
                <a16:creationId xmlns:a16="http://schemas.microsoft.com/office/drawing/2014/main" id="{DAD66209-5B1E-70ED-037A-27805280B0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25" y="3830804"/>
            <a:ext cx="2719891" cy="2695327"/>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2536" name="Picture 8">
            <a:extLst>
              <a:ext uri="{FF2B5EF4-FFF2-40B4-BE49-F238E27FC236}">
                <a16:creationId xmlns:a16="http://schemas.microsoft.com/office/drawing/2014/main" id="{381258A8-EEED-4AA0-E4DF-2E286C34D4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5673" y="1039978"/>
            <a:ext cx="3583533" cy="4778044"/>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2538" name="Picture 10" descr="This may contain: an article about phone phones with the words phonics phones written on it and in front of them">
            <a:extLst>
              <a:ext uri="{FF2B5EF4-FFF2-40B4-BE49-F238E27FC236}">
                <a16:creationId xmlns:a16="http://schemas.microsoft.com/office/drawing/2014/main" id="{52B42719-A665-F352-1787-665630B2A7B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447" t="14032" r="3578" b="12598"/>
          <a:stretch/>
        </p:blipFill>
        <p:spPr bwMode="auto">
          <a:xfrm>
            <a:off x="7704451" y="331869"/>
            <a:ext cx="3837745" cy="2437457"/>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2540" name="Picture 12" descr="Use your ears to go on a fun listening scavenger hunt while you walk around your neighborhood with this fun walk idea for families, a listening walk. ">
            <a:extLst>
              <a:ext uri="{FF2B5EF4-FFF2-40B4-BE49-F238E27FC236}">
                <a16:creationId xmlns:a16="http://schemas.microsoft.com/office/drawing/2014/main" id="{06ACEAC3-DE91-ACB7-8161-6A4DE30DE70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56065"/>
          <a:stretch/>
        </p:blipFill>
        <p:spPr bwMode="auto">
          <a:xfrm>
            <a:off x="7741964" y="3186851"/>
            <a:ext cx="3800232" cy="3339280"/>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766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81" name="Group 23580">
            <a:extLst>
              <a:ext uri="{FF2B5EF4-FFF2-40B4-BE49-F238E27FC236}">
                <a16:creationId xmlns:a16="http://schemas.microsoft.com/office/drawing/2014/main" id="{ADF228AF-822F-4819-9EB8-406258D6BB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582" name="Rectangle 23581">
              <a:extLst>
                <a:ext uri="{FF2B5EF4-FFF2-40B4-BE49-F238E27FC236}">
                  <a16:creationId xmlns:a16="http://schemas.microsoft.com/office/drawing/2014/main" id="{38D7DDBD-CAAB-4AE7-930D-FCE007CBD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3583" name="Oval 23582">
              <a:extLst>
                <a:ext uri="{FF2B5EF4-FFF2-40B4-BE49-F238E27FC236}">
                  <a16:creationId xmlns:a16="http://schemas.microsoft.com/office/drawing/2014/main" id="{1DFEF9B7-500D-44A2-952F-C322F13C9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3584" name="Oval 23583">
              <a:extLst>
                <a:ext uri="{FF2B5EF4-FFF2-40B4-BE49-F238E27FC236}">
                  <a16:creationId xmlns:a16="http://schemas.microsoft.com/office/drawing/2014/main" id="{C4137BE8-DA41-4563-A6DE-A5D80DE6E7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3585" name="Oval 23584">
              <a:extLst>
                <a:ext uri="{FF2B5EF4-FFF2-40B4-BE49-F238E27FC236}">
                  <a16:creationId xmlns:a16="http://schemas.microsoft.com/office/drawing/2014/main" id="{D8D380D3-7714-4E3F-8BA2-66B22BFD4D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3586" name="Oval 23585">
              <a:extLst>
                <a:ext uri="{FF2B5EF4-FFF2-40B4-BE49-F238E27FC236}">
                  <a16:creationId xmlns:a16="http://schemas.microsoft.com/office/drawing/2014/main" id="{4ECA7627-07BD-4F00-90E9-C6BB2199E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3587" name="Oval 23586">
              <a:extLst>
                <a:ext uri="{FF2B5EF4-FFF2-40B4-BE49-F238E27FC236}">
                  <a16:creationId xmlns:a16="http://schemas.microsoft.com/office/drawing/2014/main" id="{261968C9-1992-4391-8E5B-1F358BB645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3588" name="Freeform 5">
              <a:extLst>
                <a:ext uri="{FF2B5EF4-FFF2-40B4-BE49-F238E27FC236}">
                  <a16:creationId xmlns:a16="http://schemas.microsoft.com/office/drawing/2014/main" id="{308983D8-1DA4-4D97-A8B5-59825C0E4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23589" name="Freeform 5">
              <a:extLst>
                <a:ext uri="{FF2B5EF4-FFF2-40B4-BE49-F238E27FC236}">
                  <a16:creationId xmlns:a16="http://schemas.microsoft.com/office/drawing/2014/main" id="{009B6231-043B-4F66-BCC4-813B76F77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23590" name="Freeform 5">
              <a:extLst>
                <a:ext uri="{FF2B5EF4-FFF2-40B4-BE49-F238E27FC236}">
                  <a16:creationId xmlns:a16="http://schemas.microsoft.com/office/drawing/2014/main" id="{36B7E87D-14CF-4349-AC4D-69DF5D84EB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23592" name="Rectangle 23591">
            <a:extLst>
              <a:ext uri="{FF2B5EF4-FFF2-40B4-BE49-F238E27FC236}">
                <a16:creationId xmlns:a16="http://schemas.microsoft.com/office/drawing/2014/main" id="{4EB623E5-BC7C-4763-B7CD-C7D5F91F12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3594" name="Rectangle 23593">
            <a:extLst>
              <a:ext uri="{FF2B5EF4-FFF2-40B4-BE49-F238E27FC236}">
                <a16:creationId xmlns:a16="http://schemas.microsoft.com/office/drawing/2014/main" id="{D1DE3271-DD99-4DEF-AF9F-84397884C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CA"/>
          </a:p>
        </p:txBody>
      </p:sp>
      <p:sp>
        <p:nvSpPr>
          <p:cNvPr id="23596" name="Freeform: Shape 23595">
            <a:extLst>
              <a:ext uri="{FF2B5EF4-FFF2-40B4-BE49-F238E27FC236}">
                <a16:creationId xmlns:a16="http://schemas.microsoft.com/office/drawing/2014/main" id="{E06A31CE-F9B6-4BA2-8685-60F3524D0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CA"/>
          </a:p>
        </p:txBody>
      </p:sp>
      <p:sp>
        <p:nvSpPr>
          <p:cNvPr id="23598" name="Freeform 5">
            <a:extLst>
              <a:ext uri="{FF2B5EF4-FFF2-40B4-BE49-F238E27FC236}">
                <a16:creationId xmlns:a16="http://schemas.microsoft.com/office/drawing/2014/main" id="{8ADF14A3-1454-4B74-8B4A-CB197D7A79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CA"/>
          </a:p>
        </p:txBody>
      </p:sp>
      <p:sp>
        <p:nvSpPr>
          <p:cNvPr id="23600" name="Freeform 5">
            <a:extLst>
              <a:ext uri="{FF2B5EF4-FFF2-40B4-BE49-F238E27FC236}">
                <a16:creationId xmlns:a16="http://schemas.microsoft.com/office/drawing/2014/main" id="{EC19D556-0251-4E87-AE24-890965BAD5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CA"/>
          </a:p>
        </p:txBody>
      </p:sp>
      <p:sp>
        <p:nvSpPr>
          <p:cNvPr id="2" name="Title 1">
            <a:extLst>
              <a:ext uri="{FF2B5EF4-FFF2-40B4-BE49-F238E27FC236}">
                <a16:creationId xmlns:a16="http://schemas.microsoft.com/office/drawing/2014/main" id="{A3812D07-A239-C5F5-3516-7D64114E803D}"/>
              </a:ext>
            </a:extLst>
          </p:cNvPr>
          <p:cNvSpPr>
            <a:spLocks noGrp="1"/>
          </p:cNvSpPr>
          <p:nvPr>
            <p:ph type="title"/>
          </p:nvPr>
        </p:nvSpPr>
        <p:spPr>
          <a:xfrm>
            <a:off x="496049" y="653079"/>
            <a:ext cx="5811806" cy="1622322"/>
          </a:xfrm>
        </p:spPr>
        <p:txBody>
          <a:bodyPr vert="horz" lIns="91440" tIns="45720" rIns="91440" bIns="45720" rtlCol="0" anchor="ctr">
            <a:normAutofit/>
          </a:bodyPr>
          <a:lstStyle/>
          <a:p>
            <a:r>
              <a:rPr lang="en-US" sz="4400" b="1" i="0" kern="1200" dirty="0">
                <a:solidFill>
                  <a:schemeClr val="tx1"/>
                </a:solidFill>
                <a:latin typeface="Modern Love Caps" panose="04070805081001020A01" pitchFamily="82" charset="0"/>
                <a:cs typeface="Calibri Light" panose="020F0302020204030204" pitchFamily="34" charset="0"/>
              </a:rPr>
              <a:t>Concept 4 – Self-Esteem</a:t>
            </a:r>
          </a:p>
        </p:txBody>
      </p:sp>
      <p:sp>
        <p:nvSpPr>
          <p:cNvPr id="23602" name="Rectangle 23601">
            <a:extLst>
              <a:ext uri="{FF2B5EF4-FFF2-40B4-BE49-F238E27FC236}">
                <a16:creationId xmlns:a16="http://schemas.microsoft.com/office/drawing/2014/main" id="{CBC3C8C6-98E2-45EF-AEFC-30C0DBA0E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TextBox 2">
            <a:extLst>
              <a:ext uri="{FF2B5EF4-FFF2-40B4-BE49-F238E27FC236}">
                <a16:creationId xmlns:a16="http://schemas.microsoft.com/office/drawing/2014/main" id="{85DAB3A7-44D7-ECC6-6CF6-AA01856D9DAD}"/>
              </a:ext>
            </a:extLst>
          </p:cNvPr>
          <p:cNvSpPr txBox="1"/>
          <p:nvPr/>
        </p:nvSpPr>
        <p:spPr>
          <a:xfrm>
            <a:off x="626235" y="2573292"/>
            <a:ext cx="5132439" cy="2874982"/>
          </a:xfrm>
          <a:prstGeom prst="rect">
            <a:avLst/>
          </a:prstGeom>
        </p:spPr>
        <p:txBody>
          <a:bodyPr vert="horz" lIns="91440" tIns="45720" rIns="91440" bIns="45720" rtlCol="0" anchor="ctr">
            <a:normAutofit/>
          </a:bodyPr>
          <a:lstStyle/>
          <a:p>
            <a:pPr marL="342900" indent="-342900">
              <a:spcBef>
                <a:spcPts val="1000"/>
              </a:spcBef>
              <a:buClr>
                <a:schemeClr val="accent1"/>
              </a:buClr>
              <a:buSzPct val="80000"/>
              <a:buFont typeface="Wingdings" panose="05000000000000000000" pitchFamily="2" charset="2"/>
              <a:buChar char="ü"/>
            </a:pPr>
            <a:r>
              <a:rPr lang="en-US" sz="2000" dirty="0">
                <a:latin typeface="Calibri Light" panose="020F0302020204030204" pitchFamily="34" charset="0"/>
                <a:cs typeface="Calibri Light" panose="020F0302020204030204" pitchFamily="34" charset="0"/>
              </a:rPr>
              <a:t>I Like Myself</a:t>
            </a:r>
          </a:p>
          <a:p>
            <a:pPr marL="342900" indent="-342900">
              <a:spcBef>
                <a:spcPts val="1000"/>
              </a:spcBef>
              <a:buClr>
                <a:schemeClr val="accent1"/>
              </a:buClr>
              <a:buSzPct val="80000"/>
              <a:buFont typeface="Wingdings" panose="05000000000000000000" pitchFamily="2" charset="2"/>
              <a:buChar char="ü"/>
            </a:pPr>
            <a:endParaRPr lang="en-US" sz="2000" dirty="0">
              <a:latin typeface="Calibri Light" panose="020F0302020204030204" pitchFamily="34" charset="0"/>
              <a:cs typeface="Calibri Light" panose="020F0302020204030204" pitchFamily="34" charset="0"/>
            </a:endParaRPr>
          </a:p>
          <a:p>
            <a:pPr marL="342900" indent="-342900">
              <a:spcBef>
                <a:spcPts val="1000"/>
              </a:spcBef>
              <a:buClr>
                <a:schemeClr val="accent1"/>
              </a:buClr>
              <a:buSzPct val="80000"/>
              <a:buFont typeface="Wingdings" panose="05000000000000000000" pitchFamily="2" charset="2"/>
              <a:buChar char="ü"/>
            </a:pPr>
            <a:r>
              <a:rPr lang="en-US" sz="2000" dirty="0">
                <a:latin typeface="Calibri Light" panose="020F0302020204030204" pitchFamily="34" charset="0"/>
                <a:cs typeface="Calibri Light" panose="020F0302020204030204" pitchFamily="34" charset="0"/>
              </a:rPr>
              <a:t>Friendly words I can say to myself that makes me feel good</a:t>
            </a:r>
          </a:p>
          <a:p>
            <a:pPr marL="342900" indent="-342900">
              <a:spcBef>
                <a:spcPts val="1000"/>
              </a:spcBef>
              <a:buClr>
                <a:schemeClr val="accent1"/>
              </a:buClr>
              <a:buSzPct val="80000"/>
              <a:buFont typeface="Wingdings" panose="05000000000000000000" pitchFamily="2" charset="2"/>
              <a:buChar char="ü"/>
            </a:pPr>
            <a:endParaRPr lang="en-US" sz="2000" dirty="0">
              <a:latin typeface="Calibri Light" panose="020F0302020204030204" pitchFamily="34" charset="0"/>
              <a:cs typeface="Calibri Light" panose="020F0302020204030204" pitchFamily="34" charset="0"/>
            </a:endParaRPr>
          </a:p>
        </p:txBody>
      </p:sp>
      <p:pic>
        <p:nvPicPr>
          <p:cNvPr id="23556" name="Picture 4">
            <a:extLst>
              <a:ext uri="{FF2B5EF4-FFF2-40B4-BE49-F238E27FC236}">
                <a16:creationId xmlns:a16="http://schemas.microsoft.com/office/drawing/2014/main" id="{571A881B-18BA-E091-4572-DAA5792DFC0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86687" y="3448168"/>
            <a:ext cx="3007667" cy="3007667"/>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3558" name="Picture 6" descr="Image result for self esteem clipart">
            <a:extLst>
              <a:ext uri="{FF2B5EF4-FFF2-40B4-BE49-F238E27FC236}">
                <a16:creationId xmlns:a16="http://schemas.microsoft.com/office/drawing/2014/main" id="{6B54F30E-EAD0-24F1-8AAC-EDDC43405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2990" y="318310"/>
            <a:ext cx="2828925"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595974"/>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97" name="Rectangle 24596">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CA"/>
          </a:p>
        </p:txBody>
      </p:sp>
      <p:sp>
        <p:nvSpPr>
          <p:cNvPr id="24598" name="Freeform: Shape 24597">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CA"/>
          </a:p>
        </p:txBody>
      </p:sp>
      <p:sp>
        <p:nvSpPr>
          <p:cNvPr id="24599"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CA"/>
          </a:p>
        </p:txBody>
      </p:sp>
      <p:sp>
        <p:nvSpPr>
          <p:cNvPr id="2" name="Title 1">
            <a:extLst>
              <a:ext uri="{FF2B5EF4-FFF2-40B4-BE49-F238E27FC236}">
                <a16:creationId xmlns:a16="http://schemas.microsoft.com/office/drawing/2014/main" id="{A84D260C-1C22-E41B-D363-64B9876AFA70}"/>
              </a:ext>
            </a:extLst>
          </p:cNvPr>
          <p:cNvSpPr>
            <a:spLocks noGrp="1"/>
          </p:cNvSpPr>
          <p:nvPr>
            <p:ph type="title"/>
          </p:nvPr>
        </p:nvSpPr>
        <p:spPr>
          <a:xfrm>
            <a:off x="423335" y="1173830"/>
            <a:ext cx="4752651" cy="1020232"/>
          </a:xfrm>
        </p:spPr>
        <p:txBody>
          <a:bodyPr>
            <a:noAutofit/>
          </a:bodyPr>
          <a:lstStyle/>
          <a:p>
            <a:pPr>
              <a:lnSpc>
                <a:spcPct val="90000"/>
              </a:lnSpc>
            </a:pPr>
            <a:r>
              <a:rPr lang="en-US" sz="4400" b="1" dirty="0">
                <a:solidFill>
                  <a:schemeClr val="tx1"/>
                </a:solidFill>
                <a:latin typeface="Modern Love Caps" panose="04070805081001020A01" pitchFamily="82" charset="0"/>
                <a:cs typeface="Calibri Light" panose="020F0302020204030204" pitchFamily="34" charset="0"/>
              </a:rPr>
              <a:t>Informed Practices</a:t>
            </a:r>
            <a:endParaRPr lang="en-CA" sz="4400" b="1" dirty="0">
              <a:solidFill>
                <a:schemeClr val="tx1"/>
              </a:solidFill>
              <a:latin typeface="Modern Love Caps" panose="04070805081001020A01" pitchFamily="82" charset="0"/>
              <a:cs typeface="Calibri Light" panose="020F0302020204030204" pitchFamily="34" charset="0"/>
            </a:endParaRPr>
          </a:p>
        </p:txBody>
      </p:sp>
      <p:pic>
        <p:nvPicPr>
          <p:cNvPr id="24578" name="Picture 2">
            <a:extLst>
              <a:ext uri="{FF2B5EF4-FFF2-40B4-BE49-F238E27FC236}">
                <a16:creationId xmlns:a16="http://schemas.microsoft.com/office/drawing/2014/main" id="{F64D29DD-387A-3498-12ED-B6D19F3A38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004" b="-1"/>
          <a:stretch/>
        </p:blipFill>
        <p:spPr bwMode="auto">
          <a:xfrm>
            <a:off x="5194607" y="803751"/>
            <a:ext cx="6391533" cy="5250498"/>
          </a:xfrm>
          <a:prstGeom prst="rect">
            <a:avLst/>
          </a:prstGeom>
          <a:noFill/>
          <a:extLst>
            <a:ext uri="{909E8E84-426E-40DD-AFC4-6F175D3DCCD1}">
              <a14:hiddenFill xmlns:a14="http://schemas.microsoft.com/office/drawing/2010/main">
                <a:solidFill>
                  <a:srgbClr val="FFFFFF"/>
                </a:solidFill>
              </a14:hiddenFill>
            </a:ext>
          </a:extLst>
        </p:spPr>
      </p:pic>
      <p:sp>
        <p:nvSpPr>
          <p:cNvPr id="24600" name="Rectangle 24599">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4601" name="Oval 24600">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4602" name="Oval 24601">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2">
            <a:extLst>
              <a:ext uri="{FF2B5EF4-FFF2-40B4-BE49-F238E27FC236}">
                <a16:creationId xmlns:a16="http://schemas.microsoft.com/office/drawing/2014/main" id="{B94E75F8-8EEB-8A93-3436-89A3AFAB85F9}"/>
              </a:ext>
            </a:extLst>
          </p:cNvPr>
          <p:cNvSpPr>
            <a:spLocks noGrp="1"/>
          </p:cNvSpPr>
          <p:nvPr>
            <p:ph idx="1"/>
          </p:nvPr>
        </p:nvSpPr>
        <p:spPr>
          <a:xfrm>
            <a:off x="747604" y="3427413"/>
            <a:ext cx="3133726" cy="2908249"/>
          </a:xfrm>
        </p:spPr>
        <p:txBody>
          <a:bodyPr>
            <a:normAutofit/>
          </a:bodyPr>
          <a:lstStyle/>
          <a:p>
            <a:pPr>
              <a:buFont typeface="Wingdings" panose="05000000000000000000" pitchFamily="2" charset="2"/>
              <a:buChar char="ü"/>
            </a:pPr>
            <a:r>
              <a:rPr lang="en-US" sz="2000" dirty="0">
                <a:solidFill>
                  <a:schemeClr val="tx1"/>
                </a:solidFill>
                <a:latin typeface="Calibri Light" panose="020F0302020204030204" pitchFamily="34" charset="0"/>
                <a:cs typeface="Calibri Light" panose="020F0302020204030204" pitchFamily="34" charset="0"/>
              </a:rPr>
              <a:t>Secure Relationships</a:t>
            </a:r>
          </a:p>
          <a:p>
            <a:pPr>
              <a:buFont typeface="Wingdings" panose="05000000000000000000" pitchFamily="2" charset="2"/>
              <a:buChar char="ü"/>
            </a:pPr>
            <a:r>
              <a:rPr lang="en-US" sz="2000" dirty="0">
                <a:solidFill>
                  <a:schemeClr val="tx1"/>
                </a:solidFill>
                <a:latin typeface="Calibri Light" panose="020F0302020204030204" pitchFamily="34" charset="0"/>
                <a:cs typeface="Calibri Light" panose="020F0302020204030204" pitchFamily="34" charset="0"/>
              </a:rPr>
              <a:t>Well-being</a:t>
            </a:r>
          </a:p>
          <a:p>
            <a:pPr>
              <a:buFont typeface="Wingdings" panose="05000000000000000000" pitchFamily="2" charset="2"/>
              <a:buChar char="ü"/>
            </a:pPr>
            <a:r>
              <a:rPr lang="en-US" sz="2000" dirty="0">
                <a:solidFill>
                  <a:schemeClr val="tx1"/>
                </a:solidFill>
                <a:latin typeface="Calibri Light" panose="020F0302020204030204" pitchFamily="34" charset="0"/>
                <a:cs typeface="Calibri Light" panose="020F0302020204030204" pitchFamily="34" charset="0"/>
              </a:rPr>
              <a:t>Educators can support children</a:t>
            </a:r>
          </a:p>
          <a:p>
            <a:pPr>
              <a:buFont typeface="Wingdings" panose="05000000000000000000" pitchFamily="2" charset="2"/>
              <a:buChar char="ü"/>
            </a:pPr>
            <a:endParaRPr lang="en-CA" sz="2000" dirty="0">
              <a:solidFill>
                <a:schemeClr val="tx1"/>
              </a:solidFill>
            </a:endParaRPr>
          </a:p>
        </p:txBody>
      </p:sp>
      <p:sp>
        <p:nvSpPr>
          <p:cNvPr id="24603"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CA"/>
          </a:p>
        </p:txBody>
      </p:sp>
    </p:spTree>
    <p:extLst>
      <p:ext uri="{BB962C8B-B14F-4D97-AF65-F5344CB8AC3E}">
        <p14:creationId xmlns:p14="http://schemas.microsoft.com/office/powerpoint/2010/main" val="4104855760"/>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46D92-8B96-DE9A-9C8D-03D8766BE2DB}"/>
              </a:ext>
            </a:extLst>
          </p:cNvPr>
          <p:cNvSpPr>
            <a:spLocks noGrp="1"/>
          </p:cNvSpPr>
          <p:nvPr>
            <p:ph type="title"/>
          </p:nvPr>
        </p:nvSpPr>
        <p:spPr>
          <a:xfrm>
            <a:off x="755561" y="837034"/>
            <a:ext cx="8761413" cy="706964"/>
          </a:xfrm>
        </p:spPr>
        <p:txBody>
          <a:bodyPr/>
          <a:lstStyle/>
          <a:p>
            <a:r>
              <a:rPr lang="en-US" sz="4400" b="1" dirty="0">
                <a:latin typeface="Modern Love Caps" panose="04070805081001020A01" pitchFamily="82" charset="0"/>
                <a:cs typeface="Calibri Light" panose="020F0302020204030204" pitchFamily="34" charset="0"/>
              </a:rPr>
              <a:t>Relationships</a:t>
            </a:r>
            <a:endParaRPr lang="en-CA" sz="4400" b="1" dirty="0">
              <a:latin typeface="Modern Love Caps" panose="04070805081001020A01" pitchFamily="82"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10127A17-3707-4A41-209A-D652B1DD30EC}"/>
              </a:ext>
            </a:extLst>
          </p:cNvPr>
          <p:cNvSpPr>
            <a:spLocks noGrp="1"/>
          </p:cNvSpPr>
          <p:nvPr>
            <p:ph idx="1"/>
          </p:nvPr>
        </p:nvSpPr>
        <p:spPr>
          <a:xfrm>
            <a:off x="512064" y="3885860"/>
            <a:ext cx="11204448" cy="2041652"/>
          </a:xfrm>
        </p:spPr>
        <p:txBody>
          <a:bodyPr>
            <a:noAutofit/>
          </a:bodyPr>
          <a:lstStyle/>
          <a:p>
            <a:pPr marL="0" indent="0">
              <a:buNone/>
            </a:pPr>
            <a:endParaRPr lang="en-US" sz="2000" dirty="0">
              <a:latin typeface="Calibri Light" panose="020F0302020204030204" pitchFamily="34" charset="0"/>
              <a:cs typeface="Calibri Light" panose="020F0302020204030204" pitchFamily="34" charset="0"/>
            </a:endParaRPr>
          </a:p>
          <a:p>
            <a:pPr marL="0" indent="0">
              <a:buNone/>
            </a:pPr>
            <a:r>
              <a:rPr lang="en-US" sz="2000" dirty="0">
                <a:latin typeface="Calibri Light" panose="020F0302020204030204" pitchFamily="34" charset="0"/>
                <a:cs typeface="Calibri Light" panose="020F0302020204030204" pitchFamily="34" charset="0"/>
              </a:rPr>
              <a:t>For children self-esteem comes from:</a:t>
            </a:r>
          </a:p>
          <a:p>
            <a:pPr>
              <a:buFont typeface="Wingdings" panose="05000000000000000000" pitchFamily="2" charset="2"/>
              <a:buChar char="ü"/>
            </a:pPr>
            <a:r>
              <a:rPr lang="en-US" sz="2000" dirty="0">
                <a:latin typeface="Calibri Light" panose="020F0302020204030204" pitchFamily="34" charset="0"/>
                <a:cs typeface="Calibri Light" panose="020F0302020204030204" pitchFamily="34" charset="0"/>
              </a:rPr>
              <a:t>Knowing that children are loved and that they belong and feel connected</a:t>
            </a:r>
          </a:p>
          <a:p>
            <a:pPr>
              <a:buFont typeface="Wingdings" panose="05000000000000000000" pitchFamily="2" charset="2"/>
              <a:buChar char="ü"/>
            </a:pPr>
            <a:r>
              <a:rPr lang="en-US" sz="2000" dirty="0">
                <a:latin typeface="Calibri Light" panose="020F0302020204030204" pitchFamily="34" charset="0"/>
                <a:cs typeface="Calibri Light" panose="020F0302020204030204" pitchFamily="34" charset="0"/>
              </a:rPr>
              <a:t>Being encouraged to try new things, finding things they’re good at</a:t>
            </a:r>
          </a:p>
          <a:p>
            <a:pPr>
              <a:buFont typeface="Wingdings" panose="05000000000000000000" pitchFamily="2" charset="2"/>
              <a:buChar char="ü"/>
            </a:pPr>
            <a:r>
              <a:rPr lang="en-US" sz="2000" dirty="0">
                <a:latin typeface="Calibri Light" panose="020F0302020204030204" pitchFamily="34" charset="0"/>
                <a:cs typeface="Calibri Light" panose="020F0302020204030204" pitchFamily="34" charset="0"/>
              </a:rPr>
              <a:t>Being praised for things that are important to them. </a:t>
            </a:r>
            <a:endParaRPr lang="en-CA" sz="2000" dirty="0">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125D7177-98E3-7B6E-54FF-29166878F20F}"/>
              </a:ext>
            </a:extLst>
          </p:cNvPr>
          <p:cNvSpPr txBox="1"/>
          <p:nvPr/>
        </p:nvSpPr>
        <p:spPr>
          <a:xfrm>
            <a:off x="512064" y="2648974"/>
            <a:ext cx="11204448" cy="1200329"/>
          </a:xfrm>
          <a:prstGeom prst="rect">
            <a:avLst/>
          </a:prstGeom>
          <a:noFill/>
        </p:spPr>
        <p:txBody>
          <a:bodyPr wrap="square">
            <a:spAutoFit/>
          </a:bodyPr>
          <a:lstStyle/>
          <a:p>
            <a:pPr marL="0" indent="0" algn="ctr">
              <a:buNone/>
            </a:pPr>
            <a:r>
              <a:rPr lang="en-US" sz="2400" dirty="0">
                <a:solidFill>
                  <a:srgbClr val="7030A0"/>
                </a:solidFill>
                <a:latin typeface="Modern Love Grunge" panose="04070805081005020601" pitchFamily="82" charset="0"/>
              </a:rPr>
              <a:t>Self-esteem is influenced much more through daily interactions and conversations than through group discussions. </a:t>
            </a:r>
          </a:p>
          <a:p>
            <a:pPr marL="0" indent="0" algn="ctr">
              <a:buNone/>
            </a:pPr>
            <a:r>
              <a:rPr lang="en-US" sz="2400" dirty="0">
                <a:solidFill>
                  <a:srgbClr val="7030A0"/>
                </a:solidFill>
                <a:latin typeface="Modern Love Grunge" panose="04070805081005020601" pitchFamily="82" charset="0"/>
              </a:rPr>
              <a:t>Coming to value oneself occurs in many situations during the day.  </a:t>
            </a:r>
          </a:p>
        </p:txBody>
      </p:sp>
    </p:spTree>
    <p:extLst>
      <p:ext uri="{BB962C8B-B14F-4D97-AF65-F5344CB8AC3E}">
        <p14:creationId xmlns:p14="http://schemas.microsoft.com/office/powerpoint/2010/main" val="3638347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9159" name="Rectangle 49158">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61" name="Rectangle 49160">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B8ED8297-28BA-CFF3-9715-266DEAEC8CB0}"/>
              </a:ext>
            </a:extLst>
          </p:cNvPr>
          <p:cNvSpPr>
            <a:spLocks noGrp="1"/>
          </p:cNvSpPr>
          <p:nvPr>
            <p:ph type="title"/>
          </p:nvPr>
        </p:nvSpPr>
        <p:spPr>
          <a:xfrm>
            <a:off x="280916" y="393279"/>
            <a:ext cx="5964939" cy="1391692"/>
          </a:xfrm>
        </p:spPr>
        <p:txBody>
          <a:bodyPr>
            <a:noAutofit/>
          </a:bodyPr>
          <a:lstStyle/>
          <a:p>
            <a:pPr>
              <a:lnSpc>
                <a:spcPct val="90000"/>
              </a:lnSpc>
            </a:pPr>
            <a:r>
              <a:rPr lang="en-US" sz="4400" b="1" dirty="0">
                <a:solidFill>
                  <a:srgbClr val="7030A0"/>
                </a:solidFill>
                <a:latin typeface="Modern Love Caps" panose="04070805081001020A01" pitchFamily="82" charset="0"/>
                <a:cs typeface="Calibri Light" panose="020F0302020204030204" pitchFamily="34" charset="0"/>
              </a:rPr>
              <a:t>Spontaneous Experience and Interactions</a:t>
            </a:r>
            <a:endParaRPr lang="en-CA" sz="4400" b="1" dirty="0">
              <a:solidFill>
                <a:srgbClr val="7030A0"/>
              </a:solidFill>
              <a:latin typeface="Modern Love Caps" panose="04070805081001020A01" pitchFamily="82"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3E63FDCA-28F3-28D5-6331-BC711C9AC042}"/>
              </a:ext>
            </a:extLst>
          </p:cNvPr>
          <p:cNvSpPr>
            <a:spLocks noGrp="1"/>
          </p:cNvSpPr>
          <p:nvPr>
            <p:ph idx="1"/>
          </p:nvPr>
        </p:nvSpPr>
        <p:spPr>
          <a:xfrm>
            <a:off x="423335" y="3042199"/>
            <a:ext cx="4072673" cy="3416300"/>
          </a:xfrm>
        </p:spPr>
        <p:txBody>
          <a:bodyPr>
            <a:noAutofit/>
          </a:bodyPr>
          <a:lstStyle/>
          <a:p>
            <a:pPr>
              <a:buFont typeface="Wingdings" panose="05000000000000000000" pitchFamily="2" charset="2"/>
              <a:buChar char="ü"/>
            </a:pPr>
            <a:r>
              <a:rPr lang="en-US" sz="2000" dirty="0">
                <a:latin typeface="Calibri Light" panose="020F0302020204030204" pitchFamily="34" charset="0"/>
                <a:cs typeface="Calibri Light" panose="020F0302020204030204" pitchFamily="34" charset="0"/>
              </a:rPr>
              <a:t>What kinds of communication supports self-esteem?</a:t>
            </a:r>
          </a:p>
          <a:p>
            <a:pPr marL="0" indent="0">
              <a:buNone/>
            </a:pPr>
            <a:endParaRPr lang="en-US" sz="2000" dirty="0">
              <a:latin typeface="Calibri Light" panose="020F0302020204030204" pitchFamily="34" charset="0"/>
              <a:cs typeface="Calibri Light" panose="020F0302020204030204" pitchFamily="34" charset="0"/>
            </a:endParaRPr>
          </a:p>
          <a:p>
            <a:pPr>
              <a:buFont typeface="Wingdings" panose="05000000000000000000" pitchFamily="2" charset="2"/>
              <a:buChar char="ü"/>
            </a:pPr>
            <a:r>
              <a:rPr lang="en-US" sz="2000" dirty="0">
                <a:latin typeface="Calibri Light" panose="020F0302020204030204" pitchFamily="34" charset="0"/>
                <a:cs typeface="Calibri Light" panose="020F0302020204030204" pitchFamily="34" charset="0"/>
              </a:rPr>
              <a:t>What kinds of guidance supports self-esteem?</a:t>
            </a:r>
            <a:endParaRPr lang="en-CA" sz="2000" dirty="0">
              <a:latin typeface="Calibri Light" panose="020F0302020204030204" pitchFamily="34" charset="0"/>
              <a:cs typeface="Calibri Light" panose="020F0302020204030204" pitchFamily="34" charset="0"/>
            </a:endParaRPr>
          </a:p>
        </p:txBody>
      </p:sp>
      <p:pic>
        <p:nvPicPr>
          <p:cNvPr id="49154" name="Picture 2" descr="Image result for self esteem clipart">
            <a:extLst>
              <a:ext uri="{FF2B5EF4-FFF2-40B4-BE49-F238E27FC236}">
                <a16:creationId xmlns:a16="http://schemas.microsoft.com/office/drawing/2014/main" id="{39BCBC54-AE15-8FD9-969A-FA0B1458BB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79" r="-1" b="3347"/>
          <a:stretch/>
        </p:blipFill>
        <p:spPr bwMode="auto">
          <a:xfrm>
            <a:off x="5325535" y="461681"/>
            <a:ext cx="6585549" cy="5735919"/>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noFill/>
          <a:extLst>
            <a:ext uri="{909E8E84-426E-40DD-AFC4-6F175D3DCCD1}">
              <a14:hiddenFill xmlns:a14="http://schemas.microsoft.com/office/drawing/2010/main">
                <a:solidFill>
                  <a:srgbClr val="FFFFFF"/>
                </a:solidFill>
              </a14:hiddenFill>
            </a:ext>
          </a:extLst>
        </p:spPr>
      </p:pic>
      <p:sp>
        <p:nvSpPr>
          <p:cNvPr id="49163"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Tree>
    <p:extLst>
      <p:ext uri="{BB962C8B-B14F-4D97-AF65-F5344CB8AC3E}">
        <p14:creationId xmlns:p14="http://schemas.microsoft.com/office/powerpoint/2010/main" val="1767869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3" name="Rectangle 26632">
            <a:extLst>
              <a:ext uri="{FF2B5EF4-FFF2-40B4-BE49-F238E27FC236}">
                <a16:creationId xmlns:a16="http://schemas.microsoft.com/office/drawing/2014/main" id="{FC485557-E744-401B-A251-3650FAEEA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CA"/>
          </a:p>
        </p:txBody>
      </p:sp>
      <p:sp>
        <p:nvSpPr>
          <p:cNvPr id="26635" name="Freeform: Shape 26634">
            <a:extLst>
              <a:ext uri="{FF2B5EF4-FFF2-40B4-BE49-F238E27FC236}">
                <a16:creationId xmlns:a16="http://schemas.microsoft.com/office/drawing/2014/main" id="{986D68AF-6B45-4B98-8634-61D8C9C05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CA"/>
          </a:p>
        </p:txBody>
      </p:sp>
      <p:sp>
        <p:nvSpPr>
          <p:cNvPr id="26637" name="Freeform 5">
            <a:extLst>
              <a:ext uri="{FF2B5EF4-FFF2-40B4-BE49-F238E27FC236}">
                <a16:creationId xmlns:a16="http://schemas.microsoft.com/office/drawing/2014/main" id="{0143DE54-7BFF-4B29-8566-DF80EE4CCB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CA"/>
          </a:p>
        </p:txBody>
      </p:sp>
      <p:sp>
        <p:nvSpPr>
          <p:cNvPr id="2" name="Title 1">
            <a:extLst>
              <a:ext uri="{FF2B5EF4-FFF2-40B4-BE49-F238E27FC236}">
                <a16:creationId xmlns:a16="http://schemas.microsoft.com/office/drawing/2014/main" id="{769DC80E-2CB8-4AC8-1B6C-FFBBED8D837C}"/>
              </a:ext>
            </a:extLst>
          </p:cNvPr>
          <p:cNvSpPr>
            <a:spLocks noGrp="1"/>
          </p:cNvSpPr>
          <p:nvPr>
            <p:ph type="title"/>
          </p:nvPr>
        </p:nvSpPr>
        <p:spPr>
          <a:xfrm>
            <a:off x="602467" y="698503"/>
            <a:ext cx="4142509" cy="1020232"/>
          </a:xfrm>
        </p:spPr>
        <p:txBody>
          <a:bodyPr vert="horz" lIns="91440" tIns="45720" rIns="91440" bIns="45720" rtlCol="0" anchor="ctr">
            <a:noAutofit/>
          </a:bodyPr>
          <a:lstStyle/>
          <a:p>
            <a:pPr>
              <a:lnSpc>
                <a:spcPct val="90000"/>
              </a:lnSpc>
            </a:pPr>
            <a:r>
              <a:rPr lang="en-US" sz="4400" b="1" i="0" kern="1200" dirty="0">
                <a:solidFill>
                  <a:srgbClr val="FFFFFE"/>
                </a:solidFill>
                <a:latin typeface="Modern Love Caps" panose="04070805081001020A01" pitchFamily="82" charset="0"/>
                <a:cs typeface="Calibri Light" panose="020F0302020204030204" pitchFamily="34" charset="0"/>
              </a:rPr>
              <a:t>Setting Up The Environment </a:t>
            </a:r>
          </a:p>
        </p:txBody>
      </p:sp>
      <p:sp>
        <p:nvSpPr>
          <p:cNvPr id="26639" name="Freeform 5">
            <a:extLst>
              <a:ext uri="{FF2B5EF4-FFF2-40B4-BE49-F238E27FC236}">
                <a16:creationId xmlns:a16="http://schemas.microsoft.com/office/drawing/2014/main" id="{7C661810-D461-4214-A635-30A7D1714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CA"/>
          </a:p>
        </p:txBody>
      </p:sp>
      <p:pic>
        <p:nvPicPr>
          <p:cNvPr id="26626" name="Picture 2">
            <a:extLst>
              <a:ext uri="{FF2B5EF4-FFF2-40B4-BE49-F238E27FC236}">
                <a16:creationId xmlns:a16="http://schemas.microsoft.com/office/drawing/2014/main" id="{4F4129D2-B999-79EC-8649-EB4F52F7257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94281" y="407270"/>
            <a:ext cx="2340419" cy="2340419"/>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6641" name="Rectangle 26640">
            <a:extLst>
              <a:ext uri="{FF2B5EF4-FFF2-40B4-BE49-F238E27FC236}">
                <a16:creationId xmlns:a16="http://schemas.microsoft.com/office/drawing/2014/main" id="{ED6475A3-FF98-4FA0-B527-600EBA9BD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 name="TextBox 3">
            <a:extLst>
              <a:ext uri="{FF2B5EF4-FFF2-40B4-BE49-F238E27FC236}">
                <a16:creationId xmlns:a16="http://schemas.microsoft.com/office/drawing/2014/main" id="{3152D4CC-B6AC-F5DC-9EFC-9104A8CC9036}"/>
              </a:ext>
            </a:extLst>
          </p:cNvPr>
          <p:cNvSpPr txBox="1"/>
          <p:nvPr/>
        </p:nvSpPr>
        <p:spPr>
          <a:xfrm>
            <a:off x="582393" y="2651432"/>
            <a:ext cx="3923000" cy="2829472"/>
          </a:xfrm>
          <a:prstGeom prst="rect">
            <a:avLst/>
          </a:prstGeom>
        </p:spPr>
        <p:txBody>
          <a:bodyPr vert="horz" lIns="91440" tIns="45720" rIns="91440" bIns="45720" rtlCol="0">
            <a:normAutofit/>
          </a:bodyPr>
          <a:lstStyle/>
          <a:p>
            <a:pPr marL="285750" indent="-285750">
              <a:spcBef>
                <a:spcPts val="1000"/>
              </a:spcBef>
              <a:buClr>
                <a:schemeClr val="accent1"/>
              </a:buClr>
              <a:buSzPct val="80000"/>
              <a:buFont typeface="Wingdings" panose="05000000000000000000" pitchFamily="2" charset="2"/>
              <a:buChar char="ü"/>
            </a:pPr>
            <a:r>
              <a:rPr lang="en-US" sz="2000" dirty="0">
                <a:solidFill>
                  <a:srgbClr val="FFFFFE"/>
                </a:solidFill>
                <a:latin typeface="Calibri Light" panose="020F0302020204030204" pitchFamily="34" charset="0"/>
                <a:cs typeface="Calibri Light" panose="020F0302020204030204" pitchFamily="34" charset="0"/>
              </a:rPr>
              <a:t>Ensure Personal Space </a:t>
            </a:r>
          </a:p>
          <a:p>
            <a:pPr marL="285750" indent="-285750">
              <a:spcBef>
                <a:spcPts val="1000"/>
              </a:spcBef>
              <a:buClr>
                <a:schemeClr val="accent1"/>
              </a:buClr>
              <a:buSzPct val="80000"/>
              <a:buFont typeface="Wingdings" panose="05000000000000000000" pitchFamily="2" charset="2"/>
              <a:buChar char="ü"/>
            </a:pPr>
            <a:endParaRPr lang="en-US" sz="2000" dirty="0">
              <a:solidFill>
                <a:srgbClr val="FFFFFE"/>
              </a:solidFill>
              <a:latin typeface="Calibri Light" panose="020F0302020204030204" pitchFamily="34" charset="0"/>
              <a:cs typeface="Calibri Light" panose="020F0302020204030204" pitchFamily="34" charset="0"/>
            </a:endParaRPr>
          </a:p>
          <a:p>
            <a:pPr marL="285750" indent="-285750">
              <a:spcBef>
                <a:spcPts val="1000"/>
              </a:spcBef>
              <a:buClr>
                <a:schemeClr val="accent1"/>
              </a:buClr>
              <a:buSzPct val="80000"/>
              <a:buFont typeface="Wingdings" panose="05000000000000000000" pitchFamily="2" charset="2"/>
              <a:buChar char="ü"/>
            </a:pPr>
            <a:r>
              <a:rPr lang="en-US" sz="2000" dirty="0">
                <a:solidFill>
                  <a:srgbClr val="FFFFFE"/>
                </a:solidFill>
                <a:latin typeface="Calibri Light" panose="020F0302020204030204" pitchFamily="34" charset="0"/>
                <a:cs typeface="Calibri Light" panose="020F0302020204030204" pitchFamily="34" charset="0"/>
              </a:rPr>
              <a:t>Adding Books To Your Learning </a:t>
            </a:r>
            <a:r>
              <a:rPr lang="en-US" sz="2000" dirty="0" err="1">
                <a:solidFill>
                  <a:srgbClr val="FFFFFE"/>
                </a:solidFill>
                <a:latin typeface="Calibri Light" panose="020F0302020204030204" pitchFamily="34" charset="0"/>
                <a:cs typeface="Calibri Light" panose="020F0302020204030204" pitchFamily="34" charset="0"/>
              </a:rPr>
              <a:t>Centres</a:t>
            </a:r>
            <a:endParaRPr lang="en-US" sz="2000" dirty="0">
              <a:solidFill>
                <a:srgbClr val="FFFFFE"/>
              </a:solidFill>
              <a:latin typeface="Calibri Light" panose="020F0302020204030204" pitchFamily="34" charset="0"/>
              <a:cs typeface="Calibri Light" panose="020F0302020204030204" pitchFamily="34" charset="0"/>
            </a:endParaRPr>
          </a:p>
          <a:p>
            <a:pPr marL="285750" indent="-285750">
              <a:spcBef>
                <a:spcPts val="1000"/>
              </a:spcBef>
              <a:buClr>
                <a:schemeClr val="accent1"/>
              </a:buClr>
              <a:buSzPct val="80000"/>
              <a:buFont typeface="Wingdings" panose="05000000000000000000" pitchFamily="2" charset="2"/>
              <a:buChar char="ü"/>
            </a:pPr>
            <a:endParaRPr lang="en-US" sz="2000" dirty="0">
              <a:solidFill>
                <a:srgbClr val="FFFFFE"/>
              </a:solidFill>
              <a:latin typeface="Calibri Light" panose="020F0302020204030204" pitchFamily="34" charset="0"/>
              <a:cs typeface="Calibri Light" panose="020F0302020204030204" pitchFamily="34" charset="0"/>
            </a:endParaRPr>
          </a:p>
          <a:p>
            <a:pPr marL="285750" indent="-285750">
              <a:spcBef>
                <a:spcPts val="1000"/>
              </a:spcBef>
              <a:buClr>
                <a:schemeClr val="accent1"/>
              </a:buClr>
              <a:buSzPct val="80000"/>
              <a:buFont typeface="Wingdings" panose="05000000000000000000" pitchFamily="2" charset="2"/>
              <a:buChar char="ü"/>
            </a:pPr>
            <a:r>
              <a:rPr lang="en-US" sz="2000" dirty="0">
                <a:solidFill>
                  <a:srgbClr val="FFFFFE"/>
                </a:solidFill>
                <a:latin typeface="Calibri Light" panose="020F0302020204030204" pitchFamily="34" charset="0"/>
                <a:cs typeface="Calibri Light" panose="020F0302020204030204" pitchFamily="34" charset="0"/>
              </a:rPr>
              <a:t>Intentional Materials</a:t>
            </a:r>
          </a:p>
          <a:p>
            <a:pPr marL="285750" indent="-285750">
              <a:spcBef>
                <a:spcPts val="1000"/>
              </a:spcBef>
              <a:buClr>
                <a:schemeClr val="accent1"/>
              </a:buClr>
              <a:buSzPct val="80000"/>
              <a:buFont typeface="Wingdings" panose="05000000000000000000" pitchFamily="2" charset="2"/>
              <a:buChar char="ü"/>
            </a:pPr>
            <a:endParaRPr lang="en-US" sz="2000" dirty="0">
              <a:solidFill>
                <a:srgbClr val="FFFFFE"/>
              </a:solidFill>
              <a:latin typeface="Calibri Light" panose="020F0302020204030204" pitchFamily="34" charset="0"/>
              <a:cs typeface="Calibri Light" panose="020F0302020204030204" pitchFamily="34" charset="0"/>
            </a:endParaRPr>
          </a:p>
        </p:txBody>
      </p:sp>
      <p:sp>
        <p:nvSpPr>
          <p:cNvPr id="7" name="Content Placeholder 2">
            <a:extLst>
              <a:ext uri="{FF2B5EF4-FFF2-40B4-BE49-F238E27FC236}">
                <a16:creationId xmlns:a16="http://schemas.microsoft.com/office/drawing/2014/main" id="{8CAFCABD-EF47-654A-AD40-51F4ECA55D94}"/>
              </a:ext>
            </a:extLst>
          </p:cNvPr>
          <p:cNvSpPr>
            <a:spLocks noGrp="1"/>
          </p:cNvSpPr>
          <p:nvPr>
            <p:ph idx="1"/>
          </p:nvPr>
        </p:nvSpPr>
        <p:spPr>
          <a:xfrm>
            <a:off x="5087786" y="3007462"/>
            <a:ext cx="6954569" cy="871538"/>
          </a:xfrm>
        </p:spPr>
        <p:txBody>
          <a:bodyPr>
            <a:noAutofit/>
          </a:bodyPr>
          <a:lstStyle/>
          <a:p>
            <a:pPr marL="0" indent="0" algn="ctr">
              <a:buNone/>
            </a:pPr>
            <a:r>
              <a:rPr lang="en-US" sz="2800" dirty="0">
                <a:solidFill>
                  <a:srgbClr val="7030A0"/>
                </a:solidFill>
                <a:latin typeface="Modern Love Grunge" panose="04070805081005020601" pitchFamily="82" charset="0"/>
              </a:rPr>
              <a:t>Showcase each child as a unique and special individual</a:t>
            </a:r>
          </a:p>
          <a:p>
            <a:pPr marL="0" indent="0" algn="ctr">
              <a:buNone/>
            </a:pPr>
            <a:endParaRPr lang="en-US" sz="2800" dirty="0">
              <a:solidFill>
                <a:srgbClr val="7030A0"/>
              </a:solidFill>
              <a:latin typeface="Modern Love Grunge" panose="04070805081005020601" pitchFamily="82" charset="0"/>
            </a:endParaRPr>
          </a:p>
          <a:p>
            <a:pPr marL="0" indent="0" algn="ctr">
              <a:buNone/>
            </a:pPr>
            <a:endParaRPr lang="en-US" sz="2800" dirty="0">
              <a:solidFill>
                <a:srgbClr val="7030A0"/>
              </a:solidFill>
              <a:latin typeface="Modern Love Grunge" panose="04070805081005020601" pitchFamily="82" charset="0"/>
            </a:endParaRPr>
          </a:p>
          <a:p>
            <a:pPr marL="0" indent="0" algn="ctr">
              <a:buNone/>
            </a:pPr>
            <a:r>
              <a:rPr lang="en-US" sz="2800" dirty="0">
                <a:solidFill>
                  <a:srgbClr val="7030A0"/>
                </a:solidFill>
                <a:latin typeface="Modern Love Grunge" panose="04070805081005020601" pitchFamily="82" charset="0"/>
              </a:rPr>
              <a:t> </a:t>
            </a:r>
          </a:p>
          <a:p>
            <a:pPr marL="0" indent="0" algn="ctr">
              <a:buNone/>
            </a:pPr>
            <a:endParaRPr lang="en-US" sz="2800" dirty="0">
              <a:solidFill>
                <a:srgbClr val="7030A0"/>
              </a:solidFill>
              <a:latin typeface="Modern Love Grunge" panose="04070805081005020601" pitchFamily="82" charset="0"/>
            </a:endParaRPr>
          </a:p>
          <a:p>
            <a:pPr marL="0" indent="0" algn="ctr">
              <a:buNone/>
            </a:pPr>
            <a:endParaRPr lang="en-CA" sz="2800" dirty="0">
              <a:solidFill>
                <a:srgbClr val="7030A0"/>
              </a:solidFill>
              <a:latin typeface="Modern Love Grunge" panose="04070805081005020601" pitchFamily="82" charset="0"/>
            </a:endParaRPr>
          </a:p>
        </p:txBody>
      </p:sp>
      <p:pic>
        <p:nvPicPr>
          <p:cNvPr id="8" name="Picture 4">
            <a:extLst>
              <a:ext uri="{FF2B5EF4-FFF2-40B4-BE49-F238E27FC236}">
                <a16:creationId xmlns:a16="http://schemas.microsoft.com/office/drawing/2014/main" id="{8C3C2A16-4A01-0714-3662-E884A780A1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09" t="4622" r="10144" b="7943"/>
          <a:stretch/>
        </p:blipFill>
        <p:spPr bwMode="auto">
          <a:xfrm>
            <a:off x="8849329" y="412786"/>
            <a:ext cx="2129897" cy="2329388"/>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6632" name="Picture 8" descr="Image result for mirror and drawing faces for children">
            <a:extLst>
              <a:ext uri="{FF2B5EF4-FFF2-40B4-BE49-F238E27FC236}">
                <a16:creationId xmlns:a16="http://schemas.microsoft.com/office/drawing/2014/main" id="{837CE40E-7CBF-40BD-2055-4C79DB29D0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2960" y="4111823"/>
            <a:ext cx="3184633" cy="2384171"/>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6634" name="Picture 10" descr="Image result for group photo albums for children">
            <a:extLst>
              <a:ext uri="{FF2B5EF4-FFF2-40B4-BE49-F238E27FC236}">
                <a16:creationId xmlns:a16="http://schemas.microsoft.com/office/drawing/2014/main" id="{93E608A8-8A06-708B-6697-551B52AF4BC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127" b="9696"/>
          <a:stretch/>
        </p:blipFill>
        <p:spPr bwMode="auto">
          <a:xfrm>
            <a:off x="8804157" y="4116978"/>
            <a:ext cx="2911278" cy="2379016"/>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041676"/>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FE379-7413-AC99-C163-894832AF6605}"/>
              </a:ext>
            </a:extLst>
          </p:cNvPr>
          <p:cNvSpPr>
            <a:spLocks noGrp="1"/>
          </p:cNvSpPr>
          <p:nvPr>
            <p:ph type="title"/>
          </p:nvPr>
        </p:nvSpPr>
        <p:spPr>
          <a:xfrm>
            <a:off x="560777" y="820380"/>
            <a:ext cx="11301412" cy="706964"/>
          </a:xfrm>
        </p:spPr>
        <p:txBody>
          <a:bodyPr/>
          <a:lstStyle/>
          <a:p>
            <a:r>
              <a:rPr lang="en-US" sz="4400" b="1" dirty="0">
                <a:latin typeface="Modern Love Caps" panose="04070805081001020A01" pitchFamily="82" charset="0"/>
                <a:cs typeface="Calibri Light" panose="020F0302020204030204" pitchFamily="34" charset="0"/>
              </a:rPr>
              <a:t>All Day – Everyday – Intentional Practices</a:t>
            </a:r>
            <a:endParaRPr lang="en-CA" sz="4400" b="1" dirty="0">
              <a:latin typeface="Modern Love Caps" panose="04070805081001020A01" pitchFamily="82"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C64CF951-A25A-3721-AAA7-767BF73037B1}"/>
              </a:ext>
            </a:extLst>
          </p:cNvPr>
          <p:cNvSpPr>
            <a:spLocks noGrp="1"/>
          </p:cNvSpPr>
          <p:nvPr>
            <p:ph idx="1"/>
          </p:nvPr>
        </p:nvSpPr>
        <p:spPr>
          <a:xfrm>
            <a:off x="115483" y="5330656"/>
            <a:ext cx="6096000" cy="706964"/>
          </a:xfrm>
        </p:spPr>
        <p:txBody>
          <a:bodyPr>
            <a:noAutofit/>
          </a:bodyPr>
          <a:lstStyle/>
          <a:p>
            <a:pPr marL="0" indent="0" algn="ctr">
              <a:buNone/>
            </a:pPr>
            <a:r>
              <a:rPr lang="en-US" sz="2800" dirty="0">
                <a:solidFill>
                  <a:srgbClr val="7030A0"/>
                </a:solidFill>
                <a:latin typeface="Modern Love Grunge" panose="04070805081005020601" pitchFamily="82" charset="0"/>
              </a:rPr>
              <a:t>Celebrate each child as a valued play partner and group member</a:t>
            </a:r>
            <a:endParaRPr lang="en-CA" sz="2800" dirty="0">
              <a:solidFill>
                <a:srgbClr val="7030A0"/>
              </a:solidFill>
              <a:latin typeface="Modern Love Grunge" panose="04070805081005020601" pitchFamily="82" charset="0"/>
            </a:endParaRPr>
          </a:p>
        </p:txBody>
      </p:sp>
      <p:sp>
        <p:nvSpPr>
          <p:cNvPr id="4" name="TextBox 3">
            <a:extLst>
              <a:ext uri="{FF2B5EF4-FFF2-40B4-BE49-F238E27FC236}">
                <a16:creationId xmlns:a16="http://schemas.microsoft.com/office/drawing/2014/main" id="{EEC12C5E-443C-23CD-AB5D-B1F13B0BD9A4}"/>
              </a:ext>
            </a:extLst>
          </p:cNvPr>
          <p:cNvSpPr txBox="1"/>
          <p:nvPr/>
        </p:nvSpPr>
        <p:spPr>
          <a:xfrm>
            <a:off x="575588" y="2815333"/>
            <a:ext cx="4817221" cy="1938992"/>
          </a:xfrm>
          <a:prstGeom prst="rect">
            <a:avLst/>
          </a:prstGeom>
          <a:noFill/>
        </p:spPr>
        <p:txBody>
          <a:bodyPr wrap="square" rtlCol="0">
            <a:spAutoFit/>
          </a:bodyPr>
          <a:lstStyle/>
          <a:p>
            <a:pPr marL="285750" indent="-285750">
              <a:buClr>
                <a:schemeClr val="accent1"/>
              </a:buClr>
              <a:buFont typeface="Wingdings" panose="05000000000000000000" pitchFamily="2" charset="2"/>
              <a:buChar char="ü"/>
            </a:pPr>
            <a:r>
              <a:rPr lang="en-US" sz="2000" dirty="0">
                <a:latin typeface="Calibri Light" panose="020F0302020204030204" pitchFamily="34" charset="0"/>
                <a:cs typeface="Calibri Light" panose="020F0302020204030204" pitchFamily="34" charset="0"/>
              </a:rPr>
              <a:t>Model your Acceptance</a:t>
            </a:r>
          </a:p>
          <a:p>
            <a:pPr>
              <a:buClr>
                <a:schemeClr val="accent1"/>
              </a:buClr>
            </a:pPr>
            <a:endParaRPr lang="en-US" sz="2000" dirty="0">
              <a:latin typeface="Calibri Light" panose="020F0302020204030204" pitchFamily="34" charset="0"/>
              <a:cs typeface="Calibri Light" panose="020F0302020204030204" pitchFamily="34" charset="0"/>
            </a:endParaRPr>
          </a:p>
          <a:p>
            <a:pPr marL="285750" indent="-285750">
              <a:buClr>
                <a:schemeClr val="accent1"/>
              </a:buClr>
              <a:buFont typeface="Wingdings" panose="05000000000000000000" pitchFamily="2" charset="2"/>
              <a:buChar char="ü"/>
            </a:pPr>
            <a:r>
              <a:rPr lang="en-US" sz="2000" dirty="0">
                <a:latin typeface="Calibri Light" panose="020F0302020204030204" pitchFamily="34" charset="0"/>
                <a:cs typeface="Calibri Light" panose="020F0302020204030204" pitchFamily="34" charset="0"/>
              </a:rPr>
              <a:t>Observe and Verbalize</a:t>
            </a:r>
          </a:p>
          <a:p>
            <a:pPr>
              <a:buClr>
                <a:schemeClr val="accent1"/>
              </a:buClr>
            </a:pPr>
            <a:endParaRPr lang="en-US" sz="2000" dirty="0">
              <a:latin typeface="Calibri Light" panose="020F0302020204030204" pitchFamily="34" charset="0"/>
              <a:cs typeface="Calibri Light" panose="020F0302020204030204" pitchFamily="34" charset="0"/>
            </a:endParaRPr>
          </a:p>
          <a:p>
            <a:pPr marL="285750" indent="-285750">
              <a:buClr>
                <a:schemeClr val="accent1"/>
              </a:buClr>
              <a:buFont typeface="Wingdings" panose="05000000000000000000" pitchFamily="2" charset="2"/>
              <a:buChar char="ü"/>
            </a:pPr>
            <a:r>
              <a:rPr lang="en-US" sz="2000" dirty="0">
                <a:latin typeface="Calibri Light" panose="020F0302020204030204" pitchFamily="34" charset="0"/>
                <a:cs typeface="Calibri Light" panose="020F0302020204030204" pitchFamily="34" charset="0"/>
              </a:rPr>
              <a:t>Plan and Engage</a:t>
            </a:r>
          </a:p>
          <a:p>
            <a:pPr marL="285750" indent="-285750">
              <a:buClr>
                <a:schemeClr val="accent1"/>
              </a:buClr>
              <a:buFont typeface="Wingdings" panose="05000000000000000000" pitchFamily="2" charset="2"/>
              <a:buChar char="ü"/>
            </a:pPr>
            <a:endParaRPr lang="en-CA" sz="2000" dirty="0">
              <a:latin typeface="Calibri Light" panose="020F0302020204030204" pitchFamily="34" charset="0"/>
              <a:cs typeface="Calibri Light" panose="020F0302020204030204" pitchFamily="34" charset="0"/>
            </a:endParaRPr>
          </a:p>
        </p:txBody>
      </p:sp>
      <p:pic>
        <p:nvPicPr>
          <p:cNvPr id="25602" name="Picture 2">
            <a:extLst>
              <a:ext uri="{FF2B5EF4-FFF2-40B4-BE49-F238E27FC236}">
                <a16:creationId xmlns:a16="http://schemas.microsoft.com/office/drawing/2014/main" id="{7BA259A0-7A9C-7AEA-826F-E0A69D60D3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739"/>
          <a:stretch/>
        </p:blipFill>
        <p:spPr bwMode="auto">
          <a:xfrm>
            <a:off x="6571187" y="4583409"/>
            <a:ext cx="4098539" cy="1922116"/>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5604" name="Picture 4">
            <a:extLst>
              <a:ext uri="{FF2B5EF4-FFF2-40B4-BE49-F238E27FC236}">
                <a16:creationId xmlns:a16="http://schemas.microsoft.com/office/drawing/2014/main" id="{8D8A10A7-8CE6-F49B-AE4D-D457672232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863"/>
          <a:stretch/>
        </p:blipFill>
        <p:spPr bwMode="auto">
          <a:xfrm>
            <a:off x="6571188" y="2481963"/>
            <a:ext cx="4098538" cy="1787128"/>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132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7" name="Group 2086">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088" name="Rectangle 2087">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089" name="Oval 2088">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90" name="Oval 2089">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91" name="Oval 2090">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92" name="Oval 2091">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93" name="Oval 2092">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94"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2095"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2096"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2098" name="Rectangle 2097">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0A9A6E70-3A45-54C2-9538-139F0781B220}"/>
              </a:ext>
            </a:extLst>
          </p:cNvPr>
          <p:cNvSpPr>
            <a:spLocks noGrp="1"/>
          </p:cNvSpPr>
          <p:nvPr>
            <p:ph type="title"/>
          </p:nvPr>
        </p:nvSpPr>
        <p:spPr>
          <a:xfrm>
            <a:off x="561851" y="789518"/>
            <a:ext cx="9456861" cy="706964"/>
          </a:xfrm>
        </p:spPr>
        <p:txBody>
          <a:bodyPr vert="horz" lIns="91440" tIns="45720" rIns="91440" bIns="45720" rtlCol="0" anchor="ctr">
            <a:noAutofit/>
          </a:bodyPr>
          <a:lstStyle/>
          <a:p>
            <a:pPr>
              <a:lnSpc>
                <a:spcPct val="90000"/>
              </a:lnSpc>
            </a:pPr>
            <a:r>
              <a:rPr lang="en-US" sz="4000" b="1" dirty="0">
                <a:latin typeface="Calibri Light" panose="020F0302020204030204" pitchFamily="34" charset="0"/>
                <a:cs typeface="Calibri Light" panose="020F0302020204030204" pitchFamily="34" charset="0"/>
              </a:rPr>
              <a:t>CONCEPT 1: Building a Culture of Belonging</a:t>
            </a:r>
          </a:p>
        </p:txBody>
      </p:sp>
      <p:pic>
        <p:nvPicPr>
          <p:cNvPr id="2050" name="Picture 2" descr="diverse and marginalized students ...">
            <a:extLst>
              <a:ext uri="{FF2B5EF4-FFF2-40B4-BE49-F238E27FC236}">
                <a16:creationId xmlns:a16="http://schemas.microsoft.com/office/drawing/2014/main" id="{2D897681-3F41-F5F3-82F4-5AADE21449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9443"/>
          <a:stretch/>
        </p:blipFill>
        <p:spPr bwMode="auto">
          <a:xfrm>
            <a:off x="454894" y="3437082"/>
            <a:ext cx="4345024" cy="30671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a:extLst>
              <a:ext uri="{FF2B5EF4-FFF2-40B4-BE49-F238E27FC236}">
                <a16:creationId xmlns:a16="http://schemas.microsoft.com/office/drawing/2014/main" id="{0D43C0C4-A60E-192A-DB88-11029B88839C}"/>
              </a:ext>
            </a:extLst>
          </p:cNvPr>
          <p:cNvSpPr>
            <a:spLocks/>
          </p:cNvSpPr>
          <p:nvPr/>
        </p:nvSpPr>
        <p:spPr>
          <a:xfrm>
            <a:off x="4974956" y="3408794"/>
            <a:ext cx="7217044" cy="3067163"/>
          </a:xfrm>
          <a:prstGeom prst="rect">
            <a:avLst/>
          </a:prstGeom>
        </p:spPr>
        <p:txBody>
          <a:bodyPr vert="horz" lIns="91440" tIns="45720" rIns="91440" bIns="45720" rtlCol="0" anchor="ctr">
            <a:noAutofit/>
          </a:bodyPr>
          <a:lstStyle/>
          <a:p>
            <a:pPr algn="ctr">
              <a:lnSpc>
                <a:spcPct val="90000"/>
              </a:lnSpc>
              <a:spcBef>
                <a:spcPts val="1000"/>
              </a:spcBef>
              <a:buClr>
                <a:schemeClr val="accent1"/>
              </a:buClr>
              <a:buSzPct val="80000"/>
            </a:pPr>
            <a:r>
              <a:rPr lang="en-US" sz="2000" dirty="0">
                <a:solidFill>
                  <a:schemeClr val="tx1">
                    <a:lumMod val="75000"/>
                    <a:lumOff val="25000"/>
                  </a:schemeClr>
                </a:solidFill>
                <a:highlight>
                  <a:srgbClr val="FFFFFF"/>
                </a:highlight>
                <a:latin typeface="Calibri Light" panose="020F0302020204030204" pitchFamily="34" charset="0"/>
                <a:cs typeface="Calibri Light" panose="020F0302020204030204" pitchFamily="34" charset="0"/>
              </a:rPr>
              <a:t>Children need to know that they are accepted for who they are. They should know that what they do can make a difference and that they can explore and try out new activities. </a:t>
            </a:r>
          </a:p>
        </p:txBody>
      </p:sp>
      <p:sp>
        <p:nvSpPr>
          <p:cNvPr id="9" name="TextBox 8">
            <a:extLst>
              <a:ext uri="{FF2B5EF4-FFF2-40B4-BE49-F238E27FC236}">
                <a16:creationId xmlns:a16="http://schemas.microsoft.com/office/drawing/2014/main" id="{0099371D-C46E-D23F-571B-B6D85E52278F}"/>
              </a:ext>
            </a:extLst>
          </p:cNvPr>
          <p:cNvSpPr txBox="1"/>
          <p:nvPr/>
        </p:nvSpPr>
        <p:spPr>
          <a:xfrm>
            <a:off x="454894" y="2377485"/>
            <a:ext cx="11555802" cy="882293"/>
          </a:xfrm>
          <a:prstGeom prst="rect">
            <a:avLst/>
          </a:prstGeom>
          <a:noFill/>
        </p:spPr>
        <p:txBody>
          <a:bodyPr wrap="square" rtlCol="0">
            <a:spAutoFit/>
          </a:bodyPr>
          <a:lstStyle/>
          <a:p>
            <a:pPr algn="ctr" defTabSz="524226">
              <a:spcAft>
                <a:spcPts val="378"/>
              </a:spcAft>
            </a:pPr>
            <a:r>
              <a:rPr lang="en-US" sz="2400" kern="1200" dirty="0">
                <a:solidFill>
                  <a:srgbClr val="7030A0"/>
                </a:solidFill>
                <a:latin typeface="Modern Love Grunge" panose="04070805081005020601" pitchFamily="82" charset="0"/>
              </a:rPr>
              <a:t>Ways to show we care – smile, hug, comfort, share, morning greeting </a:t>
            </a:r>
          </a:p>
          <a:p>
            <a:pPr algn="ctr" defTabSz="524226">
              <a:spcAft>
                <a:spcPts val="378"/>
              </a:spcAft>
            </a:pPr>
            <a:r>
              <a:rPr lang="en-US" sz="2400" kern="1200" dirty="0">
                <a:solidFill>
                  <a:srgbClr val="7030A0"/>
                </a:solidFill>
                <a:latin typeface="Modern Love Grunge" panose="04070805081005020601" pitchFamily="82" charset="0"/>
              </a:rPr>
              <a:t>and family pictures.</a:t>
            </a:r>
            <a:endParaRPr lang="en-CA" sz="2400" dirty="0">
              <a:solidFill>
                <a:srgbClr val="7030A0"/>
              </a:solidFill>
              <a:latin typeface="Modern Love Grunge" panose="04070805081005020601" pitchFamily="82" charset="0"/>
            </a:endParaRPr>
          </a:p>
        </p:txBody>
      </p:sp>
    </p:spTree>
    <p:extLst>
      <p:ext uri="{BB962C8B-B14F-4D97-AF65-F5344CB8AC3E}">
        <p14:creationId xmlns:p14="http://schemas.microsoft.com/office/powerpoint/2010/main" val="1514599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718" name="Group 28717">
            <a:extLst>
              <a:ext uri="{FF2B5EF4-FFF2-40B4-BE49-F238E27FC236}">
                <a16:creationId xmlns:a16="http://schemas.microsoft.com/office/drawing/2014/main" id="{B84468F2-F6AE-4F60-95FB-AEF4ECB313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8719" name="Rectangle 28718">
              <a:extLst>
                <a:ext uri="{FF2B5EF4-FFF2-40B4-BE49-F238E27FC236}">
                  <a16:creationId xmlns:a16="http://schemas.microsoft.com/office/drawing/2014/main" id="{B3A32504-D897-43E6-93AD-6DD6AB14C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8720" name="Freeform 5">
              <a:extLst>
                <a:ext uri="{FF2B5EF4-FFF2-40B4-BE49-F238E27FC236}">
                  <a16:creationId xmlns:a16="http://schemas.microsoft.com/office/drawing/2014/main" id="{5C4ABB57-196D-4F36-9C3F-C5B1C76F75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28722" name="Rectangle 28721">
            <a:extLst>
              <a:ext uri="{FF2B5EF4-FFF2-40B4-BE49-F238E27FC236}">
                <a16:creationId xmlns:a16="http://schemas.microsoft.com/office/drawing/2014/main" id="{53972666-584E-4CDC-9B20-13CDAD501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2" name="Picture 4">
            <a:extLst>
              <a:ext uri="{FF2B5EF4-FFF2-40B4-BE49-F238E27FC236}">
                <a16:creationId xmlns:a16="http://schemas.microsoft.com/office/drawing/2014/main" id="{EDC3CF2B-12E5-A766-B790-68A582B7D2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328" r="30072" b="3"/>
          <a:stretch/>
        </p:blipFill>
        <p:spPr bwMode="auto">
          <a:xfrm>
            <a:off x="467934" y="469953"/>
            <a:ext cx="2764648" cy="4648975"/>
          </a:xfrm>
          <a:prstGeom prst="rect">
            <a:avLst/>
          </a:prstGeom>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6B09E04D-6AFC-0D50-1793-ED0A49E00F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164" r="35434" b="3"/>
          <a:stretch/>
        </p:blipFill>
        <p:spPr bwMode="auto">
          <a:xfrm>
            <a:off x="3303911" y="469951"/>
            <a:ext cx="2752344" cy="4648976"/>
          </a:xfrm>
          <a:prstGeom prst="rect">
            <a:avLst/>
          </a:prstGeom>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3598B0EB-61EC-D782-3395-7BC0FF2D3E0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85" r="52987" b="2"/>
          <a:stretch/>
        </p:blipFill>
        <p:spPr bwMode="auto">
          <a:xfrm>
            <a:off x="6127584" y="475698"/>
            <a:ext cx="2752344" cy="4378646"/>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2024 kids quotes on a bold background">
            <a:extLst>
              <a:ext uri="{FF2B5EF4-FFF2-40B4-BE49-F238E27FC236}">
                <a16:creationId xmlns:a16="http://schemas.microsoft.com/office/drawing/2014/main" id="{D51DA9AF-82ED-0F3B-C1E0-1388D8318A8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35" r="3538" b="1"/>
          <a:stretch/>
        </p:blipFill>
        <p:spPr bwMode="auto">
          <a:xfrm>
            <a:off x="8951258" y="469951"/>
            <a:ext cx="2763657" cy="4393958"/>
          </a:xfrm>
          <a:prstGeom prst="rect">
            <a:avLst/>
          </a:prstGeom>
          <a:noFill/>
          <a:extLst>
            <a:ext uri="{909E8E84-426E-40DD-AFC4-6F175D3DCCD1}">
              <a14:hiddenFill xmlns:a14="http://schemas.microsoft.com/office/drawing/2010/main">
                <a:solidFill>
                  <a:srgbClr val="FFFFFF"/>
                </a:solidFill>
              </a14:hiddenFill>
            </a:ext>
          </a:extLst>
        </p:spPr>
      </p:pic>
      <p:sp>
        <p:nvSpPr>
          <p:cNvPr id="28724"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726" name="Freeform: Shape 28725">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8728"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sp>
        <p:nvSpPr>
          <p:cNvPr id="6" name="Rectangle 5">
            <a:extLst>
              <a:ext uri="{FF2B5EF4-FFF2-40B4-BE49-F238E27FC236}">
                <a16:creationId xmlns:a16="http://schemas.microsoft.com/office/drawing/2014/main" id="{AB970EEB-F738-8195-5823-765B16B33CC9}"/>
              </a:ext>
            </a:extLst>
          </p:cNvPr>
          <p:cNvSpPr/>
          <p:nvPr/>
        </p:nvSpPr>
        <p:spPr>
          <a:xfrm>
            <a:off x="892199" y="4854346"/>
            <a:ext cx="10407602" cy="868026"/>
          </a:xfrm>
          <a:prstGeom prst="rect">
            <a:avLst/>
          </a:prstGeom>
        </p:spPr>
        <p:txBody>
          <a:bodyPr vert="horz" lIns="91440" tIns="45720" rIns="91440" bIns="45720" rtlCol="0" anchor="b">
            <a:normAutofit/>
          </a:bodyPr>
          <a:lstStyle/>
          <a:p>
            <a:pPr algn="ctr">
              <a:spcBef>
                <a:spcPct val="0"/>
              </a:spcBef>
              <a:spcAft>
                <a:spcPts val="600"/>
              </a:spcAft>
            </a:pPr>
            <a:r>
              <a:rPr lang="en-US" sz="4400" cap="none" spc="0">
                <a:ln w="22225">
                  <a:solidFill>
                    <a:schemeClr val="accent2"/>
                  </a:solidFill>
                  <a:prstDash val="solid"/>
                </a:ln>
                <a:solidFill>
                  <a:srgbClr val="EBEBEB"/>
                </a:solidFill>
                <a:effectLst/>
                <a:latin typeface="+mj-lt"/>
                <a:ea typeface="+mj-ea"/>
                <a:cs typeface="+mj-cs"/>
              </a:rPr>
              <a:t>I CAN…</a:t>
            </a:r>
          </a:p>
        </p:txBody>
      </p:sp>
    </p:spTree>
    <p:extLst>
      <p:ext uri="{BB962C8B-B14F-4D97-AF65-F5344CB8AC3E}">
        <p14:creationId xmlns:p14="http://schemas.microsoft.com/office/powerpoint/2010/main" val="1796288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19" name="Group 67618">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7620" name="Rectangle 67619">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67621" name="Oval 67620">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7622" name="Oval 67621">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7623" name="Oval 67622">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7624" name="Oval 67623">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7625" name="Oval 67624">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7626"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67627"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67628"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67630" name="Rectangle 67629">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7632" name="Rectangle 67631">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CA"/>
          </a:p>
        </p:txBody>
      </p:sp>
      <p:sp>
        <p:nvSpPr>
          <p:cNvPr id="67634" name="Freeform: Shape 67633">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CA"/>
          </a:p>
        </p:txBody>
      </p:sp>
      <p:sp>
        <p:nvSpPr>
          <p:cNvPr id="67636"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CA"/>
          </a:p>
        </p:txBody>
      </p:sp>
      <p:sp>
        <p:nvSpPr>
          <p:cNvPr id="2" name="Title 1">
            <a:extLst>
              <a:ext uri="{FF2B5EF4-FFF2-40B4-BE49-F238E27FC236}">
                <a16:creationId xmlns:a16="http://schemas.microsoft.com/office/drawing/2014/main" id="{7CF51BA2-CEF7-B889-BA73-2FEC996778D1}"/>
              </a:ext>
            </a:extLst>
          </p:cNvPr>
          <p:cNvSpPr>
            <a:spLocks noGrp="1"/>
          </p:cNvSpPr>
          <p:nvPr>
            <p:ph type="title"/>
          </p:nvPr>
        </p:nvSpPr>
        <p:spPr>
          <a:xfrm>
            <a:off x="1154955" y="973668"/>
            <a:ext cx="2942210" cy="1020232"/>
          </a:xfrm>
        </p:spPr>
        <p:txBody>
          <a:bodyPr vert="horz" lIns="91440" tIns="45720" rIns="91440" bIns="45720" rtlCol="0" anchor="ctr">
            <a:normAutofit/>
          </a:bodyPr>
          <a:lstStyle/>
          <a:p>
            <a:r>
              <a:rPr lang="en-US">
                <a:solidFill>
                  <a:schemeClr val="tx1"/>
                </a:solidFill>
              </a:rPr>
              <a:t>Mentimeter</a:t>
            </a:r>
          </a:p>
        </p:txBody>
      </p:sp>
      <p:pic>
        <p:nvPicPr>
          <p:cNvPr id="67588" name="Picture 4" descr="Just like children, emotions heal when they are heard and... | Picture ...">
            <a:extLst>
              <a:ext uri="{FF2B5EF4-FFF2-40B4-BE49-F238E27FC236}">
                <a16:creationId xmlns:a16="http://schemas.microsoft.com/office/drawing/2014/main" id="{47EFA490-876E-48AE-AC50-B9A096F04F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404" r="1" b="17932"/>
          <a:stretch/>
        </p:blipFill>
        <p:spPr bwMode="auto">
          <a:xfrm>
            <a:off x="5194607" y="803751"/>
            <a:ext cx="6391533" cy="5250498"/>
          </a:xfrm>
          <a:prstGeom prst="rect">
            <a:avLst/>
          </a:prstGeom>
          <a:noFill/>
          <a:extLst>
            <a:ext uri="{909E8E84-426E-40DD-AFC4-6F175D3DCCD1}">
              <a14:hiddenFill xmlns:a14="http://schemas.microsoft.com/office/drawing/2010/main">
                <a:solidFill>
                  <a:srgbClr val="FFFFFF"/>
                </a:solidFill>
              </a14:hiddenFill>
            </a:ext>
          </a:extLst>
        </p:spPr>
      </p:pic>
      <p:sp>
        <p:nvSpPr>
          <p:cNvPr id="67638" name="Rectangle 67637">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7640" name="Oval 67639">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7642" name="Oval 67641">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TextBox 2">
            <a:extLst>
              <a:ext uri="{FF2B5EF4-FFF2-40B4-BE49-F238E27FC236}">
                <a16:creationId xmlns:a16="http://schemas.microsoft.com/office/drawing/2014/main" id="{E978EE89-43D1-5009-31EB-8116E1D532D0}"/>
              </a:ext>
            </a:extLst>
          </p:cNvPr>
          <p:cNvSpPr txBox="1"/>
          <p:nvPr/>
        </p:nvSpPr>
        <p:spPr>
          <a:xfrm>
            <a:off x="1154955" y="2120900"/>
            <a:ext cx="3133726" cy="3898900"/>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a:t>Take a minute to read the quote together. Choose the following.</a:t>
            </a:r>
          </a:p>
          <a:p>
            <a:pPr>
              <a:spcBef>
                <a:spcPts val="1000"/>
              </a:spcBef>
              <a:buClr>
                <a:schemeClr val="accent1"/>
              </a:buClr>
              <a:buSzPct val="80000"/>
              <a:buFont typeface="Wingdings 3" charset="2"/>
              <a:buChar char=""/>
            </a:pPr>
            <a:endParaRPr lang="en-US"/>
          </a:p>
          <a:p>
            <a:pPr marL="285750" indent="-285750">
              <a:spcBef>
                <a:spcPts val="1000"/>
              </a:spcBef>
              <a:buClr>
                <a:schemeClr val="accent1"/>
              </a:buClr>
              <a:buSzPct val="80000"/>
              <a:buFont typeface="Wingdings 3" charset="2"/>
              <a:buChar char=""/>
            </a:pPr>
            <a:r>
              <a:rPr lang="en-US"/>
              <a:t>A phrase that moved, engaged, provoked or was meaningful to you?</a:t>
            </a:r>
          </a:p>
          <a:p>
            <a:pPr marL="285750" indent="-285750">
              <a:spcBef>
                <a:spcPts val="1000"/>
              </a:spcBef>
              <a:buClr>
                <a:schemeClr val="accent1"/>
              </a:buClr>
              <a:buSzPct val="80000"/>
              <a:buFont typeface="Wingdings 3" charset="2"/>
              <a:buChar char=""/>
            </a:pPr>
            <a:endParaRPr lang="en-US"/>
          </a:p>
          <a:p>
            <a:pPr marL="285750" indent="-285750">
              <a:spcBef>
                <a:spcPts val="1000"/>
              </a:spcBef>
              <a:buClr>
                <a:schemeClr val="accent1"/>
              </a:buClr>
              <a:buSzPct val="80000"/>
              <a:buFont typeface="Wingdings 3" charset="2"/>
              <a:buChar char=""/>
            </a:pPr>
            <a:r>
              <a:rPr lang="en-US"/>
              <a:t>A word that captured your attention or struck you as powerful. </a:t>
            </a:r>
          </a:p>
        </p:txBody>
      </p:sp>
      <p:sp>
        <p:nvSpPr>
          <p:cNvPr id="67644"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CA"/>
          </a:p>
        </p:txBody>
      </p:sp>
    </p:spTree>
    <p:extLst>
      <p:ext uri="{BB962C8B-B14F-4D97-AF65-F5344CB8AC3E}">
        <p14:creationId xmlns:p14="http://schemas.microsoft.com/office/powerpoint/2010/main" val="4269344653"/>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199DF-F0D0-B949-76F0-8CED67A3EC51}"/>
              </a:ext>
            </a:extLst>
          </p:cNvPr>
          <p:cNvSpPr>
            <a:spLocks noGrp="1"/>
          </p:cNvSpPr>
          <p:nvPr>
            <p:ph type="title"/>
          </p:nvPr>
        </p:nvSpPr>
        <p:spPr>
          <a:xfrm>
            <a:off x="736499" y="915988"/>
            <a:ext cx="8761413" cy="706964"/>
          </a:xfrm>
        </p:spPr>
        <p:txBody>
          <a:bodyPr/>
          <a:lstStyle/>
          <a:p>
            <a:r>
              <a:rPr lang="en-US" sz="4400" b="1" dirty="0">
                <a:latin typeface="Modern Love Caps" panose="04070805081001020A01" pitchFamily="82" charset="0"/>
                <a:cs typeface="Calibri Light" panose="020F0302020204030204" pitchFamily="34" charset="0"/>
              </a:rPr>
              <a:t>Concept 5: All Feelings are OK!</a:t>
            </a:r>
            <a:endParaRPr lang="en-CA" sz="4400" b="1" dirty="0">
              <a:latin typeface="Modern Love Caps" panose="04070805081001020A01" pitchFamily="82" charset="0"/>
              <a:cs typeface="Calibri Light" panose="020F0302020204030204" pitchFamily="34" charset="0"/>
            </a:endParaRPr>
          </a:p>
        </p:txBody>
      </p:sp>
      <p:sp>
        <p:nvSpPr>
          <p:cNvPr id="4" name="Rectangle 3" descr="How to Use Emotion Coaching to Teach Children Self-Regulation">
            <a:extLst>
              <a:ext uri="{FF2B5EF4-FFF2-40B4-BE49-F238E27FC236}">
                <a16:creationId xmlns:a16="http://schemas.microsoft.com/office/drawing/2014/main" id="{D5C723DC-7270-AF4F-19CF-6A9000569F61}"/>
              </a:ext>
            </a:extLst>
          </p:cNvPr>
          <p:cNvSpPr>
            <a:spLocks noChangeAspect="1" noChangeArrowheads="1"/>
          </p:cNvSpPr>
          <p:nvPr/>
        </p:nvSpPr>
        <p:spPr bwMode="auto">
          <a:xfrm>
            <a:off x="152400" y="152400"/>
            <a:ext cx="306705"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CA"/>
          </a:p>
        </p:txBody>
      </p:sp>
      <p:sp>
        <p:nvSpPr>
          <p:cNvPr id="6" name="Rectangle 4">
            <a:extLst>
              <a:ext uri="{FF2B5EF4-FFF2-40B4-BE49-F238E27FC236}">
                <a16:creationId xmlns:a16="http://schemas.microsoft.com/office/drawing/2014/main" id="{71A78DEE-4A57-9F95-9F06-2616385ED3F6}"/>
              </a:ext>
            </a:extLst>
          </p:cNvPr>
          <p:cNvSpPr>
            <a:spLocks noChangeArrowheads="1"/>
          </p:cNvSpPr>
          <p:nvPr/>
        </p:nvSpPr>
        <p:spPr bwMode="auto">
          <a:xfrm>
            <a:off x="152400" y="9159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6C52236B-EF64-0DAF-87F5-13C61D866562}"/>
              </a:ext>
            </a:extLst>
          </p:cNvPr>
          <p:cNvSpPr txBox="1"/>
          <p:nvPr/>
        </p:nvSpPr>
        <p:spPr>
          <a:xfrm>
            <a:off x="459105" y="3394682"/>
            <a:ext cx="6895982" cy="2246769"/>
          </a:xfrm>
          <a:prstGeom prst="rect">
            <a:avLst/>
          </a:prstGeom>
          <a:noFill/>
        </p:spPr>
        <p:txBody>
          <a:bodyPr wrap="square" rtlCol="0">
            <a:spAutoFit/>
          </a:bodyPr>
          <a:lstStyle/>
          <a:p>
            <a:pPr algn="ctr"/>
            <a:r>
              <a:rPr lang="en-US" sz="2800" dirty="0">
                <a:solidFill>
                  <a:srgbClr val="7030A0"/>
                </a:solidFill>
                <a:latin typeface="Modern Love Grunge" panose="04070805081005020601" pitchFamily="82" charset="0"/>
              </a:rPr>
              <a:t>Naming emotions accurately helps children be clearer about what is going on inside – essential both to making clear head decisions and to managing throughout life.</a:t>
            </a:r>
            <a:endParaRPr lang="en-CA" sz="2800" dirty="0">
              <a:solidFill>
                <a:srgbClr val="7030A0"/>
              </a:solidFill>
              <a:latin typeface="Modern Love Grunge" panose="04070805081005020601" pitchFamily="82" charset="0"/>
            </a:endParaRPr>
          </a:p>
        </p:txBody>
      </p:sp>
      <p:pic>
        <p:nvPicPr>
          <p:cNvPr id="29698" name="Picture 2">
            <a:extLst>
              <a:ext uri="{FF2B5EF4-FFF2-40B4-BE49-F238E27FC236}">
                <a16:creationId xmlns:a16="http://schemas.microsoft.com/office/drawing/2014/main" id="{8742C3AD-97A8-E4F1-B645-D6F0A6B1C6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67" t="23572" r="22597"/>
          <a:stretch/>
        </p:blipFill>
        <p:spPr bwMode="auto">
          <a:xfrm>
            <a:off x="7823491" y="2733675"/>
            <a:ext cx="3348842" cy="3494314"/>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111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5" name="Group 63494">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3496" name="Rectangle 63495">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63497" name="Oval 63496">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3498" name="Oval 63497">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3499" name="Oval 63498">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3500" name="Oval 63499">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3501" name="Oval 63500">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3502"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63503"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63504"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63506" name="Rectangle 63505">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3508" name="Rectangle 63507">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CA"/>
          </a:p>
        </p:txBody>
      </p:sp>
      <p:sp>
        <p:nvSpPr>
          <p:cNvPr id="63510" name="Freeform: Shape 63509">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CA"/>
          </a:p>
        </p:txBody>
      </p:sp>
      <p:sp>
        <p:nvSpPr>
          <p:cNvPr id="63512"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CA"/>
          </a:p>
        </p:txBody>
      </p:sp>
      <p:sp>
        <p:nvSpPr>
          <p:cNvPr id="2" name="Title 1">
            <a:extLst>
              <a:ext uri="{FF2B5EF4-FFF2-40B4-BE49-F238E27FC236}">
                <a16:creationId xmlns:a16="http://schemas.microsoft.com/office/drawing/2014/main" id="{B9FA419C-CD6D-43FF-CF67-D60C73AEDE76}"/>
              </a:ext>
            </a:extLst>
          </p:cNvPr>
          <p:cNvSpPr>
            <a:spLocks noGrp="1"/>
          </p:cNvSpPr>
          <p:nvPr>
            <p:ph type="title"/>
          </p:nvPr>
        </p:nvSpPr>
        <p:spPr>
          <a:xfrm>
            <a:off x="459506" y="1236382"/>
            <a:ext cx="4191000" cy="1020232"/>
          </a:xfrm>
        </p:spPr>
        <p:txBody>
          <a:bodyPr vert="horz" lIns="91440" tIns="45720" rIns="91440" bIns="45720" rtlCol="0" anchor="ctr">
            <a:noAutofit/>
          </a:bodyPr>
          <a:lstStyle/>
          <a:p>
            <a:pPr>
              <a:lnSpc>
                <a:spcPct val="90000"/>
              </a:lnSpc>
            </a:pPr>
            <a:r>
              <a:rPr lang="en-US" sz="4400" dirty="0">
                <a:solidFill>
                  <a:schemeClr val="tx1"/>
                </a:solidFill>
                <a:effectLst/>
                <a:latin typeface="Modern Love Caps" panose="04070805081001020A01" pitchFamily="82" charset="0"/>
              </a:rPr>
              <a:t>Activity - Emotion Channel Changers</a:t>
            </a:r>
            <a:endParaRPr lang="en-US" sz="4400" dirty="0">
              <a:solidFill>
                <a:schemeClr val="tx1"/>
              </a:solidFill>
              <a:latin typeface="Modern Love Caps" panose="04070805081001020A01" pitchFamily="82" charset="0"/>
            </a:endParaRPr>
          </a:p>
        </p:txBody>
      </p:sp>
      <p:pic>
        <p:nvPicPr>
          <p:cNvPr id="63490" name="Picture 2" descr="See related image detail. Remote - Free electronics icons">
            <a:extLst>
              <a:ext uri="{FF2B5EF4-FFF2-40B4-BE49-F238E27FC236}">
                <a16:creationId xmlns:a16="http://schemas.microsoft.com/office/drawing/2014/main" id="{33B9AB3F-19B9-AEEE-4AE9-A69876CB24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53" r="2" b="16501"/>
          <a:stretch/>
        </p:blipFill>
        <p:spPr bwMode="auto">
          <a:xfrm>
            <a:off x="5670111" y="1289262"/>
            <a:ext cx="5329240" cy="4377849"/>
          </a:xfrm>
          <a:prstGeom prst="rect">
            <a:avLst/>
          </a:prstGeom>
          <a:noFill/>
          <a:extLst>
            <a:ext uri="{909E8E84-426E-40DD-AFC4-6F175D3DCCD1}">
              <a14:hiddenFill xmlns:a14="http://schemas.microsoft.com/office/drawing/2010/main">
                <a:solidFill>
                  <a:srgbClr val="FFFFFF"/>
                </a:solidFill>
              </a14:hiddenFill>
            </a:ext>
          </a:extLst>
        </p:spPr>
      </p:pic>
      <p:sp>
        <p:nvSpPr>
          <p:cNvPr id="63514" name="Rectangle 63513">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3516" name="Oval 63515">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3518" name="Oval 63517">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TextBox 2">
            <a:extLst>
              <a:ext uri="{FF2B5EF4-FFF2-40B4-BE49-F238E27FC236}">
                <a16:creationId xmlns:a16="http://schemas.microsoft.com/office/drawing/2014/main" id="{F10F8A3C-DD8D-9788-218A-247B8B5EC2A5}"/>
              </a:ext>
            </a:extLst>
          </p:cNvPr>
          <p:cNvSpPr txBox="1"/>
          <p:nvPr/>
        </p:nvSpPr>
        <p:spPr>
          <a:xfrm>
            <a:off x="763588" y="3617522"/>
            <a:ext cx="3133726" cy="1987637"/>
          </a:xfrm>
          <a:prstGeom prst="rect">
            <a:avLst/>
          </a:prstGeom>
        </p:spPr>
        <p:txBody>
          <a:bodyPr vert="horz" lIns="91440" tIns="45720" rIns="91440" bIns="45720" rtlCol="0">
            <a:normAutofit/>
          </a:bodyPr>
          <a:lstStyle/>
          <a:p>
            <a:pPr marL="285750" indent="-285750">
              <a:spcBef>
                <a:spcPts val="1000"/>
              </a:spcBef>
              <a:buClr>
                <a:schemeClr val="accent1"/>
              </a:buClr>
              <a:buSzPct val="80000"/>
              <a:buFont typeface="Wingdings" panose="05000000000000000000" pitchFamily="2" charset="2"/>
              <a:buChar char="ü"/>
            </a:pPr>
            <a:r>
              <a:rPr lang="en-US" dirty="0"/>
              <a:t>Activity</a:t>
            </a:r>
          </a:p>
          <a:p>
            <a:pPr marL="285750" indent="-285750">
              <a:spcBef>
                <a:spcPts val="1000"/>
              </a:spcBef>
              <a:buClr>
                <a:schemeClr val="accent1"/>
              </a:buClr>
              <a:buSzPct val="80000"/>
              <a:buFont typeface="Wingdings" panose="05000000000000000000" pitchFamily="2" charset="2"/>
              <a:buChar char="ü"/>
            </a:pPr>
            <a:endParaRPr lang="en-US" dirty="0"/>
          </a:p>
          <a:p>
            <a:pPr marL="285750" indent="-285750">
              <a:spcBef>
                <a:spcPts val="1000"/>
              </a:spcBef>
              <a:buClr>
                <a:schemeClr val="accent1"/>
              </a:buClr>
              <a:buSzPct val="80000"/>
              <a:buFont typeface="Wingdings" panose="05000000000000000000" pitchFamily="2" charset="2"/>
              <a:buChar char="ü"/>
            </a:pPr>
            <a:r>
              <a:rPr lang="en-US" dirty="0"/>
              <a:t>Discussion Questions</a:t>
            </a:r>
          </a:p>
          <a:p>
            <a:pPr marL="285750" indent="-285750">
              <a:spcBef>
                <a:spcPts val="1000"/>
              </a:spcBef>
              <a:buClr>
                <a:schemeClr val="accent1"/>
              </a:buClr>
              <a:buSzPct val="80000"/>
              <a:buFont typeface="Wingdings" panose="05000000000000000000" pitchFamily="2" charset="2"/>
              <a:buChar char="ü"/>
            </a:pPr>
            <a:endParaRPr lang="en-US" dirty="0"/>
          </a:p>
          <a:p>
            <a:pPr marL="285750" indent="-285750">
              <a:spcBef>
                <a:spcPts val="1000"/>
              </a:spcBef>
              <a:buClr>
                <a:schemeClr val="accent1"/>
              </a:buClr>
              <a:buSzPct val="80000"/>
              <a:buFont typeface="Wingdings" panose="05000000000000000000" pitchFamily="2" charset="2"/>
              <a:buChar char="ü"/>
            </a:pPr>
            <a:r>
              <a:rPr lang="en-US" dirty="0"/>
              <a:t>Related Skills</a:t>
            </a:r>
          </a:p>
          <a:p>
            <a:pPr marL="285750" indent="-285750">
              <a:spcBef>
                <a:spcPts val="1000"/>
              </a:spcBef>
              <a:buClr>
                <a:schemeClr val="accent1"/>
              </a:buClr>
              <a:buSzPct val="80000"/>
              <a:buFont typeface="Wingdings" panose="05000000000000000000" pitchFamily="2" charset="2"/>
              <a:buChar char="ü"/>
            </a:pPr>
            <a:endParaRPr lang="en-US" dirty="0"/>
          </a:p>
          <a:p>
            <a:pPr marL="285750" indent="-285750">
              <a:spcBef>
                <a:spcPts val="1000"/>
              </a:spcBef>
              <a:buClr>
                <a:schemeClr val="accent1"/>
              </a:buClr>
              <a:buSzPct val="80000"/>
              <a:buFont typeface="Wingdings" panose="05000000000000000000" pitchFamily="2" charset="2"/>
              <a:buChar char="ü"/>
            </a:pPr>
            <a:endParaRPr lang="en-US" dirty="0"/>
          </a:p>
        </p:txBody>
      </p:sp>
      <p:sp>
        <p:nvSpPr>
          <p:cNvPr id="63520"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CA"/>
          </a:p>
        </p:txBody>
      </p:sp>
    </p:spTree>
    <p:extLst>
      <p:ext uri="{BB962C8B-B14F-4D97-AF65-F5344CB8AC3E}">
        <p14:creationId xmlns:p14="http://schemas.microsoft.com/office/powerpoint/2010/main" val="4256249386"/>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9943" name="Rectangle 39942">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45" name="Rectangle 39944">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57165EC5-7D03-2BB6-BA53-CBADB1B513F6}"/>
              </a:ext>
            </a:extLst>
          </p:cNvPr>
          <p:cNvSpPr>
            <a:spLocks noGrp="1"/>
          </p:cNvSpPr>
          <p:nvPr>
            <p:ph type="title"/>
          </p:nvPr>
        </p:nvSpPr>
        <p:spPr>
          <a:xfrm>
            <a:off x="159973" y="183973"/>
            <a:ext cx="4960144" cy="1391692"/>
          </a:xfrm>
        </p:spPr>
        <p:txBody>
          <a:bodyPr vert="horz" lIns="91440" tIns="45720" rIns="91440" bIns="45720" rtlCol="0" anchor="ctr">
            <a:noAutofit/>
          </a:bodyPr>
          <a:lstStyle/>
          <a:p>
            <a:r>
              <a:rPr lang="en-US" sz="4400" b="1" dirty="0">
                <a:solidFill>
                  <a:srgbClr val="7030A0"/>
                </a:solidFill>
                <a:latin typeface="Modern Love Caps" panose="04070805081001020A01" pitchFamily="82" charset="0"/>
                <a:cs typeface="Calibri Light" panose="020F0302020204030204" pitchFamily="34" charset="0"/>
              </a:rPr>
              <a:t>Informed Practices</a:t>
            </a:r>
          </a:p>
        </p:txBody>
      </p:sp>
      <p:sp>
        <p:nvSpPr>
          <p:cNvPr id="6" name="TextBox 5">
            <a:extLst>
              <a:ext uri="{FF2B5EF4-FFF2-40B4-BE49-F238E27FC236}">
                <a16:creationId xmlns:a16="http://schemas.microsoft.com/office/drawing/2014/main" id="{8E23E91F-7132-FA46-76C6-0B93D85A55CB}"/>
              </a:ext>
            </a:extLst>
          </p:cNvPr>
          <p:cNvSpPr txBox="1"/>
          <p:nvPr/>
        </p:nvSpPr>
        <p:spPr>
          <a:xfrm>
            <a:off x="486334" y="3106799"/>
            <a:ext cx="4072673" cy="3416300"/>
          </a:xfrm>
          <a:prstGeom prst="rect">
            <a:avLst/>
          </a:prstGeom>
        </p:spPr>
        <p:txBody>
          <a:bodyPr vert="horz" lIns="91440" tIns="45720" rIns="91440" bIns="45720" rtlCol="0">
            <a:normAutofit/>
          </a:bodyPr>
          <a:lstStyle/>
          <a:p>
            <a:pPr marL="285750" indent="-285750">
              <a:lnSpc>
                <a:spcPct val="90000"/>
              </a:lnSpc>
              <a:spcBef>
                <a:spcPts val="1000"/>
              </a:spcBef>
              <a:buClr>
                <a:schemeClr val="accent1"/>
              </a:buClr>
              <a:buSzPct val="80000"/>
              <a:buFont typeface="Wingdings" panose="05000000000000000000" pitchFamily="2" charset="2"/>
              <a:buChar char="ü"/>
            </a:pPr>
            <a:r>
              <a:rPr lang="en-US" dirty="0">
                <a:solidFill>
                  <a:schemeClr val="tx1">
                    <a:lumMod val="75000"/>
                    <a:lumOff val="25000"/>
                  </a:schemeClr>
                </a:solidFill>
              </a:rPr>
              <a:t>A child’s first steps in developing a sense of self-control is being able to recognize different feelings, in self and in others, and being able to express those feelings appropriately.</a:t>
            </a:r>
          </a:p>
          <a:p>
            <a:pPr marL="285750" indent="-285750">
              <a:lnSpc>
                <a:spcPct val="90000"/>
              </a:lnSpc>
              <a:spcBef>
                <a:spcPts val="1000"/>
              </a:spcBef>
              <a:buClr>
                <a:schemeClr val="accent1"/>
              </a:buClr>
              <a:buSzPct val="80000"/>
              <a:buFont typeface="Wingdings" panose="05000000000000000000" pitchFamily="2" charset="2"/>
              <a:buChar char="ü"/>
            </a:pPr>
            <a:endParaRPr lang="en-US" dirty="0">
              <a:solidFill>
                <a:schemeClr val="tx1">
                  <a:lumMod val="75000"/>
                  <a:lumOff val="25000"/>
                </a:schemeClr>
              </a:solidFill>
            </a:endParaRPr>
          </a:p>
          <a:p>
            <a:pPr marL="285750" indent="-285750">
              <a:lnSpc>
                <a:spcPct val="90000"/>
              </a:lnSpc>
              <a:spcBef>
                <a:spcPts val="1000"/>
              </a:spcBef>
              <a:buClr>
                <a:schemeClr val="accent1"/>
              </a:buClr>
              <a:buSzPct val="80000"/>
              <a:buFont typeface="Wingdings" panose="05000000000000000000" pitchFamily="2" charset="2"/>
              <a:buChar char="ü"/>
            </a:pPr>
            <a:r>
              <a:rPr lang="en-US" dirty="0">
                <a:solidFill>
                  <a:schemeClr val="tx1">
                    <a:lumMod val="75000"/>
                    <a:lumOff val="25000"/>
                  </a:schemeClr>
                </a:solidFill>
              </a:rPr>
              <a:t>Using Books to support emotional literacy</a:t>
            </a:r>
          </a:p>
          <a:p>
            <a:pPr>
              <a:lnSpc>
                <a:spcPct val="90000"/>
              </a:lnSpc>
              <a:spcBef>
                <a:spcPts val="1000"/>
              </a:spcBef>
              <a:buClr>
                <a:schemeClr val="accent1"/>
              </a:buClr>
              <a:buSzPct val="80000"/>
            </a:pPr>
            <a:endParaRPr lang="en-US" dirty="0">
              <a:solidFill>
                <a:schemeClr val="tx1">
                  <a:lumMod val="75000"/>
                  <a:lumOff val="25000"/>
                </a:schemeClr>
              </a:solidFill>
            </a:endParaRPr>
          </a:p>
        </p:txBody>
      </p:sp>
      <p:pic>
        <p:nvPicPr>
          <p:cNvPr id="39938" name="Picture 2" descr="Exploring Emotions Jenga Game">
            <a:extLst>
              <a:ext uri="{FF2B5EF4-FFF2-40B4-BE49-F238E27FC236}">
                <a16:creationId xmlns:a16="http://schemas.microsoft.com/office/drawing/2014/main" id="{DF75C221-3DCD-1B28-F13F-3B3DB95F1D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312" b="22535"/>
          <a:stretch/>
        </p:blipFill>
        <p:spPr bwMode="auto">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noFill/>
          <a:extLst>
            <a:ext uri="{909E8E84-426E-40DD-AFC4-6F175D3DCCD1}">
              <a14:hiddenFill xmlns:a14="http://schemas.microsoft.com/office/drawing/2010/main">
                <a:solidFill>
                  <a:srgbClr val="FFFFFF"/>
                </a:solidFill>
              </a14:hiddenFill>
            </a:ext>
          </a:extLst>
        </p:spPr>
      </p:pic>
      <p:sp>
        <p:nvSpPr>
          <p:cNvPr id="39947"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7" name="Rectangle 3">
            <a:extLst>
              <a:ext uri="{FF2B5EF4-FFF2-40B4-BE49-F238E27FC236}">
                <a16:creationId xmlns:a16="http://schemas.microsoft.com/office/drawing/2014/main" id="{937DD35B-33C2-1D36-9A0D-0319DDC07870}"/>
              </a:ext>
            </a:extLst>
          </p:cNvPr>
          <p:cNvSpPr>
            <a:spLocks noChangeArrowheads="1"/>
          </p:cNvSpPr>
          <p:nvPr/>
        </p:nvSpPr>
        <p:spPr bwMode="auto">
          <a:xfrm>
            <a:off x="159973" y="1354808"/>
            <a:ext cx="4830587"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CA" altLang="en-US" sz="2800" b="0" i="0" u="none" strike="noStrike" cap="none" normalizeH="0" baseline="0" dirty="0">
              <a:ln>
                <a:noFill/>
              </a:ln>
              <a:solidFill>
                <a:srgbClr val="7030A0"/>
              </a:solidFill>
              <a:effectLst/>
              <a:latin typeface="Modern Love Grunge" panose="04070805081005020601" pitchFamily="82"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2000" b="0" i="0" u="none" strike="noStrike" cap="none" normalizeH="0" baseline="0" dirty="0">
                <a:ln>
                  <a:noFill/>
                </a:ln>
                <a:solidFill>
                  <a:srgbClr val="7030A0"/>
                </a:solidFill>
                <a:effectLst/>
                <a:latin typeface="Modern Love Grunge" panose="04070805081005020601" pitchFamily="82" charset="0"/>
              </a:rPr>
              <a:t>Self-awareness is a prerequisite for understanding the feelings of others.</a:t>
            </a:r>
          </a:p>
        </p:txBody>
      </p:sp>
    </p:spTree>
    <p:extLst>
      <p:ext uri="{BB962C8B-B14F-4D97-AF65-F5344CB8AC3E}">
        <p14:creationId xmlns:p14="http://schemas.microsoft.com/office/powerpoint/2010/main" val="1848376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604" name="Group 66603">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6605" name="Rectangle 66604">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66606"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66608" name="Rectangle 66607">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6610"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CA"/>
          </a:p>
        </p:txBody>
      </p:sp>
      <p:sp>
        <p:nvSpPr>
          <p:cNvPr id="66612" name="Rectangle 66611">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1F3B9388-DBBC-7926-944E-BEF034B590A8}"/>
              </a:ext>
            </a:extLst>
          </p:cNvPr>
          <p:cNvSpPr>
            <a:spLocks noGrp="1"/>
          </p:cNvSpPr>
          <p:nvPr>
            <p:ph type="title"/>
          </p:nvPr>
        </p:nvSpPr>
        <p:spPr>
          <a:xfrm>
            <a:off x="7316183" y="1624507"/>
            <a:ext cx="3382297" cy="3281957"/>
          </a:xfrm>
        </p:spPr>
        <p:txBody>
          <a:bodyPr vert="horz" lIns="91440" tIns="45720" rIns="91440" bIns="45720" rtlCol="0" anchor="b">
            <a:normAutofit/>
          </a:bodyPr>
          <a:lstStyle/>
          <a:p>
            <a:pPr>
              <a:lnSpc>
                <a:spcPct val="90000"/>
              </a:lnSpc>
            </a:pPr>
            <a:r>
              <a:rPr lang="en-US" sz="5000" b="0" i="0" kern="1200" dirty="0">
                <a:solidFill>
                  <a:srgbClr val="EBEBEB"/>
                </a:solidFill>
                <a:latin typeface="Modern Love Caps" panose="04070805081001020A01" pitchFamily="82" charset="0"/>
              </a:rPr>
              <a:t>Permission to Feel</a:t>
            </a:r>
            <a:br>
              <a:rPr lang="en-US" sz="5000" b="0" i="0" kern="1200" dirty="0">
                <a:solidFill>
                  <a:srgbClr val="EBEBEB"/>
                </a:solidFill>
                <a:latin typeface="Modern Love Caps" panose="04070805081001020A01" pitchFamily="82" charset="0"/>
              </a:rPr>
            </a:br>
            <a:r>
              <a:rPr lang="en-US" sz="5000" b="0" i="0" kern="1200" dirty="0">
                <a:solidFill>
                  <a:srgbClr val="EBEBEB"/>
                </a:solidFill>
                <a:latin typeface="Modern Love Caps" panose="04070805081001020A01" pitchFamily="82" charset="0"/>
              </a:rPr>
              <a:t>By Marc Brackett</a:t>
            </a:r>
          </a:p>
        </p:txBody>
      </p:sp>
      <p:pic>
        <p:nvPicPr>
          <p:cNvPr id="66562" name="Picture 2">
            <a:extLst>
              <a:ext uri="{FF2B5EF4-FFF2-40B4-BE49-F238E27FC236}">
                <a16:creationId xmlns:a16="http://schemas.microsoft.com/office/drawing/2014/main" id="{11C20E8B-941C-50B3-20CB-FEB25D2E3A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82" r="2" b="6635"/>
          <a:stretch/>
        </p:blipFill>
        <p:spPr bwMode="auto">
          <a:xfrm>
            <a:off x="2277193" y="696695"/>
            <a:ext cx="4452946" cy="5464609"/>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7543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12" name="Rectangle 11">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grpSp>
        <p:nvGrpSpPr>
          <p:cNvPr id="14" name="Group 13">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5" name="Rectangle 14">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6"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CA"/>
            </a:p>
          </p:txBody>
        </p:sp>
        <p:sp>
          <p:nvSpPr>
            <p:cNvPr id="17"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grpSp>
      <p:pic>
        <p:nvPicPr>
          <p:cNvPr id="3" name="Online Media 2" title="Understanding Children's Emotions in Extraordinary Times + How that Makes You Essential">
            <a:hlinkClick r:id="" action="ppaction://media"/>
            <a:extLst>
              <a:ext uri="{FF2B5EF4-FFF2-40B4-BE49-F238E27FC236}">
                <a16:creationId xmlns:a16="http://schemas.microsoft.com/office/drawing/2014/main" id="{2BC2AB4F-2185-DC67-CBE8-ED6AF2A41D7C}"/>
              </a:ext>
            </a:extLst>
          </p:cNvPr>
          <p:cNvPicPr>
            <a:picLocks noRot="1" noChangeAspect="1"/>
          </p:cNvPicPr>
          <p:nvPr>
            <a:videoFile r:link="rId1"/>
          </p:nvPr>
        </p:nvPicPr>
        <p:blipFill>
          <a:blip r:embed="rId5"/>
          <a:stretch>
            <a:fillRect/>
          </a:stretch>
        </p:blipFill>
        <p:spPr>
          <a:xfrm>
            <a:off x="1489362" y="826250"/>
            <a:ext cx="9213275" cy="5205500"/>
          </a:xfrm>
          <a:prstGeom prst="rect">
            <a:avLst/>
          </a:prstGeom>
          <a:ln w="127000" cap="sq">
            <a:solidFill>
              <a:schemeClr val="accent1"/>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4148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3" name="Rectangle 31752">
            <a:extLst>
              <a:ext uri="{FF2B5EF4-FFF2-40B4-BE49-F238E27FC236}">
                <a16:creationId xmlns:a16="http://schemas.microsoft.com/office/drawing/2014/main" id="{35BE4897-C7A1-4E8C-B5A5-8797DAC6D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CA"/>
          </a:p>
        </p:txBody>
      </p:sp>
      <p:sp>
        <p:nvSpPr>
          <p:cNvPr id="31755" name="Freeform 5">
            <a:extLst>
              <a:ext uri="{FF2B5EF4-FFF2-40B4-BE49-F238E27FC236}">
                <a16:creationId xmlns:a16="http://schemas.microsoft.com/office/drawing/2014/main" id="{C300240B-912F-4AD7-AE1B-923B3F98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CA"/>
          </a:p>
        </p:txBody>
      </p:sp>
      <p:sp>
        <p:nvSpPr>
          <p:cNvPr id="31757" name="Freeform: Shape 31756">
            <a:extLst>
              <a:ext uri="{FF2B5EF4-FFF2-40B4-BE49-F238E27FC236}">
                <a16:creationId xmlns:a16="http://schemas.microsoft.com/office/drawing/2014/main" id="{6421EF78-B00C-42F8-8908-2CF3E417C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CA"/>
          </a:p>
        </p:txBody>
      </p:sp>
      <p:sp>
        <p:nvSpPr>
          <p:cNvPr id="31759" name="Freeform 5">
            <a:extLst>
              <a:ext uri="{FF2B5EF4-FFF2-40B4-BE49-F238E27FC236}">
                <a16:creationId xmlns:a16="http://schemas.microsoft.com/office/drawing/2014/main" id="{F3E0A6DF-2313-4EC2-B95B-212CD4861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CA"/>
          </a:p>
        </p:txBody>
      </p:sp>
      <p:sp>
        <p:nvSpPr>
          <p:cNvPr id="2" name="Title 1">
            <a:extLst>
              <a:ext uri="{FF2B5EF4-FFF2-40B4-BE49-F238E27FC236}">
                <a16:creationId xmlns:a16="http://schemas.microsoft.com/office/drawing/2014/main" id="{820F4684-7F2E-37A1-A16A-D2E8DADC8EDA}"/>
              </a:ext>
            </a:extLst>
          </p:cNvPr>
          <p:cNvSpPr>
            <a:spLocks noGrp="1"/>
          </p:cNvSpPr>
          <p:nvPr>
            <p:ph type="title"/>
          </p:nvPr>
        </p:nvSpPr>
        <p:spPr>
          <a:xfrm>
            <a:off x="763587" y="632884"/>
            <a:ext cx="3491305" cy="1020232"/>
          </a:xfrm>
        </p:spPr>
        <p:txBody>
          <a:bodyPr>
            <a:noAutofit/>
          </a:bodyPr>
          <a:lstStyle/>
          <a:p>
            <a:r>
              <a:rPr lang="en-US" sz="4400" b="1" dirty="0">
                <a:solidFill>
                  <a:schemeClr val="tx1"/>
                </a:solidFill>
                <a:latin typeface="Modern Love Caps" panose="04070805081001020A01" pitchFamily="82" charset="0"/>
                <a:cs typeface="Calibri Light" panose="020F0302020204030204" pitchFamily="34" charset="0"/>
              </a:rPr>
              <a:t>Relationships</a:t>
            </a:r>
            <a:endParaRPr lang="en-CA" sz="4400" b="1" dirty="0">
              <a:solidFill>
                <a:schemeClr val="tx1"/>
              </a:solidFill>
              <a:latin typeface="Modern Love Caps" panose="04070805081001020A01" pitchFamily="82" charset="0"/>
              <a:cs typeface="Calibri Light" panose="020F0302020204030204" pitchFamily="34" charset="0"/>
            </a:endParaRPr>
          </a:p>
        </p:txBody>
      </p:sp>
      <p:pic>
        <p:nvPicPr>
          <p:cNvPr id="31748" name="Picture 4">
            <a:extLst>
              <a:ext uri="{FF2B5EF4-FFF2-40B4-BE49-F238E27FC236}">
                <a16:creationId xmlns:a16="http://schemas.microsoft.com/office/drawing/2014/main" id="{79050E82-DF8A-BC19-1BEC-005E184800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03" r="9320" b="-2"/>
          <a:stretch/>
        </p:blipFill>
        <p:spPr bwMode="auto">
          <a:xfrm>
            <a:off x="8472236" y="803751"/>
            <a:ext cx="3113904" cy="5250498"/>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31761" name="Rectangle 31760">
            <a:extLst>
              <a:ext uri="{FF2B5EF4-FFF2-40B4-BE49-F238E27FC236}">
                <a16:creationId xmlns:a16="http://schemas.microsoft.com/office/drawing/2014/main" id="{B083B194-504C-4B70-B8F6-80C51076F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1763" name="Oval 31762">
            <a:extLst>
              <a:ext uri="{FF2B5EF4-FFF2-40B4-BE49-F238E27FC236}">
                <a16:creationId xmlns:a16="http://schemas.microsoft.com/office/drawing/2014/main" id="{E9BF1AE2-40FC-4B8F-B531-AB84540A2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1765" name="Oval 31764">
            <a:extLst>
              <a:ext uri="{FF2B5EF4-FFF2-40B4-BE49-F238E27FC236}">
                <a16:creationId xmlns:a16="http://schemas.microsoft.com/office/drawing/2014/main" id="{1C4EB7C1-42EF-4F28-AF4F-02E879CB6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2">
            <a:extLst>
              <a:ext uri="{FF2B5EF4-FFF2-40B4-BE49-F238E27FC236}">
                <a16:creationId xmlns:a16="http://schemas.microsoft.com/office/drawing/2014/main" id="{A30EA761-44E2-EE71-3B57-FAA4CB8780CE}"/>
              </a:ext>
            </a:extLst>
          </p:cNvPr>
          <p:cNvSpPr>
            <a:spLocks noGrp="1"/>
          </p:cNvSpPr>
          <p:nvPr>
            <p:ph idx="1"/>
          </p:nvPr>
        </p:nvSpPr>
        <p:spPr>
          <a:xfrm>
            <a:off x="605860" y="2475162"/>
            <a:ext cx="4150814" cy="3898900"/>
          </a:xfrm>
        </p:spPr>
        <p:txBody>
          <a:bodyPr>
            <a:noAutofit/>
          </a:bodyPr>
          <a:lstStyle/>
          <a:p>
            <a:pPr marL="0" indent="0">
              <a:buNone/>
            </a:pPr>
            <a:r>
              <a:rPr lang="en-US" sz="2000" dirty="0">
                <a:solidFill>
                  <a:schemeClr val="tx1"/>
                </a:solidFill>
                <a:latin typeface="Calibri Light" panose="020F0302020204030204" pitchFamily="34" charset="0"/>
                <a:cs typeface="Calibri Light" panose="020F0302020204030204" pitchFamily="34" charset="0"/>
              </a:rPr>
              <a:t>When a child comes to you with a problem, always respond. Educators need to encourage children to seek assistance when they are upset or anxious. </a:t>
            </a:r>
          </a:p>
          <a:p>
            <a:pPr>
              <a:buFont typeface="Wingdings" panose="05000000000000000000" pitchFamily="2" charset="2"/>
              <a:buChar char="ü"/>
            </a:pPr>
            <a:endParaRPr lang="en-US" sz="2000" dirty="0">
              <a:solidFill>
                <a:schemeClr val="tx1"/>
              </a:solidFill>
              <a:latin typeface="Calibri Light" panose="020F0302020204030204" pitchFamily="34" charset="0"/>
              <a:cs typeface="Calibri Light" panose="020F0302020204030204" pitchFamily="34" charset="0"/>
            </a:endParaRPr>
          </a:p>
          <a:p>
            <a:pPr>
              <a:buFont typeface="Wingdings" panose="05000000000000000000" pitchFamily="2" charset="2"/>
              <a:buChar char="ü"/>
            </a:pPr>
            <a:r>
              <a:rPr lang="en-US" sz="2000" dirty="0">
                <a:solidFill>
                  <a:schemeClr val="tx1"/>
                </a:solidFill>
                <a:latin typeface="Calibri Light" panose="020F0302020204030204" pitchFamily="34" charset="0"/>
                <a:cs typeface="Calibri Light" panose="020F0302020204030204" pitchFamily="34" charset="0"/>
              </a:rPr>
              <a:t>Worth the fuss</a:t>
            </a:r>
          </a:p>
          <a:p>
            <a:pPr>
              <a:buFont typeface="Wingdings" panose="05000000000000000000" pitchFamily="2" charset="2"/>
              <a:buChar char="ü"/>
            </a:pPr>
            <a:r>
              <a:rPr lang="en-US" sz="2000" dirty="0">
                <a:solidFill>
                  <a:schemeClr val="tx1"/>
                </a:solidFill>
                <a:latin typeface="Calibri Light" panose="020F0302020204030204" pitchFamily="34" charset="0"/>
                <a:cs typeface="Calibri Light" panose="020F0302020204030204" pitchFamily="34" charset="0"/>
              </a:rPr>
              <a:t>Important to check in</a:t>
            </a:r>
            <a:endParaRPr lang="en-CA" sz="2000" dirty="0">
              <a:solidFill>
                <a:schemeClr val="tx1"/>
              </a:solidFill>
              <a:latin typeface="Calibri Light" panose="020F0302020204030204" pitchFamily="34" charset="0"/>
              <a:cs typeface="Calibri Light" panose="020F0302020204030204" pitchFamily="34" charset="0"/>
            </a:endParaRPr>
          </a:p>
        </p:txBody>
      </p:sp>
      <p:pic>
        <p:nvPicPr>
          <p:cNvPr id="31746" name="Picture 2">
            <a:extLst>
              <a:ext uri="{FF2B5EF4-FFF2-40B4-BE49-F238E27FC236}">
                <a16:creationId xmlns:a16="http://schemas.microsoft.com/office/drawing/2014/main" id="{21F27925-C4D0-759A-D3B1-F9D4D959ED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276" r="25244" b="2"/>
          <a:stretch/>
        </p:blipFill>
        <p:spPr bwMode="auto">
          <a:xfrm>
            <a:off x="5194607" y="803751"/>
            <a:ext cx="3113903" cy="5250498"/>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4" name="Smiley Face 3">
            <a:extLst>
              <a:ext uri="{FF2B5EF4-FFF2-40B4-BE49-F238E27FC236}">
                <a16:creationId xmlns:a16="http://schemas.microsoft.com/office/drawing/2014/main" id="{DFF29AE0-4426-6DC7-9D4C-A8E193B88EA2}"/>
              </a:ext>
            </a:extLst>
          </p:cNvPr>
          <p:cNvSpPr/>
          <p:nvPr/>
        </p:nvSpPr>
        <p:spPr>
          <a:xfrm>
            <a:off x="6799616" y="2445119"/>
            <a:ext cx="528109" cy="628389"/>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miley Face 4">
            <a:extLst>
              <a:ext uri="{FF2B5EF4-FFF2-40B4-BE49-F238E27FC236}">
                <a16:creationId xmlns:a16="http://schemas.microsoft.com/office/drawing/2014/main" id="{C6EE1C25-5AAB-210F-EBE9-45F4669479AD}"/>
              </a:ext>
            </a:extLst>
          </p:cNvPr>
          <p:cNvSpPr/>
          <p:nvPr/>
        </p:nvSpPr>
        <p:spPr>
          <a:xfrm>
            <a:off x="9494729" y="2046540"/>
            <a:ext cx="418790" cy="620460"/>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90300049"/>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61" name="Group 30760">
            <a:extLst>
              <a:ext uri="{FF2B5EF4-FFF2-40B4-BE49-F238E27FC236}">
                <a16:creationId xmlns:a16="http://schemas.microsoft.com/office/drawing/2014/main" id="{F0214F10-B73B-44BD-ADDA-1684F6E4BF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0762" name="Rectangle 30761">
              <a:extLst>
                <a:ext uri="{FF2B5EF4-FFF2-40B4-BE49-F238E27FC236}">
                  <a16:creationId xmlns:a16="http://schemas.microsoft.com/office/drawing/2014/main" id="{29CAF222-E4F2-40A9-B784-FEA6408B7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30763" name="Freeform 5">
              <a:extLst>
                <a:ext uri="{FF2B5EF4-FFF2-40B4-BE49-F238E27FC236}">
                  <a16:creationId xmlns:a16="http://schemas.microsoft.com/office/drawing/2014/main" id="{7FDBCBA2-AC51-4C14-B267-152AB09E4C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30765" name="Rectangle 30764">
            <a:extLst>
              <a:ext uri="{FF2B5EF4-FFF2-40B4-BE49-F238E27FC236}">
                <a16:creationId xmlns:a16="http://schemas.microsoft.com/office/drawing/2014/main" id="{AA68CF9D-0697-4A3E-8837-0C39FCCDC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30722" name="Picture 2">
            <a:extLst>
              <a:ext uri="{FF2B5EF4-FFF2-40B4-BE49-F238E27FC236}">
                <a16:creationId xmlns:a16="http://schemas.microsoft.com/office/drawing/2014/main" id="{71D9894F-C456-3B13-B69B-EC41257CD1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336" r="2" b="3292"/>
          <a:stretch/>
        </p:blipFill>
        <p:spPr bwMode="auto">
          <a:xfrm>
            <a:off x="467934" y="477448"/>
            <a:ext cx="3749040" cy="4267573"/>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a:extLst>
              <a:ext uri="{FF2B5EF4-FFF2-40B4-BE49-F238E27FC236}">
                <a16:creationId xmlns:a16="http://schemas.microsoft.com/office/drawing/2014/main" id="{5489C173-53EF-0DE6-44A6-2371CAD4D4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553" r="-1" b="-1"/>
          <a:stretch/>
        </p:blipFill>
        <p:spPr bwMode="auto">
          <a:xfrm>
            <a:off x="4276179" y="477446"/>
            <a:ext cx="3639642" cy="4195163"/>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a:extLst>
              <a:ext uri="{FF2B5EF4-FFF2-40B4-BE49-F238E27FC236}">
                <a16:creationId xmlns:a16="http://schemas.microsoft.com/office/drawing/2014/main" id="{DF50BA52-E42B-4DDC-7C88-60B47F5A67B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165" r="11975" b="1"/>
          <a:stretch/>
        </p:blipFill>
        <p:spPr bwMode="auto">
          <a:xfrm>
            <a:off x="7975026" y="477446"/>
            <a:ext cx="3739890" cy="4195163"/>
          </a:xfrm>
          <a:prstGeom prst="rect">
            <a:avLst/>
          </a:prstGeom>
          <a:noFill/>
          <a:extLst>
            <a:ext uri="{909E8E84-426E-40DD-AFC4-6F175D3DCCD1}">
              <a14:hiddenFill xmlns:a14="http://schemas.microsoft.com/office/drawing/2010/main">
                <a:solidFill>
                  <a:srgbClr val="FFFFFF"/>
                </a:solidFill>
              </a14:hiddenFill>
            </a:ext>
          </a:extLst>
        </p:spPr>
      </p:pic>
      <p:sp>
        <p:nvSpPr>
          <p:cNvPr id="30767"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769" name="Freeform: Shape 30768">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0771"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sp>
        <p:nvSpPr>
          <p:cNvPr id="2" name="Title 1">
            <a:extLst>
              <a:ext uri="{FF2B5EF4-FFF2-40B4-BE49-F238E27FC236}">
                <a16:creationId xmlns:a16="http://schemas.microsoft.com/office/drawing/2014/main" id="{CE43C179-FC3E-8E9E-50FB-726CF1C2A30E}"/>
              </a:ext>
            </a:extLst>
          </p:cNvPr>
          <p:cNvSpPr>
            <a:spLocks noGrp="1"/>
          </p:cNvSpPr>
          <p:nvPr>
            <p:ph type="title"/>
          </p:nvPr>
        </p:nvSpPr>
        <p:spPr>
          <a:xfrm>
            <a:off x="892199" y="4854346"/>
            <a:ext cx="10407602" cy="868026"/>
          </a:xfrm>
        </p:spPr>
        <p:txBody>
          <a:bodyPr vert="horz" lIns="91440" tIns="45720" rIns="91440" bIns="45720" rtlCol="0" anchor="b">
            <a:normAutofit/>
          </a:bodyPr>
          <a:lstStyle/>
          <a:p>
            <a:pPr algn="ctr"/>
            <a:r>
              <a:rPr lang="en-US" sz="4400" dirty="0">
                <a:solidFill>
                  <a:srgbClr val="EBEBEB"/>
                </a:solidFill>
                <a:latin typeface="Modern Love Caps" panose="04070805081001020A01" pitchFamily="82" charset="0"/>
              </a:rPr>
              <a:t>Setting Up The Environment</a:t>
            </a:r>
          </a:p>
        </p:txBody>
      </p:sp>
      <p:sp>
        <p:nvSpPr>
          <p:cNvPr id="3" name="Content Placeholder 2">
            <a:extLst>
              <a:ext uri="{FF2B5EF4-FFF2-40B4-BE49-F238E27FC236}">
                <a16:creationId xmlns:a16="http://schemas.microsoft.com/office/drawing/2014/main" id="{2B83FD70-E2B0-5ADD-705C-28C2FB3D8D6F}"/>
              </a:ext>
            </a:extLst>
          </p:cNvPr>
          <p:cNvSpPr>
            <a:spLocks noGrp="1"/>
          </p:cNvSpPr>
          <p:nvPr>
            <p:ph idx="1"/>
          </p:nvPr>
        </p:nvSpPr>
        <p:spPr>
          <a:xfrm>
            <a:off x="892199" y="5722374"/>
            <a:ext cx="10407602" cy="487924"/>
          </a:xfrm>
        </p:spPr>
        <p:txBody>
          <a:bodyPr vert="horz" lIns="91440" tIns="45720" rIns="91440" bIns="45720" rtlCol="0" anchor="t">
            <a:normAutofit/>
          </a:bodyPr>
          <a:lstStyle/>
          <a:p>
            <a:pPr marL="0" indent="0" algn="ctr">
              <a:buNone/>
            </a:pPr>
            <a:r>
              <a:rPr lang="en-US" cap="all">
                <a:solidFill>
                  <a:schemeClr val="tx2">
                    <a:lumMod val="40000"/>
                    <a:lumOff val="60000"/>
                  </a:schemeClr>
                </a:solidFill>
              </a:rPr>
              <a:t>Intentional Materials</a:t>
            </a:r>
          </a:p>
        </p:txBody>
      </p:sp>
      <p:sp>
        <p:nvSpPr>
          <p:cNvPr id="4" name="Rectangle 4">
            <a:extLst>
              <a:ext uri="{FF2B5EF4-FFF2-40B4-BE49-F238E27FC236}">
                <a16:creationId xmlns:a16="http://schemas.microsoft.com/office/drawing/2014/main" id="{854AB214-3E79-5D8E-029D-B78ACF5D34B4}"/>
              </a:ext>
            </a:extLst>
          </p:cNvPr>
          <p:cNvSpPr>
            <a:spLocks noChangeArrowheads="1"/>
          </p:cNvSpPr>
          <p:nvPr/>
        </p:nvSpPr>
        <p:spPr bwMode="auto">
          <a:xfrm>
            <a:off x="2875251" y="-4495847"/>
            <a:ext cx="3860657" cy="15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spTree>
    <p:extLst>
      <p:ext uri="{BB962C8B-B14F-4D97-AF65-F5344CB8AC3E}">
        <p14:creationId xmlns:p14="http://schemas.microsoft.com/office/powerpoint/2010/main" val="214657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32" name="Rectangle 1031">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33"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1035" name="Rectangle 1034">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1037" name="Rectangle 1036">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2715DAFF-C487-C724-7E08-7B7125FFEFF5}"/>
              </a:ext>
            </a:extLst>
          </p:cNvPr>
          <p:cNvSpPr>
            <a:spLocks noGrp="1"/>
          </p:cNvSpPr>
          <p:nvPr>
            <p:ph type="title"/>
          </p:nvPr>
        </p:nvSpPr>
        <p:spPr>
          <a:xfrm>
            <a:off x="321668" y="204154"/>
            <a:ext cx="4682198" cy="3153753"/>
          </a:xfrm>
        </p:spPr>
        <p:txBody>
          <a:bodyPr vert="horz" lIns="91440" tIns="45720" rIns="91440" bIns="45720" rtlCol="0" anchor="b">
            <a:normAutofit fontScale="90000"/>
          </a:bodyPr>
          <a:lstStyle/>
          <a:p>
            <a:pPr>
              <a:lnSpc>
                <a:spcPct val="90000"/>
              </a:lnSpc>
            </a:pPr>
            <a:r>
              <a:rPr lang="en-US" sz="4400" b="1" dirty="0">
                <a:solidFill>
                  <a:srgbClr val="7030A0"/>
                </a:solidFill>
                <a:latin typeface="Modern Love Caps" panose="04070805081001020A01" pitchFamily="82" charset="0"/>
                <a:cs typeface="Calibri Light" panose="020F0302020204030204" pitchFamily="34" charset="0"/>
              </a:rPr>
              <a:t>All Day – Everyday –</a:t>
            </a:r>
            <a:br>
              <a:rPr lang="en-US" sz="4400" b="1" dirty="0">
                <a:solidFill>
                  <a:srgbClr val="7030A0"/>
                </a:solidFill>
                <a:latin typeface="Modern Love Caps" panose="04070805081001020A01" pitchFamily="82" charset="0"/>
                <a:cs typeface="Calibri Light" panose="020F0302020204030204" pitchFamily="34" charset="0"/>
              </a:rPr>
            </a:br>
            <a:br>
              <a:rPr lang="en-US" sz="4400" b="1" dirty="0">
                <a:solidFill>
                  <a:srgbClr val="7030A0"/>
                </a:solidFill>
                <a:latin typeface="Modern Love Caps" panose="04070805081001020A01" pitchFamily="82" charset="0"/>
                <a:cs typeface="Calibri Light" panose="020F0302020204030204" pitchFamily="34" charset="0"/>
              </a:rPr>
            </a:br>
            <a:br>
              <a:rPr lang="en-US" sz="4400" b="1" dirty="0">
                <a:solidFill>
                  <a:srgbClr val="7030A0"/>
                </a:solidFill>
                <a:latin typeface="Modern Love Caps" panose="04070805081001020A01" pitchFamily="82" charset="0"/>
                <a:cs typeface="Calibri Light" panose="020F0302020204030204" pitchFamily="34" charset="0"/>
              </a:rPr>
            </a:br>
            <a:r>
              <a:rPr lang="en-US" sz="4400" b="1" dirty="0">
                <a:solidFill>
                  <a:srgbClr val="7030A0"/>
                </a:solidFill>
                <a:latin typeface="Modern Love Caps" panose="04070805081001020A01" pitchFamily="82" charset="0"/>
                <a:cs typeface="Calibri Light" panose="020F0302020204030204" pitchFamily="34" charset="0"/>
              </a:rPr>
              <a:t>Intentional Practices</a:t>
            </a:r>
          </a:p>
        </p:txBody>
      </p:sp>
      <p:pic>
        <p:nvPicPr>
          <p:cNvPr id="1026" name="Picture 2" descr="Muslim Parenting: Emotion Coaching in Five Steps">
            <a:extLst>
              <a:ext uri="{FF2B5EF4-FFF2-40B4-BE49-F238E27FC236}">
                <a16:creationId xmlns:a16="http://schemas.microsoft.com/office/drawing/2014/main" id="{54921732-0B12-6C5D-5A6F-B9963AE39F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72" r="1" b="18423"/>
          <a:stretch/>
        </p:blipFill>
        <p:spPr bwMode="auto">
          <a:xfrm>
            <a:off x="5105533" y="355885"/>
            <a:ext cx="6866464" cy="6102614"/>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noFill/>
          <a:extLst>
            <a:ext uri="{909E8E84-426E-40DD-AFC4-6F175D3DCCD1}">
              <a14:hiddenFill xmlns:a14="http://schemas.microsoft.com/office/drawing/2010/main">
                <a:solidFill>
                  <a:srgbClr val="FFFFFF"/>
                </a:solidFill>
              </a14:hiddenFill>
            </a:ext>
          </a:extLst>
        </p:spPr>
      </p:pic>
      <p:sp>
        <p:nvSpPr>
          <p:cNvPr id="1041"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Tree>
    <p:extLst>
      <p:ext uri="{BB962C8B-B14F-4D97-AF65-F5344CB8AC3E}">
        <p14:creationId xmlns:p14="http://schemas.microsoft.com/office/powerpoint/2010/main" val="381397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56" name="Group 7255">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7257" name="Rectangle 7256">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7258" name="Oval 7257">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259" name="Oval 7258">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260" name="Oval 7259">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261" name="Oval 7260">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262" name="Oval 7261">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263"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7264"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7265"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7267" name="Rectangle 7266">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7269" name="Rectangle 7268">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1" name="Rectangle 7270">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E2807319-2850-ACE3-9082-493861DC4E43}"/>
              </a:ext>
            </a:extLst>
          </p:cNvPr>
          <p:cNvSpPr>
            <a:spLocks noGrp="1"/>
          </p:cNvSpPr>
          <p:nvPr>
            <p:ph type="title"/>
          </p:nvPr>
        </p:nvSpPr>
        <p:spPr>
          <a:xfrm>
            <a:off x="388226" y="174933"/>
            <a:ext cx="4249148" cy="1391692"/>
          </a:xfrm>
        </p:spPr>
        <p:txBody>
          <a:bodyPr vert="horz" lIns="91440" tIns="45720" rIns="91440" bIns="45720" rtlCol="0" anchor="ctr">
            <a:normAutofit/>
          </a:bodyPr>
          <a:lstStyle/>
          <a:p>
            <a:r>
              <a:rPr lang="en-US" sz="4400" dirty="0">
                <a:solidFill>
                  <a:srgbClr val="7030A0"/>
                </a:solidFill>
                <a:latin typeface="Modern Love Caps" panose="04070805081001020A01" pitchFamily="82" charset="0"/>
                <a:cs typeface="Calibri Light" panose="020F0302020204030204" pitchFamily="34" charset="0"/>
              </a:rPr>
              <a:t>Informed Practice</a:t>
            </a:r>
          </a:p>
        </p:txBody>
      </p:sp>
      <p:sp>
        <p:nvSpPr>
          <p:cNvPr id="4" name="Content Placeholder 3">
            <a:extLst>
              <a:ext uri="{FF2B5EF4-FFF2-40B4-BE49-F238E27FC236}">
                <a16:creationId xmlns:a16="http://schemas.microsoft.com/office/drawing/2014/main" id="{4726A400-08A6-2268-1322-FDB85F1D378D}"/>
              </a:ext>
            </a:extLst>
          </p:cNvPr>
          <p:cNvSpPr txBox="1">
            <a:spLocks noGrp="1"/>
          </p:cNvSpPr>
          <p:nvPr>
            <p:ph sz="quarter" idx="10"/>
          </p:nvPr>
        </p:nvSpPr>
        <p:spPr>
          <a:xfrm>
            <a:off x="332462" y="2451100"/>
            <a:ext cx="4660610" cy="3416300"/>
          </a:xfrm>
          <a:prstGeom prst="rect">
            <a:avLst/>
          </a:prstGeom>
        </p:spPr>
        <p:txBody>
          <a:bodyPr vert="horz" lIns="91440" tIns="45720" rIns="91440" bIns="45720" rtlCol="0">
            <a:noAutofit/>
          </a:bodyPr>
          <a:lstStyle/>
          <a:p>
            <a:pPr marL="0" indent="0">
              <a:lnSpc>
                <a:spcPct val="90000"/>
              </a:lnSpc>
              <a:buNone/>
            </a:pPr>
            <a:r>
              <a:rPr lang="en-US" sz="2000" dirty="0">
                <a:latin typeface="Calibri Light" panose="020F0302020204030204" pitchFamily="34" charset="0"/>
                <a:cs typeface="Calibri Light" panose="020F0302020204030204" pitchFamily="34" charset="0"/>
              </a:rPr>
              <a:t>Educators can know more about the complexity of each child and can deepen children’s learning and experiences when they look at and listen to children from multiple perspectives, asking, for example: </a:t>
            </a:r>
          </a:p>
          <a:p>
            <a:pPr marL="0" indent="0">
              <a:lnSpc>
                <a:spcPct val="90000"/>
              </a:lnSpc>
              <a:buNone/>
            </a:pPr>
            <a:endParaRPr lang="en-US" sz="2000" dirty="0">
              <a:latin typeface="Calibri Light" panose="020F0302020204030204" pitchFamily="34" charset="0"/>
              <a:cs typeface="Calibri Light" panose="020F0302020204030204" pitchFamily="34" charset="0"/>
            </a:endParaRPr>
          </a:p>
          <a:p>
            <a:pPr>
              <a:lnSpc>
                <a:spcPct val="90000"/>
              </a:lnSpc>
              <a:buFont typeface="Wingdings" panose="05000000000000000000" pitchFamily="2" charset="2"/>
              <a:buChar char="ü"/>
            </a:pPr>
            <a:r>
              <a:rPr lang="en-US" sz="2000" dirty="0">
                <a:latin typeface="Calibri Light" panose="020F0302020204030204" pitchFamily="34" charset="0"/>
                <a:cs typeface="Calibri Light" panose="020F0302020204030204" pitchFamily="34" charset="0"/>
              </a:rPr>
              <a:t>What are the unique strengths and needs, approaches, attitudes, and dispositions of each child? </a:t>
            </a:r>
          </a:p>
        </p:txBody>
      </p:sp>
      <p:pic>
        <p:nvPicPr>
          <p:cNvPr id="7170" name="Picture 2">
            <a:extLst>
              <a:ext uri="{FF2B5EF4-FFF2-40B4-BE49-F238E27FC236}">
                <a16:creationId xmlns:a16="http://schemas.microsoft.com/office/drawing/2014/main" id="{3ABD2D6C-850F-80CE-041F-9BFBA81EFB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 t="34799" r="4" b="23580"/>
          <a:stretch/>
        </p:blipFill>
        <p:spPr bwMode="auto">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noFill/>
          <a:extLst>
            <a:ext uri="{909E8E84-426E-40DD-AFC4-6F175D3DCCD1}">
              <a14:hiddenFill xmlns:a14="http://schemas.microsoft.com/office/drawing/2010/main">
                <a:solidFill>
                  <a:srgbClr val="FFFFFF"/>
                </a:solidFill>
              </a14:hiddenFill>
            </a:ext>
          </a:extLst>
        </p:spPr>
      </p:pic>
      <p:sp>
        <p:nvSpPr>
          <p:cNvPr id="7273"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Tree>
    <p:extLst>
      <p:ext uri="{BB962C8B-B14F-4D97-AF65-F5344CB8AC3E}">
        <p14:creationId xmlns:p14="http://schemas.microsoft.com/office/powerpoint/2010/main" val="2058359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290" name="Group 11289">
            <a:extLst>
              <a:ext uri="{FF2B5EF4-FFF2-40B4-BE49-F238E27FC236}">
                <a16:creationId xmlns:a16="http://schemas.microsoft.com/office/drawing/2014/main" id="{B84468F2-F6AE-4F60-95FB-AEF4ECB313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291" name="Rectangle 11290">
              <a:extLst>
                <a:ext uri="{FF2B5EF4-FFF2-40B4-BE49-F238E27FC236}">
                  <a16:creationId xmlns:a16="http://schemas.microsoft.com/office/drawing/2014/main" id="{B3A32504-D897-43E6-93AD-6DD6AB14C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1292" name="Freeform 5">
              <a:extLst>
                <a:ext uri="{FF2B5EF4-FFF2-40B4-BE49-F238E27FC236}">
                  <a16:creationId xmlns:a16="http://schemas.microsoft.com/office/drawing/2014/main" id="{5C4ABB57-196D-4F36-9C3F-C5B1C76F75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11294" name="Rectangle 11293">
            <a:extLst>
              <a:ext uri="{FF2B5EF4-FFF2-40B4-BE49-F238E27FC236}">
                <a16:creationId xmlns:a16="http://schemas.microsoft.com/office/drawing/2014/main" id="{53972666-584E-4CDC-9B20-13CDAD501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11266" name="Picture 2" descr="A basket with different items on a table&#10;&#10;Description automatically generated">
            <a:extLst>
              <a:ext uri="{FF2B5EF4-FFF2-40B4-BE49-F238E27FC236}">
                <a16:creationId xmlns:a16="http://schemas.microsoft.com/office/drawing/2014/main" id="{06DE0F4C-EFA3-3524-473C-12AE64CDA0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94" r="15413" b="-4"/>
          <a:stretch/>
        </p:blipFill>
        <p:spPr bwMode="auto">
          <a:xfrm>
            <a:off x="467934" y="469953"/>
            <a:ext cx="2764648" cy="4648975"/>
          </a:xfrm>
          <a:prstGeom prst="rect">
            <a:avLst/>
          </a:prstGeom>
          <a:extLst>
            <a:ext uri="{909E8E84-426E-40DD-AFC4-6F175D3DCCD1}">
              <a14:hiddenFill xmlns:a14="http://schemas.microsoft.com/office/drawing/2010/main">
                <a:solidFill>
                  <a:srgbClr val="FFFFFF"/>
                </a:solidFill>
              </a14:hiddenFill>
            </a:ext>
          </a:extLst>
        </p:spPr>
      </p:pic>
      <p:pic>
        <p:nvPicPr>
          <p:cNvPr id="11270" name="Picture 6" descr="A group of objects on a shelf&#10;&#10;Description automatically generated">
            <a:extLst>
              <a:ext uri="{FF2B5EF4-FFF2-40B4-BE49-F238E27FC236}">
                <a16:creationId xmlns:a16="http://schemas.microsoft.com/office/drawing/2014/main" id="{AB93CDA7-F1F6-71A6-C8AD-39A4E75B7F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758" r="43841" b="3"/>
          <a:stretch/>
        </p:blipFill>
        <p:spPr bwMode="auto">
          <a:xfrm>
            <a:off x="3303911" y="469951"/>
            <a:ext cx="2752344" cy="4648976"/>
          </a:xfrm>
          <a:prstGeom prst="rect">
            <a:avLst/>
          </a:prstGeom>
          <a:extLst>
            <a:ext uri="{909E8E84-426E-40DD-AFC4-6F175D3DCCD1}">
              <a14:hiddenFill xmlns:a14="http://schemas.microsoft.com/office/drawing/2010/main">
                <a:solidFill>
                  <a:srgbClr val="FFFFFF"/>
                </a:solidFill>
              </a14:hiddenFill>
            </a:ext>
          </a:extLst>
        </p:spPr>
      </p:pic>
      <p:pic>
        <p:nvPicPr>
          <p:cNvPr id="11272" name="Picture 8" descr="This may contain: a person pointing at some colorful marbles on a white table with a sign that says worry stone">
            <a:extLst>
              <a:ext uri="{FF2B5EF4-FFF2-40B4-BE49-F238E27FC236}">
                <a16:creationId xmlns:a16="http://schemas.microsoft.com/office/drawing/2014/main" id="{5DCE9CF4-A9A4-A361-D2CD-A3C4AFC4A71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698" r="3670" b="2"/>
          <a:stretch/>
        </p:blipFill>
        <p:spPr bwMode="auto">
          <a:xfrm>
            <a:off x="6127584" y="475698"/>
            <a:ext cx="2752344" cy="437864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 poster with different colored circles and clothespins&#10;&#10;Description automatically generated">
            <a:extLst>
              <a:ext uri="{FF2B5EF4-FFF2-40B4-BE49-F238E27FC236}">
                <a16:creationId xmlns:a16="http://schemas.microsoft.com/office/drawing/2014/main" id="{DC548717-D249-48D5-4931-EB7607D114E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20" r="10118" b="1"/>
          <a:stretch/>
        </p:blipFill>
        <p:spPr bwMode="auto">
          <a:xfrm>
            <a:off x="8951258" y="469951"/>
            <a:ext cx="2763657" cy="4393958"/>
          </a:xfrm>
          <a:prstGeom prst="rect">
            <a:avLst/>
          </a:prstGeom>
          <a:extLst>
            <a:ext uri="{909E8E84-426E-40DD-AFC4-6F175D3DCCD1}">
              <a14:hiddenFill xmlns:a14="http://schemas.microsoft.com/office/drawing/2010/main">
                <a:solidFill>
                  <a:srgbClr val="FFFFFF"/>
                </a:solidFill>
              </a14:hiddenFill>
            </a:ext>
          </a:extLst>
        </p:spPr>
      </p:pic>
      <p:sp>
        <p:nvSpPr>
          <p:cNvPr id="11296"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298" name="Freeform: Shape 11297">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300"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sp>
        <p:nvSpPr>
          <p:cNvPr id="2" name="Title 1">
            <a:extLst>
              <a:ext uri="{FF2B5EF4-FFF2-40B4-BE49-F238E27FC236}">
                <a16:creationId xmlns:a16="http://schemas.microsoft.com/office/drawing/2014/main" id="{BBE80079-3D92-D26E-6E41-D5940B030554}"/>
              </a:ext>
            </a:extLst>
          </p:cNvPr>
          <p:cNvSpPr>
            <a:spLocks noGrp="1"/>
          </p:cNvSpPr>
          <p:nvPr>
            <p:ph type="title"/>
          </p:nvPr>
        </p:nvSpPr>
        <p:spPr>
          <a:xfrm>
            <a:off x="892199" y="4854346"/>
            <a:ext cx="10407602" cy="868026"/>
          </a:xfrm>
        </p:spPr>
        <p:txBody>
          <a:bodyPr vert="horz" lIns="91440" tIns="45720" rIns="91440" bIns="45720" rtlCol="0" anchor="b">
            <a:normAutofit/>
          </a:bodyPr>
          <a:lstStyle/>
          <a:p>
            <a:pPr algn="ctr"/>
            <a:r>
              <a:rPr lang="en-US" sz="4400">
                <a:solidFill>
                  <a:srgbClr val="EBEBEB"/>
                </a:solidFill>
              </a:rPr>
              <a:t>Activities</a:t>
            </a:r>
          </a:p>
        </p:txBody>
      </p:sp>
    </p:spTree>
    <p:extLst>
      <p:ext uri="{BB962C8B-B14F-4D97-AF65-F5344CB8AC3E}">
        <p14:creationId xmlns:p14="http://schemas.microsoft.com/office/powerpoint/2010/main" val="357282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22D84-403C-B8E1-00CB-F62AEA618838}"/>
              </a:ext>
            </a:extLst>
          </p:cNvPr>
          <p:cNvSpPr>
            <a:spLocks noGrp="1"/>
          </p:cNvSpPr>
          <p:nvPr>
            <p:ph type="title"/>
          </p:nvPr>
        </p:nvSpPr>
        <p:spPr>
          <a:xfrm>
            <a:off x="753173" y="791033"/>
            <a:ext cx="8761413" cy="706964"/>
          </a:xfrm>
        </p:spPr>
        <p:txBody>
          <a:bodyPr/>
          <a:lstStyle/>
          <a:p>
            <a:r>
              <a:rPr lang="en-US" sz="4400" kern="100" dirty="0">
                <a:effectLst/>
                <a:latin typeface="Modern Love Caps" panose="04070805081001020A01" pitchFamily="82" charset="0"/>
                <a:ea typeface="Aptos" panose="020B0004020202020204" pitchFamily="34" charset="0"/>
                <a:cs typeface="Calibri Light" panose="020F0302020204030204" pitchFamily="34" charset="0"/>
              </a:rPr>
              <a:t>Concept 6: Body Cues</a:t>
            </a:r>
            <a:endParaRPr lang="en-CA" sz="4400" dirty="0">
              <a:latin typeface="Modern Love Caps" panose="04070805081001020A01" pitchFamily="82" charset="0"/>
              <a:cs typeface="Calibri Light" panose="020F0302020204030204" pitchFamily="34" charset="0"/>
            </a:endParaRPr>
          </a:p>
        </p:txBody>
      </p:sp>
      <p:sp>
        <p:nvSpPr>
          <p:cNvPr id="6" name="TextBox 5">
            <a:extLst>
              <a:ext uri="{FF2B5EF4-FFF2-40B4-BE49-F238E27FC236}">
                <a16:creationId xmlns:a16="http://schemas.microsoft.com/office/drawing/2014/main" id="{2C0E2746-A7C2-B615-AF8C-1144487781DC}"/>
              </a:ext>
            </a:extLst>
          </p:cNvPr>
          <p:cNvSpPr txBox="1"/>
          <p:nvPr/>
        </p:nvSpPr>
        <p:spPr>
          <a:xfrm>
            <a:off x="471054" y="2406211"/>
            <a:ext cx="11249891" cy="1938992"/>
          </a:xfrm>
          <a:prstGeom prst="rect">
            <a:avLst/>
          </a:prstGeom>
          <a:noFill/>
        </p:spPr>
        <p:txBody>
          <a:bodyPr wrap="square" rtlCol="0">
            <a:spAutoFit/>
          </a:bodyPr>
          <a:lstStyle/>
          <a:p>
            <a:pPr algn="ctr"/>
            <a:r>
              <a:rPr lang="en-US" sz="2400" dirty="0">
                <a:solidFill>
                  <a:srgbClr val="7030A0"/>
                </a:solidFill>
                <a:latin typeface="Modern Love Grunge" panose="04070805081005020601" pitchFamily="82" charset="0"/>
              </a:rPr>
              <a:t>One of the reasons that recognition of body clues is so important is that it creates the opportunity for children to enhance their innate empathy, from the initial level of responding to another's feelings, to understand why the other person is upset, and most importantly, to become motivated to help the other person to feel better.</a:t>
            </a:r>
          </a:p>
        </p:txBody>
      </p:sp>
      <p:sp>
        <p:nvSpPr>
          <p:cNvPr id="8" name="TextBox 7">
            <a:extLst>
              <a:ext uri="{FF2B5EF4-FFF2-40B4-BE49-F238E27FC236}">
                <a16:creationId xmlns:a16="http://schemas.microsoft.com/office/drawing/2014/main" id="{DD9A702F-4C33-7970-4689-98738D044755}"/>
              </a:ext>
            </a:extLst>
          </p:cNvPr>
          <p:cNvSpPr txBox="1"/>
          <p:nvPr/>
        </p:nvSpPr>
        <p:spPr>
          <a:xfrm>
            <a:off x="753173" y="4222639"/>
            <a:ext cx="6096000" cy="1938992"/>
          </a:xfrm>
          <a:prstGeom prst="rect">
            <a:avLst/>
          </a:prstGeom>
          <a:noFill/>
        </p:spPr>
        <p:txBody>
          <a:bodyPr wrap="square">
            <a:spAutoFit/>
          </a:bodyPr>
          <a:lstStyle/>
          <a:p>
            <a:pPr marL="285750" indent="-285750">
              <a:buClr>
                <a:schemeClr val="accent1"/>
              </a:buClr>
              <a:buFont typeface="Wingdings" panose="05000000000000000000" pitchFamily="2" charset="2"/>
              <a:buChar char="ü"/>
            </a:pPr>
            <a:endParaRPr lang="en-US" sz="2000" dirty="0">
              <a:latin typeface="Calibri Light" panose="020F0302020204030204" pitchFamily="34" charset="0"/>
              <a:cs typeface="Calibri Light" panose="020F0302020204030204" pitchFamily="34" charset="0"/>
            </a:endParaRPr>
          </a:p>
          <a:p>
            <a:pPr marL="285750" indent="-285750">
              <a:buClr>
                <a:schemeClr val="accent1"/>
              </a:buClr>
              <a:buFont typeface="Wingdings" panose="05000000000000000000" pitchFamily="2" charset="2"/>
              <a:buChar char="ü"/>
            </a:pPr>
            <a:r>
              <a:rPr lang="en-US" sz="2000" dirty="0">
                <a:latin typeface="Calibri Light" panose="020F0302020204030204" pitchFamily="34" charset="0"/>
                <a:cs typeface="Calibri Light" panose="020F0302020204030204" pitchFamily="34" charset="0"/>
              </a:rPr>
              <a:t>Emotional</a:t>
            </a:r>
          </a:p>
          <a:p>
            <a:pPr marL="285750" indent="-285750">
              <a:buClr>
                <a:schemeClr val="accent1"/>
              </a:buClr>
              <a:buFont typeface="Wingdings" panose="05000000000000000000" pitchFamily="2" charset="2"/>
              <a:buChar char="ü"/>
            </a:pPr>
            <a:endParaRPr lang="en-US" sz="2000" dirty="0">
              <a:latin typeface="Calibri Light" panose="020F0302020204030204" pitchFamily="34" charset="0"/>
              <a:cs typeface="Calibri Light" panose="020F0302020204030204" pitchFamily="34" charset="0"/>
            </a:endParaRPr>
          </a:p>
          <a:p>
            <a:pPr marL="285750" indent="-285750">
              <a:buClr>
                <a:schemeClr val="accent1"/>
              </a:buClr>
              <a:buFont typeface="Wingdings" panose="05000000000000000000" pitchFamily="2" charset="2"/>
              <a:buChar char="ü"/>
            </a:pPr>
            <a:r>
              <a:rPr lang="en-US" sz="2000" dirty="0">
                <a:latin typeface="Calibri Light" panose="020F0302020204030204" pitchFamily="34" charset="0"/>
                <a:cs typeface="Calibri Light" panose="020F0302020204030204" pitchFamily="34" charset="0"/>
              </a:rPr>
              <a:t>Cognitive</a:t>
            </a:r>
          </a:p>
          <a:p>
            <a:pPr marL="285750" indent="-285750">
              <a:buClr>
                <a:schemeClr val="accent1"/>
              </a:buClr>
              <a:buFont typeface="Wingdings" panose="05000000000000000000" pitchFamily="2" charset="2"/>
              <a:buChar char="ü"/>
            </a:pPr>
            <a:endParaRPr lang="en-US" sz="2000" dirty="0">
              <a:latin typeface="Calibri Light" panose="020F0302020204030204" pitchFamily="34" charset="0"/>
              <a:cs typeface="Calibri Light" panose="020F0302020204030204" pitchFamily="34" charset="0"/>
            </a:endParaRPr>
          </a:p>
          <a:p>
            <a:pPr marL="285750" indent="-285750">
              <a:buClr>
                <a:schemeClr val="accent1"/>
              </a:buClr>
              <a:buFont typeface="Wingdings" panose="05000000000000000000" pitchFamily="2" charset="2"/>
              <a:buChar char="ü"/>
            </a:pPr>
            <a:r>
              <a:rPr lang="en-US" sz="2000" dirty="0">
                <a:latin typeface="Calibri Light" panose="020F0302020204030204" pitchFamily="34" charset="0"/>
                <a:cs typeface="Calibri Light" panose="020F0302020204030204" pitchFamily="34" charset="0"/>
              </a:rPr>
              <a:t>Compassionate</a:t>
            </a:r>
          </a:p>
        </p:txBody>
      </p:sp>
    </p:spTree>
    <p:extLst>
      <p:ext uri="{BB962C8B-B14F-4D97-AF65-F5344CB8AC3E}">
        <p14:creationId xmlns:p14="http://schemas.microsoft.com/office/powerpoint/2010/main" val="32716233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93" name="Group 32792">
            <a:extLst>
              <a:ext uri="{FF2B5EF4-FFF2-40B4-BE49-F238E27FC236}">
                <a16:creationId xmlns:a16="http://schemas.microsoft.com/office/drawing/2014/main" id="{B84468F2-F6AE-4F60-95FB-AEF4ECB313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2794" name="Rectangle 32793">
              <a:extLst>
                <a:ext uri="{FF2B5EF4-FFF2-40B4-BE49-F238E27FC236}">
                  <a16:creationId xmlns:a16="http://schemas.microsoft.com/office/drawing/2014/main" id="{B3A32504-D897-43E6-93AD-6DD6AB14C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32795" name="Freeform 5">
              <a:extLst>
                <a:ext uri="{FF2B5EF4-FFF2-40B4-BE49-F238E27FC236}">
                  <a16:creationId xmlns:a16="http://schemas.microsoft.com/office/drawing/2014/main" id="{5C4ABB57-196D-4F36-9C3F-C5B1C76F75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32797" name="Rectangle 32796">
            <a:extLst>
              <a:ext uri="{FF2B5EF4-FFF2-40B4-BE49-F238E27FC236}">
                <a16:creationId xmlns:a16="http://schemas.microsoft.com/office/drawing/2014/main" id="{53972666-584E-4CDC-9B20-13CDAD501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32773" name="Picture 5">
            <a:extLst>
              <a:ext uri="{FF2B5EF4-FFF2-40B4-BE49-F238E27FC236}">
                <a16:creationId xmlns:a16="http://schemas.microsoft.com/office/drawing/2014/main" id="{C7EC83F3-6269-EA62-319D-31EA4587E100}"/>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l="15382" r="26341" b="3"/>
          <a:stretch>
            <a:fillRect/>
          </a:stretch>
        </p:blipFill>
        <p:spPr bwMode="auto">
          <a:xfrm>
            <a:off x="467934" y="469953"/>
            <a:ext cx="2764648" cy="46489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hild holding a cup&#10;&#10;Description automatically generated">
            <a:extLst>
              <a:ext uri="{FF2B5EF4-FFF2-40B4-BE49-F238E27FC236}">
                <a16:creationId xmlns:a16="http://schemas.microsoft.com/office/drawing/2014/main" id="{B42FE32E-C3D4-785F-213B-044D6D51BFCC}"/>
              </a:ext>
            </a:extLst>
          </p:cNvPr>
          <p:cNvPicPr>
            <a:picLocks noChangeAspect="1"/>
          </p:cNvPicPr>
          <p:nvPr/>
        </p:nvPicPr>
        <p:blipFill rotWithShape="1">
          <a:blip r:embed="rId6"/>
          <a:srcRect l="9121" r="16872" b="-4"/>
          <a:stretch/>
        </p:blipFill>
        <p:spPr>
          <a:xfrm>
            <a:off x="3303911" y="469951"/>
            <a:ext cx="2752344" cy="4648976"/>
          </a:xfrm>
          <a:prstGeom prst="rect">
            <a:avLst/>
          </a:prstGeom>
        </p:spPr>
      </p:pic>
      <p:pic>
        <p:nvPicPr>
          <p:cNvPr id="32771" name="Picture 3">
            <a:extLst>
              <a:ext uri="{FF2B5EF4-FFF2-40B4-BE49-F238E27FC236}">
                <a16:creationId xmlns:a16="http://schemas.microsoft.com/office/drawing/2014/main" id="{44C556B3-1070-B848-56A8-FD3EB41030FB}"/>
              </a:ext>
            </a:extLst>
          </p:cNvPr>
          <p:cNvPicPr>
            <a:picLocks noChangeAspect="1" noChangeArrowheads="1"/>
          </p:cNvPicPr>
          <p:nvPr/>
        </p:nvPicPr>
        <p:blipFill rotWithShape="1">
          <a:blip r:embed="rId7" r:link="rId8">
            <a:extLst>
              <a:ext uri="{28A0092B-C50C-407E-A947-70E740481C1C}">
                <a14:useLocalDpi xmlns:a14="http://schemas.microsoft.com/office/drawing/2010/main" val="0"/>
              </a:ext>
            </a:extLst>
          </a:blip>
          <a:srcRect l="17736" r="38105" b="-2"/>
          <a:stretch>
            <a:fillRect/>
          </a:stretch>
        </p:blipFill>
        <p:spPr bwMode="auto">
          <a:xfrm>
            <a:off x="6127584" y="475698"/>
            <a:ext cx="2752344" cy="43786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BBDB38C0-CB04-9325-FC51-96A59EB45170}"/>
              </a:ext>
            </a:extLst>
          </p:cNvPr>
          <p:cNvPicPr>
            <a:picLocks noChangeAspect="1" noChangeArrowheads="1"/>
          </p:cNvPicPr>
          <p:nvPr/>
        </p:nvPicPr>
        <p:blipFill rotWithShape="1">
          <a:blip r:embed="rId9" r:link="rId10">
            <a:extLst>
              <a:ext uri="{28A0092B-C50C-407E-A947-70E740481C1C}">
                <a14:useLocalDpi xmlns:a14="http://schemas.microsoft.com/office/drawing/2010/main" val="0"/>
              </a:ext>
            </a:extLst>
          </a:blip>
          <a:srcRect l="3463" r="17422" b="1"/>
          <a:stretch>
            <a:fillRect/>
          </a:stretch>
        </p:blipFill>
        <p:spPr bwMode="auto">
          <a:xfrm>
            <a:off x="8951258" y="469951"/>
            <a:ext cx="2763657" cy="4393958"/>
          </a:xfrm>
          <a:prstGeom prst="rect">
            <a:avLst/>
          </a:prstGeom>
          <a:noFill/>
          <a:extLst>
            <a:ext uri="{909E8E84-426E-40DD-AFC4-6F175D3DCCD1}">
              <a14:hiddenFill xmlns:a14="http://schemas.microsoft.com/office/drawing/2010/main">
                <a:solidFill>
                  <a:srgbClr val="FFFFFF"/>
                </a:solidFill>
              </a14:hiddenFill>
            </a:ext>
          </a:extLst>
        </p:spPr>
      </p:pic>
      <p:sp>
        <p:nvSpPr>
          <p:cNvPr id="32799"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801" name="Freeform: Shape 32800">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2803"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sp>
        <p:nvSpPr>
          <p:cNvPr id="2" name="Title 1">
            <a:extLst>
              <a:ext uri="{FF2B5EF4-FFF2-40B4-BE49-F238E27FC236}">
                <a16:creationId xmlns:a16="http://schemas.microsoft.com/office/drawing/2014/main" id="{2F0EFF9F-4B60-6415-BB69-1826BC8E6ECD}"/>
              </a:ext>
            </a:extLst>
          </p:cNvPr>
          <p:cNvSpPr>
            <a:spLocks noGrp="1"/>
          </p:cNvSpPr>
          <p:nvPr>
            <p:ph type="title"/>
          </p:nvPr>
        </p:nvSpPr>
        <p:spPr>
          <a:xfrm>
            <a:off x="892199" y="4854346"/>
            <a:ext cx="10407602" cy="868026"/>
          </a:xfrm>
        </p:spPr>
        <p:txBody>
          <a:bodyPr vert="horz" lIns="91440" tIns="45720" rIns="91440" bIns="45720" rtlCol="0" anchor="b">
            <a:normAutofit/>
          </a:bodyPr>
          <a:lstStyle/>
          <a:p>
            <a:pPr algn="ctr"/>
            <a:r>
              <a:rPr lang="en-US" sz="4400" dirty="0">
                <a:solidFill>
                  <a:srgbClr val="EBEBEB"/>
                </a:solidFill>
                <a:latin typeface="Modern Love Caps" panose="04070805081001020A01" pitchFamily="82" charset="0"/>
              </a:rPr>
              <a:t>Setting up the Environment</a:t>
            </a:r>
          </a:p>
        </p:txBody>
      </p:sp>
      <p:sp>
        <p:nvSpPr>
          <p:cNvPr id="3" name="Content Placeholder 2">
            <a:extLst>
              <a:ext uri="{FF2B5EF4-FFF2-40B4-BE49-F238E27FC236}">
                <a16:creationId xmlns:a16="http://schemas.microsoft.com/office/drawing/2014/main" id="{B9D364D7-E80E-8D79-C806-184445760D80}"/>
              </a:ext>
            </a:extLst>
          </p:cNvPr>
          <p:cNvSpPr>
            <a:spLocks noGrp="1"/>
          </p:cNvSpPr>
          <p:nvPr>
            <p:ph idx="1"/>
          </p:nvPr>
        </p:nvSpPr>
        <p:spPr>
          <a:xfrm>
            <a:off x="892199" y="5722374"/>
            <a:ext cx="10407602" cy="487924"/>
          </a:xfrm>
        </p:spPr>
        <p:txBody>
          <a:bodyPr vert="horz" lIns="91440" tIns="45720" rIns="91440" bIns="45720" rtlCol="0" anchor="t">
            <a:normAutofit/>
          </a:bodyPr>
          <a:lstStyle/>
          <a:p>
            <a:pPr marL="0" indent="0" algn="ctr">
              <a:buNone/>
            </a:pPr>
            <a:r>
              <a:rPr lang="en-US" cap="all">
                <a:solidFill>
                  <a:schemeClr val="tx2">
                    <a:lumMod val="40000"/>
                    <a:lumOff val="60000"/>
                  </a:schemeClr>
                </a:solidFill>
              </a:rPr>
              <a:t>Intentional Materials</a:t>
            </a:r>
          </a:p>
        </p:txBody>
      </p:sp>
      <p:sp>
        <p:nvSpPr>
          <p:cNvPr id="5" name="Rectangle 4">
            <a:extLst>
              <a:ext uri="{FF2B5EF4-FFF2-40B4-BE49-F238E27FC236}">
                <a16:creationId xmlns:a16="http://schemas.microsoft.com/office/drawing/2014/main" id="{7A351809-DE17-03E1-7590-71471AAEC7ED}"/>
              </a:ext>
            </a:extLst>
          </p:cNvPr>
          <p:cNvSpPr>
            <a:spLocks noChangeArrowheads="1"/>
          </p:cNvSpPr>
          <p:nvPr/>
        </p:nvSpPr>
        <p:spPr bwMode="auto">
          <a:xfrm>
            <a:off x="6096000" y="-1188124"/>
            <a:ext cx="5652208" cy="208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sp>
        <p:nvSpPr>
          <p:cNvPr id="6" name="Rectangle 6">
            <a:extLst>
              <a:ext uri="{FF2B5EF4-FFF2-40B4-BE49-F238E27FC236}">
                <a16:creationId xmlns:a16="http://schemas.microsoft.com/office/drawing/2014/main" id="{C493CFE0-DE66-B59B-1EA5-8090BBF7FE3B}"/>
              </a:ext>
            </a:extLst>
          </p:cNvPr>
          <p:cNvSpPr>
            <a:spLocks noChangeArrowheads="1"/>
          </p:cNvSpPr>
          <p:nvPr/>
        </p:nvSpPr>
        <p:spPr bwMode="auto">
          <a:xfrm>
            <a:off x="2036495" y="-3819171"/>
            <a:ext cx="4059505" cy="148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sp>
        <p:nvSpPr>
          <p:cNvPr id="9" name="Rectangle 4">
            <a:extLst>
              <a:ext uri="{FF2B5EF4-FFF2-40B4-BE49-F238E27FC236}">
                <a16:creationId xmlns:a16="http://schemas.microsoft.com/office/drawing/2014/main" id="{2A6A01C7-9510-437B-0BAB-5833BABC5FC9}"/>
              </a:ext>
            </a:extLst>
          </p:cNvPr>
          <p:cNvSpPr>
            <a:spLocks noChangeArrowheads="1"/>
          </p:cNvSpPr>
          <p:nvPr/>
        </p:nvSpPr>
        <p:spPr bwMode="auto">
          <a:xfrm>
            <a:off x="2875251" y="-4495847"/>
            <a:ext cx="3860657" cy="15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spTree>
    <p:extLst>
      <p:ext uri="{BB962C8B-B14F-4D97-AF65-F5344CB8AC3E}">
        <p14:creationId xmlns:p14="http://schemas.microsoft.com/office/powerpoint/2010/main" val="22211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15FEDC87-7E7B-F21A-35C6-5F764C0DC1F4}"/>
              </a:ext>
            </a:extLst>
          </p:cNvPr>
          <p:cNvSpPr>
            <a:spLocks noGrp="1"/>
          </p:cNvSpPr>
          <p:nvPr>
            <p:ph type="title"/>
          </p:nvPr>
        </p:nvSpPr>
        <p:spPr>
          <a:xfrm>
            <a:off x="543864" y="313548"/>
            <a:ext cx="4177867" cy="1391692"/>
          </a:xfrm>
        </p:spPr>
        <p:txBody>
          <a:bodyPr>
            <a:normAutofit/>
          </a:bodyPr>
          <a:lstStyle/>
          <a:p>
            <a:r>
              <a:rPr lang="en-US" sz="4400" b="1" dirty="0">
                <a:solidFill>
                  <a:srgbClr val="7030A0"/>
                </a:solidFill>
                <a:latin typeface="Modern Love Caps" panose="04070805081001020A01" pitchFamily="82" charset="0"/>
                <a:cs typeface="Calibri Light" panose="020F0302020204030204" pitchFamily="34" charset="0"/>
              </a:rPr>
              <a:t>Relationships</a:t>
            </a:r>
            <a:endParaRPr lang="en-CA" sz="4400" b="1" dirty="0">
              <a:solidFill>
                <a:srgbClr val="7030A0"/>
              </a:solidFill>
              <a:latin typeface="Modern Love Caps" panose="04070805081001020A01" pitchFamily="82"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C0D90CBF-F8F7-3FF0-0211-9A499B4F6FE0}"/>
              </a:ext>
            </a:extLst>
          </p:cNvPr>
          <p:cNvSpPr>
            <a:spLocks noGrp="1"/>
          </p:cNvSpPr>
          <p:nvPr>
            <p:ph idx="1"/>
          </p:nvPr>
        </p:nvSpPr>
        <p:spPr>
          <a:xfrm>
            <a:off x="543864" y="1323690"/>
            <a:ext cx="4072673" cy="3416300"/>
          </a:xfrm>
        </p:spPr>
        <p:txBody>
          <a:bodyPr>
            <a:noAutofit/>
          </a:bodyPr>
          <a:lstStyle/>
          <a:p>
            <a:pPr marL="0" indent="0">
              <a:buNone/>
            </a:pPr>
            <a:endParaRPr lang="en-US" sz="2400" dirty="0">
              <a:latin typeface="Calibri Light" panose="020F0302020204030204" pitchFamily="34" charset="0"/>
              <a:cs typeface="Calibri Light" panose="020F0302020204030204" pitchFamily="34" charset="0"/>
            </a:endParaRPr>
          </a:p>
          <a:p>
            <a:pPr marL="0" indent="0">
              <a:buNone/>
            </a:pPr>
            <a:r>
              <a:rPr lang="en-US" sz="2400" dirty="0">
                <a:solidFill>
                  <a:srgbClr val="7030A0"/>
                </a:solidFill>
                <a:latin typeface="Modern Love Grunge" panose="04070805081005020601" pitchFamily="82" charset="0"/>
                <a:cs typeface="Calibri Light" panose="020F0302020204030204" pitchFamily="34" charset="0"/>
              </a:rPr>
              <a:t>Remember, body clues are cues outwardly expressing what is going on inside a person.</a:t>
            </a:r>
            <a:endParaRPr lang="en-CA" sz="2400" dirty="0">
              <a:solidFill>
                <a:srgbClr val="7030A0"/>
              </a:solidFill>
              <a:latin typeface="Modern Love Grunge" panose="04070805081005020601" pitchFamily="82" charset="0"/>
              <a:cs typeface="Calibri Light" panose="020F0302020204030204" pitchFamily="34" charset="0"/>
            </a:endParaRPr>
          </a:p>
          <a:p>
            <a:pPr marL="0" indent="0">
              <a:buNone/>
            </a:pPr>
            <a:endParaRPr lang="en-CA" sz="2400" dirty="0">
              <a:latin typeface="Calibri Light" panose="020F0302020204030204" pitchFamily="34" charset="0"/>
              <a:cs typeface="Calibri Light" panose="020F0302020204030204" pitchFamily="34" charset="0"/>
            </a:endParaRPr>
          </a:p>
          <a:p>
            <a:pPr marL="0" indent="0">
              <a:buNone/>
            </a:pPr>
            <a:r>
              <a:rPr lang="en-US" sz="2000" dirty="0">
                <a:latin typeface="Calibri Light" panose="020F0302020204030204" pitchFamily="34" charset="0"/>
                <a:cs typeface="Calibri Light" panose="020F0302020204030204" pitchFamily="34" charset="0"/>
              </a:rPr>
              <a:t>One of our roles as educators and co-regulator is to be the narrator and the interpreter of the body clues that tells us how children and others are feeling.</a:t>
            </a:r>
            <a:endParaRPr lang="en-CA" sz="2000" dirty="0">
              <a:latin typeface="Calibri Light" panose="020F0302020204030204" pitchFamily="34" charset="0"/>
              <a:cs typeface="Calibri Light" panose="020F0302020204030204" pitchFamily="34" charset="0"/>
            </a:endParaRPr>
          </a:p>
          <a:p>
            <a:pPr>
              <a:buFont typeface="Wingdings" panose="05000000000000000000" pitchFamily="2" charset="2"/>
              <a:buChar char="ü"/>
            </a:pPr>
            <a:r>
              <a:rPr lang="en-CA" sz="2000" dirty="0">
                <a:latin typeface="Calibri Light" panose="020F0302020204030204" pitchFamily="34" charset="0"/>
                <a:cs typeface="Calibri Light" panose="020F0302020204030204" pitchFamily="34" charset="0"/>
              </a:rPr>
              <a:t>Approaching a child</a:t>
            </a:r>
            <a:endParaRPr lang="en-US" sz="2000" dirty="0">
              <a:latin typeface="Calibri Light" panose="020F0302020204030204" pitchFamily="34" charset="0"/>
              <a:cs typeface="Calibri Light" panose="020F0302020204030204" pitchFamily="34" charset="0"/>
            </a:endParaRPr>
          </a:p>
        </p:txBody>
      </p:sp>
      <p:pic>
        <p:nvPicPr>
          <p:cNvPr id="5" name="Picture 2">
            <a:extLst>
              <a:ext uri="{FF2B5EF4-FFF2-40B4-BE49-F238E27FC236}">
                <a16:creationId xmlns:a16="http://schemas.microsoft.com/office/drawing/2014/main" id="{526C7B50-F841-BD28-BD10-10CD7E5BE5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109" r="-1" b="-1"/>
          <a:stretch/>
        </p:blipFill>
        <p:spPr bwMode="auto">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noFill/>
          <a:extLst>
            <a:ext uri="{909E8E84-426E-40DD-AFC4-6F175D3DCCD1}">
              <a14:hiddenFill xmlns:a14="http://schemas.microsoft.com/office/drawing/2010/main">
                <a:solidFill>
                  <a:srgbClr val="FFFFFF"/>
                </a:solidFill>
              </a14:hiddenFill>
            </a:ext>
          </a:extLst>
        </p:spPr>
      </p:pic>
      <p:sp>
        <p:nvSpPr>
          <p:cNvPr id="14"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Tree>
    <p:extLst>
      <p:ext uri="{BB962C8B-B14F-4D97-AF65-F5344CB8AC3E}">
        <p14:creationId xmlns:p14="http://schemas.microsoft.com/office/powerpoint/2010/main" val="29972795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24" name="Group 13323">
            <a:extLst>
              <a:ext uri="{FF2B5EF4-FFF2-40B4-BE49-F238E27FC236}">
                <a16:creationId xmlns:a16="http://schemas.microsoft.com/office/drawing/2014/main" id="{F0214F10-B73B-44BD-ADDA-1684F6E4BF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325" name="Rectangle 13324">
              <a:extLst>
                <a:ext uri="{FF2B5EF4-FFF2-40B4-BE49-F238E27FC236}">
                  <a16:creationId xmlns:a16="http://schemas.microsoft.com/office/drawing/2014/main" id="{29CAF222-E4F2-40A9-B784-FEA6408B7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3326" name="Freeform 5">
              <a:extLst>
                <a:ext uri="{FF2B5EF4-FFF2-40B4-BE49-F238E27FC236}">
                  <a16:creationId xmlns:a16="http://schemas.microsoft.com/office/drawing/2014/main" id="{7FDBCBA2-AC51-4C14-B267-152AB09E4C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13328" name="Rectangle 13327">
            <a:extLst>
              <a:ext uri="{FF2B5EF4-FFF2-40B4-BE49-F238E27FC236}">
                <a16:creationId xmlns:a16="http://schemas.microsoft.com/office/drawing/2014/main" id="{AA68CF9D-0697-4A3E-8837-0C39FCCDC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13319" name="Picture 7">
            <a:extLst>
              <a:ext uri="{FF2B5EF4-FFF2-40B4-BE49-F238E27FC236}">
                <a16:creationId xmlns:a16="http://schemas.microsoft.com/office/drawing/2014/main" id="{3BD20CED-C2DF-40EA-889C-3D63C6C339D2}"/>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r="-1" b="16902"/>
          <a:stretch>
            <a:fillRect/>
          </a:stretch>
        </p:blipFill>
        <p:spPr bwMode="auto">
          <a:xfrm>
            <a:off x="467934" y="477448"/>
            <a:ext cx="3749040" cy="4267573"/>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a:extLst>
              <a:ext uri="{FF2B5EF4-FFF2-40B4-BE49-F238E27FC236}">
                <a16:creationId xmlns:a16="http://schemas.microsoft.com/office/drawing/2014/main" id="{7FEFF9C0-F8CA-C2DD-8564-3E677193D050}"/>
              </a:ext>
            </a:extLst>
          </p:cNvPr>
          <p:cNvPicPr>
            <a:picLocks noChangeAspect="1" noChangeArrowheads="1"/>
          </p:cNvPicPr>
          <p:nvPr/>
        </p:nvPicPr>
        <p:blipFill rotWithShape="1">
          <a:blip r:embed="rId6" r:link="rId7">
            <a:extLst>
              <a:ext uri="{28A0092B-C50C-407E-A947-70E740481C1C}">
                <a14:useLocalDpi xmlns:a14="http://schemas.microsoft.com/office/drawing/2010/main" val="0"/>
              </a:ext>
            </a:extLst>
          </a:blip>
          <a:srcRect l="114" r="12253" b="1"/>
          <a:stretch>
            <a:fillRect/>
          </a:stretch>
        </p:blipFill>
        <p:spPr bwMode="auto">
          <a:xfrm>
            <a:off x="4276179" y="477446"/>
            <a:ext cx="3639642" cy="4195163"/>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5079AB20-206D-7385-5424-64FE324C309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 b="2692"/>
          <a:stretch/>
        </p:blipFill>
        <p:spPr bwMode="auto">
          <a:xfrm>
            <a:off x="7975026" y="477446"/>
            <a:ext cx="3739890" cy="41951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0"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332" name="Freeform: Shape 13331">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334"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sp>
        <p:nvSpPr>
          <p:cNvPr id="2" name="Title 1">
            <a:extLst>
              <a:ext uri="{FF2B5EF4-FFF2-40B4-BE49-F238E27FC236}">
                <a16:creationId xmlns:a16="http://schemas.microsoft.com/office/drawing/2014/main" id="{EBE22973-82D9-649B-2EB0-9D24710CCDC9}"/>
              </a:ext>
            </a:extLst>
          </p:cNvPr>
          <p:cNvSpPr>
            <a:spLocks noGrp="1"/>
          </p:cNvSpPr>
          <p:nvPr>
            <p:ph type="title"/>
          </p:nvPr>
        </p:nvSpPr>
        <p:spPr>
          <a:xfrm>
            <a:off x="892199" y="4854346"/>
            <a:ext cx="10407602" cy="868026"/>
          </a:xfrm>
        </p:spPr>
        <p:txBody>
          <a:bodyPr vert="horz" lIns="91440" tIns="45720" rIns="91440" bIns="45720" rtlCol="0" anchor="b">
            <a:normAutofit/>
          </a:bodyPr>
          <a:lstStyle/>
          <a:p>
            <a:pPr algn="ctr"/>
            <a:r>
              <a:rPr lang="en-US" sz="4400" dirty="0">
                <a:solidFill>
                  <a:srgbClr val="EBEBEB"/>
                </a:solidFill>
                <a:latin typeface="Modern Love Caps" panose="04070805081001020A01" pitchFamily="82" charset="0"/>
              </a:rPr>
              <a:t>Activities</a:t>
            </a:r>
          </a:p>
        </p:txBody>
      </p:sp>
      <p:sp>
        <p:nvSpPr>
          <p:cNvPr id="8" name="Rectangle 4">
            <a:extLst>
              <a:ext uri="{FF2B5EF4-FFF2-40B4-BE49-F238E27FC236}">
                <a16:creationId xmlns:a16="http://schemas.microsoft.com/office/drawing/2014/main" id="{30E138EA-CBA6-E6BD-2FA6-273958A0D351}"/>
              </a:ext>
            </a:extLst>
          </p:cNvPr>
          <p:cNvSpPr>
            <a:spLocks noChangeArrowheads="1"/>
          </p:cNvSpPr>
          <p:nvPr/>
        </p:nvSpPr>
        <p:spPr bwMode="auto">
          <a:xfrm>
            <a:off x="4304051" y="-5782507"/>
            <a:ext cx="4487342" cy="126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sp>
        <p:nvSpPr>
          <p:cNvPr id="9" name="Rectangle 8">
            <a:extLst>
              <a:ext uri="{FF2B5EF4-FFF2-40B4-BE49-F238E27FC236}">
                <a16:creationId xmlns:a16="http://schemas.microsoft.com/office/drawing/2014/main" id="{90E1C828-6C63-1ADC-E092-4BE4BF1405D0}"/>
              </a:ext>
            </a:extLst>
          </p:cNvPr>
          <p:cNvSpPr>
            <a:spLocks noChangeArrowheads="1"/>
          </p:cNvSpPr>
          <p:nvPr/>
        </p:nvSpPr>
        <p:spPr bwMode="auto">
          <a:xfrm>
            <a:off x="9254470" y="-7627877"/>
            <a:ext cx="1510652" cy="9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spTree>
    <p:extLst>
      <p:ext uri="{BB962C8B-B14F-4D97-AF65-F5344CB8AC3E}">
        <p14:creationId xmlns:p14="http://schemas.microsoft.com/office/powerpoint/2010/main" val="271792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91" name="Rectangle 45090">
            <a:extLst>
              <a:ext uri="{FF2B5EF4-FFF2-40B4-BE49-F238E27FC236}">
                <a16:creationId xmlns:a16="http://schemas.microsoft.com/office/drawing/2014/main" id="{789FE3FA-A44C-4C6B-9291-3D7327AF8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45093" name="Rectangle 45092">
            <a:extLst>
              <a:ext uri="{FF2B5EF4-FFF2-40B4-BE49-F238E27FC236}">
                <a16:creationId xmlns:a16="http://schemas.microsoft.com/office/drawing/2014/main" id="{CD657031-5EFF-4D43-BC81-3D83214E6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hart of emotions&#10;&#10;Description automatically generated with medium confidence">
            <a:extLst>
              <a:ext uri="{FF2B5EF4-FFF2-40B4-BE49-F238E27FC236}">
                <a16:creationId xmlns:a16="http://schemas.microsoft.com/office/drawing/2014/main" id="{21022F26-BF78-F6D6-5AF8-1F05B5879A56}"/>
              </a:ext>
            </a:extLst>
          </p:cNvPr>
          <p:cNvPicPr>
            <a:picLocks noChangeAspect="1"/>
          </p:cNvPicPr>
          <p:nvPr/>
        </p:nvPicPr>
        <p:blipFill rotWithShape="1">
          <a:blip r:embed="rId3">
            <a:extLst>
              <a:ext uri="{28A0092B-C50C-407E-A947-70E740481C1C}">
                <a14:useLocalDpi xmlns:a14="http://schemas.microsoft.com/office/drawing/2010/main" val="0"/>
              </a:ext>
            </a:extLst>
          </a:blip>
          <a:srcRect l="6882" t="2813" r="11138" b="24556"/>
          <a:stretch/>
        </p:blipFill>
        <p:spPr bwMode="auto">
          <a:xfrm>
            <a:off x="1190625" y="643467"/>
            <a:ext cx="4197351" cy="5571066"/>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pic>
        <p:nvPicPr>
          <p:cNvPr id="45060" name="Picture 4" descr="Image result for whats in our heart book activity">
            <a:extLst>
              <a:ext uri="{FF2B5EF4-FFF2-40B4-BE49-F238E27FC236}">
                <a16:creationId xmlns:a16="http://schemas.microsoft.com/office/drawing/2014/main" id="{C62FA5EE-0595-84CB-9203-88834695A1B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6866" y="1370260"/>
            <a:ext cx="5291666" cy="4117479"/>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0899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DFAC0-8D2D-2999-5A28-D8F06415A9F4}"/>
              </a:ext>
            </a:extLst>
          </p:cNvPr>
          <p:cNvSpPr>
            <a:spLocks noGrp="1"/>
          </p:cNvSpPr>
          <p:nvPr>
            <p:ph type="title"/>
          </p:nvPr>
        </p:nvSpPr>
        <p:spPr>
          <a:xfrm>
            <a:off x="546057" y="871995"/>
            <a:ext cx="11099886" cy="706964"/>
          </a:xfrm>
        </p:spPr>
        <p:txBody>
          <a:bodyPr/>
          <a:lstStyle/>
          <a:p>
            <a:r>
              <a:rPr lang="en-US" sz="4400" b="1" kern="100" dirty="0">
                <a:effectLst/>
                <a:latin typeface="Modern Love Caps" panose="04070805081001020A01" pitchFamily="82" charset="0"/>
                <a:ea typeface="Aptos" panose="020B0004020202020204" pitchFamily="34" charset="0"/>
                <a:cs typeface="Calibri Light" panose="020F0302020204030204" pitchFamily="34" charset="0"/>
              </a:rPr>
              <a:t>Concept 7: Identifying Feelings of others</a:t>
            </a:r>
            <a:endParaRPr lang="en-CA" sz="4400" b="1" dirty="0">
              <a:latin typeface="Modern Love Caps" panose="04070805081001020A01" pitchFamily="82"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631BD58E-8A3E-00C3-2950-EE66FB812F3E}"/>
              </a:ext>
            </a:extLst>
          </p:cNvPr>
          <p:cNvSpPr>
            <a:spLocks noGrp="1"/>
          </p:cNvSpPr>
          <p:nvPr>
            <p:ph idx="1"/>
          </p:nvPr>
        </p:nvSpPr>
        <p:spPr>
          <a:xfrm>
            <a:off x="532107" y="2355724"/>
            <a:ext cx="7245531" cy="1358900"/>
          </a:xfrm>
        </p:spPr>
        <p:txBody>
          <a:bodyPr>
            <a:noAutofit/>
          </a:bodyPr>
          <a:lstStyle/>
          <a:p>
            <a:pPr marL="0" indent="0" algn="ctr">
              <a:lnSpc>
                <a:spcPct val="115000"/>
              </a:lnSpc>
              <a:spcAft>
                <a:spcPts val="800"/>
              </a:spcAft>
              <a:buNone/>
            </a:pPr>
            <a:r>
              <a:rPr lang="en-US" sz="2800" kern="100" dirty="0">
                <a:solidFill>
                  <a:srgbClr val="7030A0"/>
                </a:solidFill>
                <a:effectLst/>
                <a:latin typeface="Modern Love Grunge" panose="04070805081005020601" pitchFamily="82" charset="0"/>
                <a:ea typeface="Aptos" panose="020B0004020202020204" pitchFamily="34" charset="0"/>
                <a:cs typeface="Times New Roman" panose="02020603050405020304" pitchFamily="18" charset="0"/>
              </a:rPr>
              <a:t>Establishing relationships with other children is one of the major developmental tasks of early childhood.</a:t>
            </a:r>
            <a:endParaRPr lang="en-US" sz="1000" kern="100" dirty="0">
              <a:solidFill>
                <a:srgbClr val="7030A0"/>
              </a:solidFill>
              <a:effectLst/>
              <a:latin typeface="Modern Love Grunge" panose="04070805081005020601" pitchFamily="82" charset="0"/>
              <a:ea typeface="Aptos" panose="020B0004020202020204" pitchFamily="34" charset="0"/>
              <a:cs typeface="Times New Roman" panose="02020603050405020304" pitchFamily="18" charset="0"/>
            </a:endParaRPr>
          </a:p>
          <a:p>
            <a:pPr marL="0" indent="0" algn="ctr">
              <a:lnSpc>
                <a:spcPct val="115000"/>
              </a:lnSpc>
              <a:spcAft>
                <a:spcPts val="800"/>
              </a:spcAft>
              <a:buNone/>
            </a:pPr>
            <a:endParaRPr lang="en-US" sz="2800" kern="100" dirty="0">
              <a:solidFill>
                <a:srgbClr val="7030A0"/>
              </a:solidFill>
              <a:effectLst/>
              <a:latin typeface="Baguet Script" panose="00000500000000000000" pitchFamily="2" charset="0"/>
              <a:ea typeface="Aptos" panose="020B0004020202020204" pitchFamily="34" charset="0"/>
              <a:cs typeface="Times New Roman" panose="02020603050405020304" pitchFamily="18" charset="0"/>
            </a:endParaRPr>
          </a:p>
          <a:p>
            <a:pPr>
              <a:lnSpc>
                <a:spcPct val="115000"/>
              </a:lnSpc>
              <a:spcAft>
                <a:spcPts val="800"/>
              </a:spcAft>
              <a:buFont typeface="Wingdings" panose="05000000000000000000" pitchFamily="2" charset="2"/>
              <a:buChar char="ü"/>
            </a:pPr>
            <a:r>
              <a:rPr lang="en-US" sz="2800" kern="100" dirty="0">
                <a:solidFill>
                  <a:schemeClr val="tx1"/>
                </a:solidFill>
                <a:latin typeface="Calibri Light" panose="020F0302020204030204" pitchFamily="34" charset="0"/>
                <a:cs typeface="Calibri Light" panose="020F0302020204030204" pitchFamily="34" charset="0"/>
              </a:rPr>
              <a:t>I feel…</a:t>
            </a:r>
          </a:p>
          <a:p>
            <a:pPr>
              <a:lnSpc>
                <a:spcPct val="115000"/>
              </a:lnSpc>
              <a:spcAft>
                <a:spcPts val="800"/>
              </a:spcAft>
              <a:buFont typeface="Wingdings" panose="05000000000000000000" pitchFamily="2" charset="2"/>
              <a:buChar char="ü"/>
            </a:pPr>
            <a:r>
              <a:rPr lang="en-US" sz="2800" kern="100" dirty="0">
                <a:solidFill>
                  <a:schemeClr val="tx1"/>
                </a:solidFill>
                <a:latin typeface="Calibri Light" panose="020F0302020204030204" pitchFamily="34" charset="0"/>
                <a:cs typeface="Calibri Light" panose="020F0302020204030204" pitchFamily="34" charset="0"/>
              </a:rPr>
              <a:t>Feelings of Others</a:t>
            </a:r>
            <a:endParaRPr lang="en-CA" sz="2800" dirty="0">
              <a:solidFill>
                <a:schemeClr val="tx1"/>
              </a:solidFill>
              <a:latin typeface="Calibri Light" panose="020F0302020204030204" pitchFamily="34" charset="0"/>
              <a:cs typeface="Calibri Light" panose="020F0302020204030204" pitchFamily="34" charset="0"/>
            </a:endParaRPr>
          </a:p>
        </p:txBody>
      </p:sp>
      <p:sp>
        <p:nvSpPr>
          <p:cNvPr id="4" name="Rectangle 2">
            <a:extLst>
              <a:ext uri="{FF2B5EF4-FFF2-40B4-BE49-F238E27FC236}">
                <a16:creationId xmlns:a16="http://schemas.microsoft.com/office/drawing/2014/main" id="{EA4A70FB-72C3-7DBF-6202-F032AA90EC9F}"/>
              </a:ext>
            </a:extLst>
          </p:cNvPr>
          <p:cNvSpPr>
            <a:spLocks noChangeArrowheads="1"/>
          </p:cNvSpPr>
          <p:nvPr/>
        </p:nvSpPr>
        <p:spPr bwMode="auto">
          <a:xfrm>
            <a:off x="8499149" y="-4885970"/>
            <a:ext cx="2921311" cy="13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pic>
        <p:nvPicPr>
          <p:cNvPr id="37889" name="Picture 1">
            <a:extLst>
              <a:ext uri="{FF2B5EF4-FFF2-40B4-BE49-F238E27FC236}">
                <a16:creationId xmlns:a16="http://schemas.microsoft.com/office/drawing/2014/main" id="{7DB65860-76C3-2BF8-7D29-94C1E0470673}"/>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135648" y="2556140"/>
            <a:ext cx="3428031" cy="4058557"/>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209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what would make someone feel happy for children">
            <a:extLst>
              <a:ext uri="{FF2B5EF4-FFF2-40B4-BE49-F238E27FC236}">
                <a16:creationId xmlns:a16="http://schemas.microsoft.com/office/drawing/2014/main" id="{4521CD5E-9A03-8010-B7AD-50FFE2B447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328" b="1316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9050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6" name="Rectangle 40975">
            <a:extLst>
              <a:ext uri="{FF2B5EF4-FFF2-40B4-BE49-F238E27FC236}">
                <a16:creationId xmlns:a16="http://schemas.microsoft.com/office/drawing/2014/main" id="{35BE4897-C7A1-4E8C-B5A5-8797DAC6D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CA"/>
          </a:p>
        </p:txBody>
      </p:sp>
      <p:sp>
        <p:nvSpPr>
          <p:cNvPr id="40978" name="Freeform 5">
            <a:extLst>
              <a:ext uri="{FF2B5EF4-FFF2-40B4-BE49-F238E27FC236}">
                <a16:creationId xmlns:a16="http://schemas.microsoft.com/office/drawing/2014/main" id="{C300240B-912F-4AD7-AE1B-923B3F98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CA"/>
          </a:p>
        </p:txBody>
      </p:sp>
      <p:sp>
        <p:nvSpPr>
          <p:cNvPr id="40980" name="Freeform: Shape 40979">
            <a:extLst>
              <a:ext uri="{FF2B5EF4-FFF2-40B4-BE49-F238E27FC236}">
                <a16:creationId xmlns:a16="http://schemas.microsoft.com/office/drawing/2014/main" id="{6421EF78-B00C-42F8-8908-2CF3E417C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CA"/>
          </a:p>
        </p:txBody>
      </p:sp>
      <p:sp>
        <p:nvSpPr>
          <p:cNvPr id="40982" name="Freeform 5">
            <a:extLst>
              <a:ext uri="{FF2B5EF4-FFF2-40B4-BE49-F238E27FC236}">
                <a16:creationId xmlns:a16="http://schemas.microsoft.com/office/drawing/2014/main" id="{F3E0A6DF-2313-4EC2-B95B-212CD4861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CA"/>
          </a:p>
        </p:txBody>
      </p:sp>
      <p:sp>
        <p:nvSpPr>
          <p:cNvPr id="2" name="Title 1">
            <a:extLst>
              <a:ext uri="{FF2B5EF4-FFF2-40B4-BE49-F238E27FC236}">
                <a16:creationId xmlns:a16="http://schemas.microsoft.com/office/drawing/2014/main" id="{52AE2847-99D5-46E4-2D70-7E2F7B22B8BC}"/>
              </a:ext>
            </a:extLst>
          </p:cNvPr>
          <p:cNvSpPr>
            <a:spLocks noGrp="1"/>
          </p:cNvSpPr>
          <p:nvPr>
            <p:ph type="title"/>
          </p:nvPr>
        </p:nvSpPr>
        <p:spPr>
          <a:xfrm>
            <a:off x="699428" y="772584"/>
            <a:ext cx="3686341" cy="1020232"/>
          </a:xfrm>
        </p:spPr>
        <p:txBody>
          <a:bodyPr>
            <a:noAutofit/>
          </a:bodyPr>
          <a:lstStyle/>
          <a:p>
            <a:r>
              <a:rPr lang="en-US" sz="4400" b="1" dirty="0">
                <a:solidFill>
                  <a:schemeClr val="tx1"/>
                </a:solidFill>
                <a:latin typeface="Modern Love Caps" panose="04070805081001020A01" pitchFamily="82" charset="0"/>
                <a:cs typeface="Calibri Light" panose="020F0302020204030204" pitchFamily="34" charset="0"/>
              </a:rPr>
              <a:t>Relationships</a:t>
            </a:r>
            <a:endParaRPr lang="en-CA" sz="4400" b="1" dirty="0">
              <a:solidFill>
                <a:schemeClr val="tx1"/>
              </a:solidFill>
              <a:latin typeface="Modern Love Caps" panose="04070805081001020A01" pitchFamily="82" charset="0"/>
              <a:cs typeface="Calibri Light" panose="020F0302020204030204" pitchFamily="34" charset="0"/>
            </a:endParaRPr>
          </a:p>
        </p:txBody>
      </p:sp>
      <p:pic>
        <p:nvPicPr>
          <p:cNvPr id="40964" name="Picture 4">
            <a:extLst>
              <a:ext uri="{FF2B5EF4-FFF2-40B4-BE49-F238E27FC236}">
                <a16:creationId xmlns:a16="http://schemas.microsoft.com/office/drawing/2014/main" id="{DE9903D8-326B-9EB1-1CC1-FE10902FF5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237" r="31283" b="2"/>
          <a:stretch/>
        </p:blipFill>
        <p:spPr bwMode="auto">
          <a:xfrm>
            <a:off x="8472236" y="803751"/>
            <a:ext cx="3113904" cy="5250498"/>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40984" name="Rectangle 40983">
            <a:extLst>
              <a:ext uri="{FF2B5EF4-FFF2-40B4-BE49-F238E27FC236}">
                <a16:creationId xmlns:a16="http://schemas.microsoft.com/office/drawing/2014/main" id="{B083B194-504C-4B70-B8F6-80C51076F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0986" name="Oval 40985">
            <a:extLst>
              <a:ext uri="{FF2B5EF4-FFF2-40B4-BE49-F238E27FC236}">
                <a16:creationId xmlns:a16="http://schemas.microsoft.com/office/drawing/2014/main" id="{E9BF1AE2-40FC-4B8F-B531-AB84540A2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0988" name="Oval 40987">
            <a:extLst>
              <a:ext uri="{FF2B5EF4-FFF2-40B4-BE49-F238E27FC236}">
                <a16:creationId xmlns:a16="http://schemas.microsoft.com/office/drawing/2014/main" id="{1C4EB7C1-42EF-4F28-AF4F-02E879CB6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2">
            <a:extLst>
              <a:ext uri="{FF2B5EF4-FFF2-40B4-BE49-F238E27FC236}">
                <a16:creationId xmlns:a16="http://schemas.microsoft.com/office/drawing/2014/main" id="{347BAD15-AD6B-1D9E-059A-00E93E5CA31D}"/>
              </a:ext>
            </a:extLst>
          </p:cNvPr>
          <p:cNvSpPr>
            <a:spLocks noGrp="1"/>
          </p:cNvSpPr>
          <p:nvPr>
            <p:ph idx="1"/>
          </p:nvPr>
        </p:nvSpPr>
        <p:spPr>
          <a:xfrm>
            <a:off x="530852" y="2633383"/>
            <a:ext cx="4380918" cy="3898900"/>
          </a:xfrm>
        </p:spPr>
        <p:txBody>
          <a:bodyPr>
            <a:normAutofit/>
          </a:bodyPr>
          <a:lstStyle/>
          <a:p>
            <a:pPr marL="0" indent="0">
              <a:buNone/>
            </a:pPr>
            <a:r>
              <a:rPr lang="en-US" sz="2400" dirty="0">
                <a:solidFill>
                  <a:schemeClr val="tx1"/>
                </a:solidFill>
                <a:latin typeface="Calibri Light" panose="020F0302020204030204" pitchFamily="34" charset="0"/>
                <a:cs typeface="Calibri Light" panose="020F0302020204030204" pitchFamily="34" charset="0"/>
              </a:rPr>
              <a:t>Children are more likely to develop emotional empathy if they experience it from others and if they see educators model empathy in their interactions with other children.</a:t>
            </a:r>
          </a:p>
        </p:txBody>
      </p:sp>
      <p:pic>
        <p:nvPicPr>
          <p:cNvPr id="40962" name="Picture 2" descr="A person and child playing a game&#10;&#10;Description automatically generated">
            <a:extLst>
              <a:ext uri="{FF2B5EF4-FFF2-40B4-BE49-F238E27FC236}">
                <a16:creationId xmlns:a16="http://schemas.microsoft.com/office/drawing/2014/main" id="{F7BC9394-42DE-9218-EAD8-9CEDF939DB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57" r="-2" b="-2"/>
          <a:stretch/>
        </p:blipFill>
        <p:spPr bwMode="auto">
          <a:xfrm>
            <a:off x="5194607" y="803751"/>
            <a:ext cx="3113903" cy="5250498"/>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4" name="Smiley Face 3">
            <a:extLst>
              <a:ext uri="{FF2B5EF4-FFF2-40B4-BE49-F238E27FC236}">
                <a16:creationId xmlns:a16="http://schemas.microsoft.com/office/drawing/2014/main" id="{FEA35CE1-4B98-4A59-1F68-82EF4494956D}"/>
              </a:ext>
            </a:extLst>
          </p:cNvPr>
          <p:cNvSpPr/>
          <p:nvPr/>
        </p:nvSpPr>
        <p:spPr>
          <a:xfrm>
            <a:off x="7302674" y="2633383"/>
            <a:ext cx="563671" cy="548228"/>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miley Face 4">
            <a:extLst>
              <a:ext uri="{FF2B5EF4-FFF2-40B4-BE49-F238E27FC236}">
                <a16:creationId xmlns:a16="http://schemas.microsoft.com/office/drawing/2014/main" id="{2DB0D1B4-F8CE-0CB3-01EB-D79DD1F1742A}"/>
              </a:ext>
            </a:extLst>
          </p:cNvPr>
          <p:cNvSpPr/>
          <p:nvPr/>
        </p:nvSpPr>
        <p:spPr>
          <a:xfrm>
            <a:off x="9219156" y="2242159"/>
            <a:ext cx="551145" cy="538619"/>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Smiley Face 6">
            <a:extLst>
              <a:ext uri="{FF2B5EF4-FFF2-40B4-BE49-F238E27FC236}">
                <a16:creationId xmlns:a16="http://schemas.microsoft.com/office/drawing/2014/main" id="{0E2DC88C-8E56-B757-4C73-FE0AA7052143}"/>
              </a:ext>
            </a:extLst>
          </p:cNvPr>
          <p:cNvSpPr/>
          <p:nvPr/>
        </p:nvSpPr>
        <p:spPr>
          <a:xfrm>
            <a:off x="10572467" y="2049457"/>
            <a:ext cx="551145" cy="538619"/>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08739062"/>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6" descr="Activities And Printables About Emotions For Kids">
            <a:extLst>
              <a:ext uri="{FF2B5EF4-FFF2-40B4-BE49-F238E27FC236}">
                <a16:creationId xmlns:a16="http://schemas.microsoft.com/office/drawing/2014/main" id="{9440EA12-79A2-147D-4628-F83DB0E391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124" r="-1" b="1615"/>
          <a:stretch/>
        </p:blipFill>
        <p:spPr bwMode="auto">
          <a:xfrm>
            <a:off x="4166504" y="10"/>
            <a:ext cx="8025495" cy="3067040"/>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What Faces Can You Make? Read facial emotion and copy in the mirror ...">
            <a:extLst>
              <a:ext uri="{FF2B5EF4-FFF2-40B4-BE49-F238E27FC236}">
                <a16:creationId xmlns:a16="http://schemas.microsoft.com/office/drawing/2014/main" id="{4760B019-07A5-044B-0737-36DC08D44C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358" r="-2" b="34405"/>
          <a:stretch/>
        </p:blipFill>
        <p:spPr bwMode="auto">
          <a:xfrm>
            <a:off x="20" y="3790950"/>
            <a:ext cx="8305780" cy="3067051"/>
          </a:xfrm>
          <a:prstGeom prst="rect">
            <a:avLst/>
          </a:prstGeom>
          <a:noFill/>
          <a:extLst>
            <a:ext uri="{909E8E84-426E-40DD-AFC4-6F175D3DCCD1}">
              <a14:hiddenFill xmlns:a14="http://schemas.microsoft.com/office/drawing/2010/main">
                <a:solidFill>
                  <a:srgbClr val="FFFFFF"/>
                </a:solidFill>
              </a14:hiddenFill>
            </a:ext>
          </a:extLst>
        </p:spPr>
      </p:pic>
      <p:sp>
        <p:nvSpPr>
          <p:cNvPr id="44090" name="Freeform: Shape 44089">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72"/>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040" name="Picture 8" descr="The color of emotions: finger puppets | Etsy">
            <a:extLst>
              <a:ext uri="{FF2B5EF4-FFF2-40B4-BE49-F238E27FC236}">
                <a16:creationId xmlns:a16="http://schemas.microsoft.com/office/drawing/2014/main" id="{D591F889-19BF-75DA-AFA9-A0DB8EE48D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b="5951"/>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sp>
        <p:nvSpPr>
          <p:cNvPr id="44092" name="Freeform: Shape 44091">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038" name="Picture 6" descr="Amazon.com: All Feelings Are Okay: A Kid's Book About Different Moods ...">
            <a:extLst>
              <a:ext uri="{FF2B5EF4-FFF2-40B4-BE49-F238E27FC236}">
                <a16:creationId xmlns:a16="http://schemas.microsoft.com/office/drawing/2014/main" id="{EA6A18CB-3CD8-8067-663B-5CAACA3E3FF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44" r="-2" b="11295"/>
          <a:stretch/>
        </p:blipFill>
        <p:spPr bwMode="auto">
          <a:xfrm>
            <a:off x="6283728" y="1699214"/>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noFill/>
          <a:extLst>
            <a:ext uri="{909E8E84-426E-40DD-AFC4-6F175D3DCCD1}">
              <a14:hiddenFill xmlns:a14="http://schemas.microsoft.com/office/drawing/2010/main">
                <a:solidFill>
                  <a:srgbClr val="FFFFFF"/>
                </a:solidFill>
              </a14:hiddenFill>
            </a:ext>
          </a:extLst>
        </p:spPr>
      </p:pic>
      <p:sp>
        <p:nvSpPr>
          <p:cNvPr id="44094" name="Oval 44093">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034" name="Picture 2" descr="Wheel of emotions | Emotions preschool, Emotions preschool activities ...">
            <a:extLst>
              <a:ext uri="{FF2B5EF4-FFF2-40B4-BE49-F238E27FC236}">
                <a16:creationId xmlns:a16="http://schemas.microsoft.com/office/drawing/2014/main" id="{6B4955E8-8AD9-653F-A567-8BCD317DF5D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832" r="3" b="14170"/>
          <a:stretch/>
        </p:blipFill>
        <p:spPr bwMode="auto">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128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5" name="Group 2054">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056" name="Rectangle 2055">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057" name="Oval 2056">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58" name="Oval 2057">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59" name="Oval 2058">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60" name="Oval 2059">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61" name="Oval 2060">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62"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2063"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2064"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2066" name="Rectangle 2065">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2068" name="Rectangle 2067">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0" name="Rectangle 2069">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C65C831D-57B2-0AC7-A1C3-06DB0D970DC1}"/>
              </a:ext>
            </a:extLst>
          </p:cNvPr>
          <p:cNvSpPr>
            <a:spLocks noGrp="1"/>
          </p:cNvSpPr>
          <p:nvPr>
            <p:ph type="title"/>
          </p:nvPr>
        </p:nvSpPr>
        <p:spPr>
          <a:xfrm>
            <a:off x="543864" y="278758"/>
            <a:ext cx="4177867" cy="1391692"/>
          </a:xfrm>
        </p:spPr>
        <p:txBody>
          <a:bodyPr vert="horz" lIns="91440" tIns="45720" rIns="91440" bIns="45720" rtlCol="0" anchor="ctr">
            <a:normAutofit/>
          </a:bodyPr>
          <a:lstStyle/>
          <a:p>
            <a:r>
              <a:rPr lang="en-US" sz="4400" dirty="0">
                <a:solidFill>
                  <a:srgbClr val="7030A0"/>
                </a:solidFill>
                <a:latin typeface="Modern Love Caps" panose="04070805081001020A01" pitchFamily="82" charset="0"/>
                <a:cs typeface="Calibri Light" panose="020F0302020204030204" pitchFamily="34" charset="0"/>
              </a:rPr>
              <a:t>Relationships</a:t>
            </a:r>
          </a:p>
        </p:txBody>
      </p:sp>
      <p:sp>
        <p:nvSpPr>
          <p:cNvPr id="3" name="Content Placeholder 2">
            <a:extLst>
              <a:ext uri="{FF2B5EF4-FFF2-40B4-BE49-F238E27FC236}">
                <a16:creationId xmlns:a16="http://schemas.microsoft.com/office/drawing/2014/main" id="{D9BBA84E-9F51-FF62-02AD-F0465C670E76}"/>
              </a:ext>
            </a:extLst>
          </p:cNvPr>
          <p:cNvSpPr>
            <a:spLocks noGrp="1"/>
          </p:cNvSpPr>
          <p:nvPr>
            <p:ph sz="quarter" idx="10"/>
          </p:nvPr>
        </p:nvSpPr>
        <p:spPr>
          <a:xfrm>
            <a:off x="561110" y="2368550"/>
            <a:ext cx="4072673" cy="3416300"/>
          </a:xfrm>
        </p:spPr>
        <p:txBody>
          <a:bodyPr vert="horz" lIns="91440" tIns="45720" rIns="91440" bIns="45720" rtlCol="0">
            <a:normAutofit/>
          </a:bodyPr>
          <a:lstStyle/>
          <a:p>
            <a:pPr marL="0" indent="0">
              <a:buNone/>
            </a:pPr>
            <a:r>
              <a:rPr lang="en-US" sz="2000" dirty="0">
                <a:latin typeface="Calibri Light" panose="020F0302020204030204" pitchFamily="34" charset="0"/>
                <a:cs typeface="Calibri Light" panose="020F0302020204030204" pitchFamily="34" charset="0"/>
              </a:rPr>
              <a:t>The role of the educator is paramount in setting the climate for a caring community!</a:t>
            </a:r>
          </a:p>
          <a:p>
            <a:pPr marL="0" indent="0"/>
            <a:endParaRPr lang="en-US" sz="2000" dirty="0">
              <a:latin typeface="Calibri Light" panose="020F0302020204030204" pitchFamily="34" charset="0"/>
              <a:cs typeface="Calibri Light" panose="020F0302020204030204" pitchFamily="34" charset="0"/>
            </a:endParaRPr>
          </a:p>
          <a:p>
            <a:pPr>
              <a:buFont typeface="Wingdings" panose="05000000000000000000" pitchFamily="2" charset="2"/>
              <a:buChar char="ü"/>
            </a:pPr>
            <a:r>
              <a:rPr lang="en-US" sz="2000" dirty="0">
                <a:latin typeface="Calibri Light" panose="020F0302020204030204" pitchFamily="34" charset="0"/>
                <a:cs typeface="Calibri Light" panose="020F0302020204030204" pitchFamily="34" charset="0"/>
              </a:rPr>
              <a:t>Building a Relationship </a:t>
            </a:r>
          </a:p>
          <a:p>
            <a:pPr>
              <a:buFont typeface="Wingdings" panose="05000000000000000000" pitchFamily="2" charset="2"/>
              <a:buChar char="ü"/>
            </a:pPr>
            <a:r>
              <a:rPr lang="en-US" sz="2000" dirty="0">
                <a:latin typeface="Calibri Light" panose="020F0302020204030204" pitchFamily="34" charset="0"/>
                <a:cs typeface="Calibri Light" panose="020F0302020204030204" pitchFamily="34" charset="0"/>
              </a:rPr>
              <a:t>Welcoming Practices</a:t>
            </a:r>
          </a:p>
          <a:p>
            <a:pPr>
              <a:buFont typeface="Wingdings" panose="05000000000000000000" pitchFamily="2" charset="2"/>
              <a:buChar char="ü"/>
            </a:pPr>
            <a:r>
              <a:rPr lang="en-US" sz="2000" dirty="0">
                <a:latin typeface="Calibri Light" panose="020F0302020204030204" pitchFamily="34" charset="0"/>
                <a:cs typeface="Calibri Light" panose="020F0302020204030204" pitchFamily="34" charset="0"/>
              </a:rPr>
              <a:t>Separation Times</a:t>
            </a:r>
          </a:p>
        </p:txBody>
      </p:sp>
      <p:pic>
        <p:nvPicPr>
          <p:cNvPr id="2050" name="Picture 2">
            <a:extLst>
              <a:ext uri="{FF2B5EF4-FFF2-40B4-BE49-F238E27FC236}">
                <a16:creationId xmlns:a16="http://schemas.microsoft.com/office/drawing/2014/main" id="{2D6AF4F9-B0B9-5305-12FA-3F90CB5638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32413"/>
          <a:stretch/>
        </p:blipFill>
        <p:spPr bwMode="auto">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noFill/>
          <a:extLst>
            <a:ext uri="{909E8E84-426E-40DD-AFC4-6F175D3DCCD1}">
              <a14:hiddenFill xmlns:a14="http://schemas.microsoft.com/office/drawing/2010/main">
                <a:solidFill>
                  <a:srgbClr val="FFFFFF"/>
                </a:solidFill>
              </a14:hiddenFill>
            </a:ext>
          </a:extLst>
        </p:spPr>
      </p:pic>
      <p:sp>
        <p:nvSpPr>
          <p:cNvPr id="2072"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4" name="Smiley Face 3">
            <a:extLst>
              <a:ext uri="{FF2B5EF4-FFF2-40B4-BE49-F238E27FC236}">
                <a16:creationId xmlns:a16="http://schemas.microsoft.com/office/drawing/2014/main" id="{AD95D89F-0152-A42F-10E7-E140357C6595}"/>
              </a:ext>
            </a:extLst>
          </p:cNvPr>
          <p:cNvSpPr/>
          <p:nvPr/>
        </p:nvSpPr>
        <p:spPr>
          <a:xfrm>
            <a:off x="8542343" y="2258507"/>
            <a:ext cx="885717" cy="997866"/>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miley Face 4">
            <a:extLst>
              <a:ext uri="{FF2B5EF4-FFF2-40B4-BE49-F238E27FC236}">
                <a16:creationId xmlns:a16="http://schemas.microsoft.com/office/drawing/2014/main" id="{75FE26A6-A3B3-A2D0-3BE7-6E7A70FBE2B5}"/>
              </a:ext>
            </a:extLst>
          </p:cNvPr>
          <p:cNvSpPr/>
          <p:nvPr/>
        </p:nvSpPr>
        <p:spPr>
          <a:xfrm>
            <a:off x="7656626" y="3149542"/>
            <a:ext cx="885717" cy="997866"/>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890281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83" name="Group 50182">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0184" name="Rectangle 50183">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50185"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50187" name="Rectangle 50186">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50189" name="Rectangle 50188">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91" name="Rectangle 50190">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A5A4A0E8-4218-9AA0-A495-7D0A1B709ED1}"/>
              </a:ext>
            </a:extLst>
          </p:cNvPr>
          <p:cNvSpPr>
            <a:spLocks noGrp="1"/>
          </p:cNvSpPr>
          <p:nvPr>
            <p:ph type="title"/>
          </p:nvPr>
        </p:nvSpPr>
        <p:spPr>
          <a:xfrm>
            <a:off x="836" y="297352"/>
            <a:ext cx="5831225" cy="1387634"/>
          </a:xfrm>
        </p:spPr>
        <p:txBody>
          <a:bodyPr vert="horz" lIns="91440" tIns="45720" rIns="91440" bIns="45720" rtlCol="0" anchor="b">
            <a:normAutofit/>
          </a:bodyPr>
          <a:lstStyle/>
          <a:p>
            <a:pPr>
              <a:lnSpc>
                <a:spcPct val="90000"/>
              </a:lnSpc>
            </a:pPr>
            <a:r>
              <a:rPr lang="en-US" sz="4400" b="1" dirty="0">
                <a:solidFill>
                  <a:srgbClr val="7030A0"/>
                </a:solidFill>
                <a:latin typeface="Modern Love Caps" panose="04070805081001020A01" pitchFamily="82" charset="0"/>
                <a:cs typeface="Calibri Light" panose="020F0302020204030204" pitchFamily="34" charset="0"/>
              </a:rPr>
              <a:t>Educator-Led Experiences</a:t>
            </a:r>
          </a:p>
        </p:txBody>
      </p:sp>
      <p:pic>
        <p:nvPicPr>
          <p:cNvPr id="50178" name="Picture 2">
            <a:extLst>
              <a:ext uri="{FF2B5EF4-FFF2-40B4-BE49-F238E27FC236}">
                <a16:creationId xmlns:a16="http://schemas.microsoft.com/office/drawing/2014/main" id="{9B56C2B6-B216-6353-E5A2-EDBD836E6A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19" t="11180" r="7637" b="17873"/>
          <a:stretch/>
        </p:blipFill>
        <p:spPr bwMode="auto">
          <a:xfrm>
            <a:off x="6294626" y="508820"/>
            <a:ext cx="5466833" cy="5840359"/>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0193"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pic>
        <p:nvPicPr>
          <p:cNvPr id="50180" name="Picture 4" descr="emotions - WordArt.com">
            <a:extLst>
              <a:ext uri="{FF2B5EF4-FFF2-40B4-BE49-F238E27FC236}">
                <a16:creationId xmlns:a16="http://schemas.microsoft.com/office/drawing/2014/main" id="{D89BD166-F472-7B08-20DE-FB04F5338D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225" y="1926088"/>
            <a:ext cx="4478865" cy="4184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64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6096" name="Group 46095">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6097" name="Rectangle 46096">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46098"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46100" name="Rectangle 46099">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46102" name="Rectangle 46101">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04" name="Rectangle 46103">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90453F48-F403-3F4A-727E-8A945C52A31D}"/>
              </a:ext>
            </a:extLst>
          </p:cNvPr>
          <p:cNvSpPr>
            <a:spLocks noGrp="1"/>
          </p:cNvSpPr>
          <p:nvPr>
            <p:ph type="title"/>
          </p:nvPr>
        </p:nvSpPr>
        <p:spPr>
          <a:xfrm>
            <a:off x="561110" y="813316"/>
            <a:ext cx="4089633" cy="2128684"/>
          </a:xfrm>
        </p:spPr>
        <p:txBody>
          <a:bodyPr vert="horz" lIns="91440" tIns="45720" rIns="91440" bIns="45720" rtlCol="0" anchor="b">
            <a:normAutofit/>
          </a:bodyPr>
          <a:lstStyle/>
          <a:p>
            <a:pPr>
              <a:lnSpc>
                <a:spcPct val="90000"/>
              </a:lnSpc>
            </a:pPr>
            <a:r>
              <a:rPr lang="en-US" sz="4400" dirty="0">
                <a:solidFill>
                  <a:srgbClr val="7030A0"/>
                </a:solidFill>
                <a:effectLst/>
                <a:latin typeface="Modern Love Caps" panose="04070805081001020A01" pitchFamily="82" charset="0"/>
              </a:rPr>
              <a:t>Concept 8: Friendly words for others </a:t>
            </a:r>
            <a:endParaRPr lang="en-US" sz="4400" dirty="0">
              <a:solidFill>
                <a:srgbClr val="7030A0"/>
              </a:solidFill>
              <a:latin typeface="Modern Love Caps" panose="04070805081001020A01" pitchFamily="82" charset="0"/>
            </a:endParaRPr>
          </a:p>
        </p:txBody>
      </p:sp>
      <p:sp>
        <p:nvSpPr>
          <p:cNvPr id="3" name="Content Placeholder 2">
            <a:extLst>
              <a:ext uri="{FF2B5EF4-FFF2-40B4-BE49-F238E27FC236}">
                <a16:creationId xmlns:a16="http://schemas.microsoft.com/office/drawing/2014/main" id="{3C4565B3-5482-A389-8D17-CCB28A9D3392}"/>
              </a:ext>
            </a:extLst>
          </p:cNvPr>
          <p:cNvSpPr>
            <a:spLocks noGrp="1"/>
          </p:cNvSpPr>
          <p:nvPr>
            <p:ph idx="1"/>
          </p:nvPr>
        </p:nvSpPr>
        <p:spPr>
          <a:xfrm>
            <a:off x="561110" y="4591665"/>
            <a:ext cx="4089633" cy="1622322"/>
          </a:xfrm>
        </p:spPr>
        <p:txBody>
          <a:bodyPr vert="horz" lIns="91440" tIns="45720" rIns="91440" bIns="45720" rtlCol="0" anchor="t">
            <a:normAutofit/>
          </a:bodyPr>
          <a:lstStyle/>
          <a:p>
            <a:pPr>
              <a:buFont typeface="Wingdings" panose="05000000000000000000" pitchFamily="2" charset="2"/>
              <a:buChar char="ü"/>
            </a:pPr>
            <a:r>
              <a:rPr lang="en-US" dirty="0">
                <a:solidFill>
                  <a:schemeClr val="tx1"/>
                </a:solidFill>
              </a:rPr>
              <a:t>Friendly Words To Say To Make Others Feel Good</a:t>
            </a:r>
          </a:p>
        </p:txBody>
      </p:sp>
      <p:pic>
        <p:nvPicPr>
          <p:cNvPr id="46086" name="Picture 6" descr="Image result for you can do this">
            <a:extLst>
              <a:ext uri="{FF2B5EF4-FFF2-40B4-BE49-F238E27FC236}">
                <a16:creationId xmlns:a16="http://schemas.microsoft.com/office/drawing/2014/main" id="{398A69FB-92FF-3455-77AD-4A62EBF8AA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06" r="8044" b="-1"/>
          <a:stretch/>
        </p:blipFill>
        <p:spPr bwMode="auto">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noFill/>
          <a:extLst>
            <a:ext uri="{909E8E84-426E-40DD-AFC4-6F175D3DCCD1}">
              <a14:hiddenFill xmlns:a14="http://schemas.microsoft.com/office/drawing/2010/main">
                <a:solidFill>
                  <a:srgbClr val="FFFFFF"/>
                </a:solidFill>
              </a14:hiddenFill>
            </a:ext>
          </a:extLst>
        </p:spPr>
      </p:pic>
      <p:sp>
        <p:nvSpPr>
          <p:cNvPr id="46106"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Tree>
    <p:extLst>
      <p:ext uri="{BB962C8B-B14F-4D97-AF65-F5344CB8AC3E}">
        <p14:creationId xmlns:p14="http://schemas.microsoft.com/office/powerpoint/2010/main" val="58893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11" name="Group 51210">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1212" name="Rectangle 51211">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51213"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51215" name="Rectangle 51214">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51217" name="Rectangle 51216">
            <a:extLst>
              <a:ext uri="{FF2B5EF4-FFF2-40B4-BE49-F238E27FC236}">
                <a16:creationId xmlns:a16="http://schemas.microsoft.com/office/drawing/2014/main" id="{491A5E26-1F21-459D-8C03-ADB057B090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06" name="Picture 6" descr="Kindness Lessons and Activities | Teaching With Haley O'Connor">
            <a:extLst>
              <a:ext uri="{FF2B5EF4-FFF2-40B4-BE49-F238E27FC236}">
                <a16:creationId xmlns:a16="http://schemas.microsoft.com/office/drawing/2014/main" id="{C51C422B-25BB-432D-8B21-70B52869D8DB}"/>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t="20250" b="399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0CB94B0-4F2C-F4A4-3DF8-49F0C645716A}"/>
              </a:ext>
            </a:extLst>
          </p:cNvPr>
          <p:cNvSpPr>
            <a:spLocks noGrp="1"/>
          </p:cNvSpPr>
          <p:nvPr>
            <p:ph type="title"/>
          </p:nvPr>
        </p:nvSpPr>
        <p:spPr>
          <a:xfrm>
            <a:off x="1154955" y="2099733"/>
            <a:ext cx="8825658" cy="2677648"/>
          </a:xfrm>
        </p:spPr>
        <p:txBody>
          <a:bodyPr vert="horz" lIns="91440" tIns="45720" rIns="91440" bIns="45720" rtlCol="0" anchor="b">
            <a:normAutofit/>
          </a:bodyPr>
          <a:lstStyle/>
          <a:p>
            <a:r>
              <a:rPr lang="en-US" sz="4400" dirty="0">
                <a:solidFill>
                  <a:schemeClr val="tx1"/>
                </a:solidFill>
                <a:latin typeface="Modern Love Caps" panose="04070805081001020A01" pitchFamily="82" charset="0"/>
              </a:rPr>
              <a:t>Relationships</a:t>
            </a:r>
          </a:p>
        </p:txBody>
      </p:sp>
    </p:spTree>
    <p:extLst>
      <p:ext uri="{BB962C8B-B14F-4D97-AF65-F5344CB8AC3E}">
        <p14:creationId xmlns:p14="http://schemas.microsoft.com/office/powerpoint/2010/main" val="2354692706"/>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48" name="Group 52247">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2249" name="Rectangle 52248">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52250"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52252" name="Rectangle 52251">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52254" name="Rectangle 52253">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56" name="Rectangle 52255">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316A9814-6398-0087-A39B-8E66E969EEC0}"/>
              </a:ext>
            </a:extLst>
          </p:cNvPr>
          <p:cNvSpPr>
            <a:spLocks noGrp="1"/>
          </p:cNvSpPr>
          <p:nvPr>
            <p:ph type="title"/>
          </p:nvPr>
        </p:nvSpPr>
        <p:spPr>
          <a:xfrm>
            <a:off x="561110" y="715173"/>
            <a:ext cx="4089633" cy="1577090"/>
          </a:xfrm>
        </p:spPr>
        <p:txBody>
          <a:bodyPr vert="horz" lIns="91440" tIns="45720" rIns="91440" bIns="45720" rtlCol="0" anchor="b">
            <a:normAutofit/>
          </a:bodyPr>
          <a:lstStyle/>
          <a:p>
            <a:pPr>
              <a:lnSpc>
                <a:spcPct val="90000"/>
              </a:lnSpc>
            </a:pPr>
            <a:r>
              <a:rPr lang="en-US" sz="4400" dirty="0">
                <a:solidFill>
                  <a:schemeClr val="accent6">
                    <a:lumMod val="50000"/>
                  </a:schemeClr>
                </a:solidFill>
                <a:latin typeface="Modern Love Caps" panose="04070805081001020A01" pitchFamily="82" charset="0"/>
              </a:rPr>
              <a:t>Setting up the Environment</a:t>
            </a:r>
          </a:p>
        </p:txBody>
      </p:sp>
      <p:pic>
        <p:nvPicPr>
          <p:cNvPr id="52230" name="Picture 6" descr="The power of kind words in creative works | Voices of Youth">
            <a:extLst>
              <a:ext uri="{FF2B5EF4-FFF2-40B4-BE49-F238E27FC236}">
                <a16:creationId xmlns:a16="http://schemas.microsoft.com/office/drawing/2014/main" id="{29C3F220-03D8-0BB0-CF06-846C7CAF48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82" b="-1"/>
          <a:stretch/>
        </p:blipFill>
        <p:spPr bwMode="auto">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noFill/>
          <a:extLst>
            <a:ext uri="{909E8E84-426E-40DD-AFC4-6F175D3DCCD1}">
              <a14:hiddenFill xmlns:a14="http://schemas.microsoft.com/office/drawing/2010/main">
                <a:solidFill>
                  <a:srgbClr val="FFFFFF"/>
                </a:solidFill>
              </a14:hiddenFill>
            </a:ext>
          </a:extLst>
        </p:spPr>
      </p:pic>
      <p:sp>
        <p:nvSpPr>
          <p:cNvPr id="52258"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Tree>
    <p:extLst>
      <p:ext uri="{BB962C8B-B14F-4D97-AF65-F5344CB8AC3E}">
        <p14:creationId xmlns:p14="http://schemas.microsoft.com/office/powerpoint/2010/main" val="158323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59" name="Group 35858">
            <a:extLst>
              <a:ext uri="{FF2B5EF4-FFF2-40B4-BE49-F238E27FC236}">
                <a16:creationId xmlns:a16="http://schemas.microsoft.com/office/drawing/2014/main" id="{F0214F10-B73B-44BD-ADDA-1684F6E4BF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5860" name="Rectangle 35859">
              <a:extLst>
                <a:ext uri="{FF2B5EF4-FFF2-40B4-BE49-F238E27FC236}">
                  <a16:creationId xmlns:a16="http://schemas.microsoft.com/office/drawing/2014/main" id="{29CAF222-E4F2-40A9-B784-FEA6408B7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35861" name="Freeform 5">
              <a:extLst>
                <a:ext uri="{FF2B5EF4-FFF2-40B4-BE49-F238E27FC236}">
                  <a16:creationId xmlns:a16="http://schemas.microsoft.com/office/drawing/2014/main" id="{7FDBCBA2-AC51-4C14-B267-152AB09E4C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35862" name="Rectangle 35861">
            <a:extLst>
              <a:ext uri="{FF2B5EF4-FFF2-40B4-BE49-F238E27FC236}">
                <a16:creationId xmlns:a16="http://schemas.microsoft.com/office/drawing/2014/main" id="{AA68CF9D-0697-4A3E-8837-0C39FCCDC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10" name="Picture 5">
            <a:extLst>
              <a:ext uri="{FF2B5EF4-FFF2-40B4-BE49-F238E27FC236}">
                <a16:creationId xmlns:a16="http://schemas.microsoft.com/office/drawing/2014/main" id="{89CD4249-321E-70E9-4E45-00280852CC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01" r="1293" b="4"/>
          <a:stretch/>
        </p:blipFill>
        <p:spPr bwMode="auto">
          <a:xfrm>
            <a:off x="467934" y="477448"/>
            <a:ext cx="3749040" cy="42675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a:extLst>
              <a:ext uri="{FF2B5EF4-FFF2-40B4-BE49-F238E27FC236}">
                <a16:creationId xmlns:a16="http://schemas.microsoft.com/office/drawing/2014/main" id="{5A5CF0CB-9024-1588-D3F7-450D4C2F2F57}"/>
              </a:ext>
            </a:extLst>
          </p:cNvPr>
          <p:cNvPicPr>
            <a:picLocks noChangeAspect="1" noChangeArrowheads="1"/>
          </p:cNvPicPr>
          <p:nvPr/>
        </p:nvPicPr>
        <p:blipFill rotWithShape="1">
          <a:blip r:embed="rId5" r:link="rId6">
            <a:extLst>
              <a:ext uri="{28A0092B-C50C-407E-A947-70E740481C1C}">
                <a14:useLocalDpi xmlns:a14="http://schemas.microsoft.com/office/drawing/2010/main" val="0"/>
              </a:ext>
            </a:extLst>
          </a:blip>
          <a:srcRect r="4" b="3471"/>
          <a:stretch>
            <a:fillRect/>
          </a:stretch>
        </p:blipFill>
        <p:spPr bwMode="auto">
          <a:xfrm>
            <a:off x="4276179" y="477446"/>
            <a:ext cx="3639642" cy="4195163"/>
          </a:xfrm>
          <a:prstGeom prst="rect">
            <a:avLst/>
          </a:prstGeom>
          <a:noFill/>
          <a:extLst>
            <a:ext uri="{909E8E84-426E-40DD-AFC4-6F175D3DCCD1}">
              <a14:hiddenFill xmlns:a14="http://schemas.microsoft.com/office/drawing/2010/main">
                <a:solidFill>
                  <a:srgbClr val="FFFFFF"/>
                </a:solidFill>
              </a14:hiddenFill>
            </a:ext>
          </a:extLst>
        </p:spPr>
      </p:pic>
      <p:pic>
        <p:nvPicPr>
          <p:cNvPr id="35841" name="Picture 1">
            <a:extLst>
              <a:ext uri="{FF2B5EF4-FFF2-40B4-BE49-F238E27FC236}">
                <a16:creationId xmlns:a16="http://schemas.microsoft.com/office/drawing/2014/main" id="{9111CA25-C2DB-7237-3330-AEDA3C613092}"/>
              </a:ext>
            </a:extLst>
          </p:cNvPr>
          <p:cNvPicPr>
            <a:picLocks noChangeAspect="1" noChangeArrowheads="1"/>
          </p:cNvPicPr>
          <p:nvPr/>
        </p:nvPicPr>
        <p:blipFill rotWithShape="1">
          <a:blip r:embed="rId7" r:link="rId8">
            <a:extLst>
              <a:ext uri="{28A0092B-C50C-407E-A947-70E740481C1C}">
                <a14:useLocalDpi xmlns:a14="http://schemas.microsoft.com/office/drawing/2010/main" val="0"/>
              </a:ext>
            </a:extLst>
          </a:blip>
          <a:srcRect l="24002" r="24516" b="1"/>
          <a:stretch>
            <a:fillRect/>
          </a:stretch>
        </p:blipFill>
        <p:spPr bwMode="auto">
          <a:xfrm>
            <a:off x="7975026" y="477446"/>
            <a:ext cx="3739890" cy="4195163"/>
          </a:xfrm>
          <a:prstGeom prst="rect">
            <a:avLst/>
          </a:prstGeom>
          <a:noFill/>
          <a:extLst>
            <a:ext uri="{909E8E84-426E-40DD-AFC4-6F175D3DCCD1}">
              <a14:hiddenFill xmlns:a14="http://schemas.microsoft.com/office/drawing/2010/main">
                <a:solidFill>
                  <a:srgbClr val="FFFFFF"/>
                </a:solidFill>
              </a14:hiddenFill>
            </a:ext>
          </a:extLst>
        </p:spPr>
      </p:pic>
      <p:sp>
        <p:nvSpPr>
          <p:cNvPr id="35863"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864" name="Freeform: Shape 35863">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5858"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sp>
        <p:nvSpPr>
          <p:cNvPr id="2" name="Title 1">
            <a:extLst>
              <a:ext uri="{FF2B5EF4-FFF2-40B4-BE49-F238E27FC236}">
                <a16:creationId xmlns:a16="http://schemas.microsoft.com/office/drawing/2014/main" id="{4927BD34-2B37-D0B3-A7E1-A68EF50E2093}"/>
              </a:ext>
            </a:extLst>
          </p:cNvPr>
          <p:cNvSpPr>
            <a:spLocks noGrp="1"/>
          </p:cNvSpPr>
          <p:nvPr>
            <p:ph type="title"/>
          </p:nvPr>
        </p:nvSpPr>
        <p:spPr>
          <a:xfrm>
            <a:off x="892199" y="4854346"/>
            <a:ext cx="10407602" cy="868026"/>
          </a:xfrm>
        </p:spPr>
        <p:txBody>
          <a:bodyPr vert="horz" lIns="91440" tIns="45720" rIns="91440" bIns="45720" rtlCol="0" anchor="b">
            <a:normAutofit/>
          </a:bodyPr>
          <a:lstStyle/>
          <a:p>
            <a:pPr algn="ctr"/>
            <a:r>
              <a:rPr lang="en-US" sz="4400" dirty="0">
                <a:solidFill>
                  <a:srgbClr val="EBEBEB"/>
                </a:solidFill>
                <a:latin typeface="Modern Love Caps" panose="04070805081001020A01" pitchFamily="82" charset="0"/>
              </a:rPr>
              <a:t>Activities</a:t>
            </a:r>
          </a:p>
        </p:txBody>
      </p:sp>
      <p:sp>
        <p:nvSpPr>
          <p:cNvPr id="9" name="Rectangle 2">
            <a:extLst>
              <a:ext uri="{FF2B5EF4-FFF2-40B4-BE49-F238E27FC236}">
                <a16:creationId xmlns:a16="http://schemas.microsoft.com/office/drawing/2014/main" id="{BF74173A-BB32-1AF8-B187-B6F4BC7E5695}"/>
              </a:ext>
            </a:extLst>
          </p:cNvPr>
          <p:cNvSpPr>
            <a:spLocks noChangeArrowheads="1"/>
          </p:cNvSpPr>
          <p:nvPr/>
        </p:nvSpPr>
        <p:spPr bwMode="auto">
          <a:xfrm>
            <a:off x="0" y="267870"/>
            <a:ext cx="3555184" cy="18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sp>
        <p:nvSpPr>
          <p:cNvPr id="11" name="Rectangle 4">
            <a:extLst>
              <a:ext uri="{FF2B5EF4-FFF2-40B4-BE49-F238E27FC236}">
                <a16:creationId xmlns:a16="http://schemas.microsoft.com/office/drawing/2014/main" id="{BFFD1E55-1402-B5B4-1294-2EB2A6DF5C33}"/>
              </a:ext>
            </a:extLst>
          </p:cNvPr>
          <p:cNvSpPr>
            <a:spLocks noChangeArrowheads="1"/>
          </p:cNvSpPr>
          <p:nvPr/>
        </p:nvSpPr>
        <p:spPr bwMode="auto">
          <a:xfrm>
            <a:off x="5782192" y="-6451809"/>
            <a:ext cx="3688757" cy="133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spTree>
    <p:extLst>
      <p:ext uri="{BB962C8B-B14F-4D97-AF65-F5344CB8AC3E}">
        <p14:creationId xmlns:p14="http://schemas.microsoft.com/office/powerpoint/2010/main" val="4889259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7353" name="Rectangle 57352">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55" name="Rectangle 57354">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 name="Title 1">
            <a:extLst>
              <a:ext uri="{FF2B5EF4-FFF2-40B4-BE49-F238E27FC236}">
                <a16:creationId xmlns:a16="http://schemas.microsoft.com/office/drawing/2014/main" id="{EFFB011F-0F86-3A37-763B-7360E15079B3}"/>
              </a:ext>
            </a:extLst>
          </p:cNvPr>
          <p:cNvSpPr>
            <a:spLocks noGrp="1"/>
          </p:cNvSpPr>
          <p:nvPr>
            <p:ph type="title"/>
          </p:nvPr>
        </p:nvSpPr>
        <p:spPr>
          <a:xfrm>
            <a:off x="414030" y="732098"/>
            <a:ext cx="4177867" cy="1391692"/>
          </a:xfrm>
        </p:spPr>
        <p:txBody>
          <a:bodyPr>
            <a:noAutofit/>
          </a:bodyPr>
          <a:lstStyle/>
          <a:p>
            <a:pPr>
              <a:lnSpc>
                <a:spcPct val="90000"/>
              </a:lnSpc>
            </a:pPr>
            <a:r>
              <a:rPr lang="en-US" sz="4400" b="1" kern="100" dirty="0">
                <a:solidFill>
                  <a:srgbClr val="7030A0"/>
                </a:solidFill>
                <a:effectLst/>
                <a:latin typeface="Modern Love Caps" panose="04070805081001020A01" pitchFamily="82" charset="0"/>
                <a:ea typeface="Aptos" panose="020B0004020202020204" pitchFamily="34" charset="0"/>
                <a:cs typeface="Calibri Light" panose="020F0302020204030204" pitchFamily="34" charset="0"/>
              </a:rPr>
              <a:t>Concept 9: The </a:t>
            </a:r>
            <a:r>
              <a:rPr lang="en-US" sz="4400" b="1" kern="100" dirty="0">
                <a:solidFill>
                  <a:srgbClr val="7030A0"/>
                </a:solidFill>
                <a:latin typeface="Modern Love Caps" panose="04070805081001020A01" pitchFamily="82" charset="0"/>
                <a:ea typeface="Aptos" panose="020B0004020202020204" pitchFamily="34" charset="0"/>
                <a:cs typeface="Calibri Light" panose="020F0302020204030204" pitchFamily="34" charset="0"/>
              </a:rPr>
              <a:t>P</a:t>
            </a:r>
            <a:r>
              <a:rPr lang="en-US" sz="4400" b="1" kern="100" dirty="0">
                <a:solidFill>
                  <a:srgbClr val="7030A0"/>
                </a:solidFill>
                <a:effectLst/>
                <a:latin typeface="Modern Love Caps" panose="04070805081001020A01" pitchFamily="82" charset="0"/>
                <a:ea typeface="Aptos" panose="020B0004020202020204" pitchFamily="34" charset="0"/>
                <a:cs typeface="Calibri Light" panose="020F0302020204030204" pitchFamily="34" charset="0"/>
              </a:rPr>
              <a:t>roblem-Solving </a:t>
            </a:r>
            <a:r>
              <a:rPr lang="en-US" sz="4400" b="1" kern="100" dirty="0">
                <a:solidFill>
                  <a:srgbClr val="7030A0"/>
                </a:solidFill>
                <a:latin typeface="Modern Love Caps" panose="04070805081001020A01" pitchFamily="82" charset="0"/>
                <a:ea typeface="Aptos" panose="020B0004020202020204" pitchFamily="34" charset="0"/>
                <a:cs typeface="Calibri Light" panose="020F0302020204030204" pitchFamily="34" charset="0"/>
              </a:rPr>
              <a:t>L</a:t>
            </a:r>
            <a:r>
              <a:rPr lang="en-US" sz="4400" b="1" kern="100" dirty="0">
                <a:solidFill>
                  <a:srgbClr val="7030A0"/>
                </a:solidFill>
                <a:effectLst/>
                <a:latin typeface="Modern Love Caps" panose="04070805081001020A01" pitchFamily="82" charset="0"/>
                <a:ea typeface="Aptos" panose="020B0004020202020204" pitchFamily="34" charset="0"/>
                <a:cs typeface="Calibri Light" panose="020F0302020204030204" pitchFamily="34" charset="0"/>
              </a:rPr>
              <a:t>ight </a:t>
            </a:r>
            <a:r>
              <a:rPr lang="en-US" sz="4400" b="1" kern="100" dirty="0">
                <a:solidFill>
                  <a:srgbClr val="7030A0"/>
                </a:solidFill>
                <a:latin typeface="Modern Love Caps" panose="04070805081001020A01" pitchFamily="82" charset="0"/>
                <a:ea typeface="Aptos" panose="020B0004020202020204" pitchFamily="34" charset="0"/>
                <a:cs typeface="Calibri Light" panose="020F0302020204030204" pitchFamily="34" charset="0"/>
              </a:rPr>
              <a:t>and Tools</a:t>
            </a:r>
            <a:endParaRPr lang="en-CA" sz="4400" b="1" dirty="0">
              <a:solidFill>
                <a:srgbClr val="7030A0"/>
              </a:solidFill>
              <a:latin typeface="Modern Love Caps" panose="04070805081001020A01" pitchFamily="82"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BCDE36C8-A733-990A-2248-B7C17C59360F}"/>
              </a:ext>
            </a:extLst>
          </p:cNvPr>
          <p:cNvSpPr>
            <a:spLocks noGrp="1"/>
          </p:cNvSpPr>
          <p:nvPr>
            <p:ph idx="1"/>
          </p:nvPr>
        </p:nvSpPr>
        <p:spPr>
          <a:xfrm>
            <a:off x="486334" y="3429000"/>
            <a:ext cx="4072673" cy="1391692"/>
          </a:xfrm>
        </p:spPr>
        <p:txBody>
          <a:bodyPr>
            <a:normAutofit/>
          </a:bodyPr>
          <a:lstStyle/>
          <a:p>
            <a:pPr>
              <a:buFont typeface="Wingdings" panose="05000000000000000000" pitchFamily="2" charset="2"/>
              <a:buChar char="ü"/>
            </a:pPr>
            <a:r>
              <a:rPr lang="en-US" sz="2000" dirty="0"/>
              <a:t>Developing and Supporting</a:t>
            </a:r>
          </a:p>
          <a:p>
            <a:pPr>
              <a:buFont typeface="Wingdings" panose="05000000000000000000" pitchFamily="2" charset="2"/>
              <a:buChar char="ü"/>
            </a:pPr>
            <a:r>
              <a:rPr lang="en-US" sz="2000" dirty="0"/>
              <a:t>Traffic Light</a:t>
            </a:r>
          </a:p>
          <a:p>
            <a:pPr>
              <a:buFont typeface="Wingdings" panose="05000000000000000000" pitchFamily="2" charset="2"/>
              <a:buChar char="ü"/>
            </a:pPr>
            <a:r>
              <a:rPr lang="en-US" sz="2000" dirty="0"/>
              <a:t>Three Step-Process</a:t>
            </a:r>
            <a:endParaRPr lang="en-CA" sz="2000" dirty="0"/>
          </a:p>
          <a:p>
            <a:pPr>
              <a:buFont typeface="Wingdings" panose="05000000000000000000" pitchFamily="2" charset="2"/>
              <a:buChar char="ü"/>
            </a:pPr>
            <a:endParaRPr lang="en-CA" sz="2000" dirty="0"/>
          </a:p>
        </p:txBody>
      </p:sp>
      <p:pic>
        <p:nvPicPr>
          <p:cNvPr id="57348" name="Picture 4" descr="Traffic light on striped background Traffic light on red, yellow and green striped vector background traffic light stock illustrations">
            <a:extLst>
              <a:ext uri="{FF2B5EF4-FFF2-40B4-BE49-F238E27FC236}">
                <a16:creationId xmlns:a16="http://schemas.microsoft.com/office/drawing/2014/main" id="{F8C063F8-89ED-3F7A-D0AF-915B3FF943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4" r="1" b="9381"/>
          <a:stretch/>
        </p:blipFill>
        <p:spPr bwMode="auto">
          <a:xfrm>
            <a:off x="5225651" y="375803"/>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noFill/>
          <a:extLst>
            <a:ext uri="{909E8E84-426E-40DD-AFC4-6F175D3DCCD1}">
              <a14:hiddenFill xmlns:a14="http://schemas.microsoft.com/office/drawing/2010/main">
                <a:solidFill>
                  <a:srgbClr val="FFFFFF"/>
                </a:solidFill>
              </a14:hiddenFill>
            </a:ext>
          </a:extLst>
        </p:spPr>
      </p:pic>
      <p:sp>
        <p:nvSpPr>
          <p:cNvPr id="57357"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5" name="TextBox 4">
            <a:extLst>
              <a:ext uri="{FF2B5EF4-FFF2-40B4-BE49-F238E27FC236}">
                <a16:creationId xmlns:a16="http://schemas.microsoft.com/office/drawing/2014/main" id="{4C6A8B49-E20B-3100-E109-119D3DACD82C}"/>
              </a:ext>
            </a:extLst>
          </p:cNvPr>
          <p:cNvSpPr txBox="1"/>
          <p:nvPr/>
        </p:nvSpPr>
        <p:spPr>
          <a:xfrm>
            <a:off x="8753706" y="962332"/>
            <a:ext cx="2951959" cy="1323439"/>
          </a:xfrm>
          <a:prstGeom prst="rect">
            <a:avLst/>
          </a:prstGeom>
          <a:noFill/>
        </p:spPr>
        <p:txBody>
          <a:bodyPr wrap="square" rtlCol="0">
            <a:spAutoFit/>
          </a:bodyPr>
          <a:lstStyle/>
          <a:p>
            <a:pPr algn="ctr"/>
            <a:r>
              <a:rPr lang="en-US" sz="4000" dirty="0">
                <a:latin typeface="Modern Love Caps" panose="04070805081001020A01" pitchFamily="82" charset="0"/>
              </a:rPr>
              <a:t>STOP and CALM DOWN!</a:t>
            </a:r>
            <a:endParaRPr lang="en-CA" sz="4000" dirty="0">
              <a:latin typeface="Modern Love Caps" panose="04070805081001020A01" pitchFamily="82" charset="0"/>
            </a:endParaRPr>
          </a:p>
        </p:txBody>
      </p:sp>
      <p:sp>
        <p:nvSpPr>
          <p:cNvPr id="6" name="TextBox 5">
            <a:extLst>
              <a:ext uri="{FF2B5EF4-FFF2-40B4-BE49-F238E27FC236}">
                <a16:creationId xmlns:a16="http://schemas.microsoft.com/office/drawing/2014/main" id="{DBFEC00A-D7BD-A304-2D65-7E863E30C9A9}"/>
              </a:ext>
            </a:extLst>
          </p:cNvPr>
          <p:cNvSpPr txBox="1"/>
          <p:nvPr/>
        </p:nvSpPr>
        <p:spPr>
          <a:xfrm>
            <a:off x="8753705" y="3296955"/>
            <a:ext cx="2951959" cy="707886"/>
          </a:xfrm>
          <a:prstGeom prst="rect">
            <a:avLst/>
          </a:prstGeom>
          <a:noFill/>
        </p:spPr>
        <p:txBody>
          <a:bodyPr wrap="square" rtlCol="0">
            <a:spAutoFit/>
          </a:bodyPr>
          <a:lstStyle/>
          <a:p>
            <a:pPr algn="ctr"/>
            <a:r>
              <a:rPr lang="en-US" sz="4000" dirty="0">
                <a:latin typeface="Modern Love Caps" panose="04070805081001020A01" pitchFamily="82" charset="0"/>
              </a:rPr>
              <a:t>THINK!</a:t>
            </a:r>
            <a:endParaRPr lang="en-CA" sz="4000" dirty="0">
              <a:latin typeface="Modern Love Caps" panose="04070805081001020A01" pitchFamily="82" charset="0"/>
            </a:endParaRPr>
          </a:p>
        </p:txBody>
      </p:sp>
      <p:sp>
        <p:nvSpPr>
          <p:cNvPr id="7" name="TextBox 6">
            <a:extLst>
              <a:ext uri="{FF2B5EF4-FFF2-40B4-BE49-F238E27FC236}">
                <a16:creationId xmlns:a16="http://schemas.microsoft.com/office/drawing/2014/main" id="{37D1E3FA-E0A4-1017-1AA2-40F9AB3CC91D}"/>
              </a:ext>
            </a:extLst>
          </p:cNvPr>
          <p:cNvSpPr txBox="1"/>
          <p:nvPr/>
        </p:nvSpPr>
        <p:spPr>
          <a:xfrm>
            <a:off x="8753706" y="5187782"/>
            <a:ext cx="2951959" cy="707886"/>
          </a:xfrm>
          <a:prstGeom prst="rect">
            <a:avLst/>
          </a:prstGeom>
          <a:noFill/>
        </p:spPr>
        <p:txBody>
          <a:bodyPr wrap="square" rtlCol="0">
            <a:spAutoFit/>
          </a:bodyPr>
          <a:lstStyle/>
          <a:p>
            <a:pPr algn="ctr"/>
            <a:r>
              <a:rPr lang="en-US" sz="4000" dirty="0">
                <a:latin typeface="Modern Love Caps" panose="04070805081001020A01" pitchFamily="82" charset="0"/>
              </a:rPr>
              <a:t>DECIDE!</a:t>
            </a:r>
            <a:endParaRPr lang="en-CA" sz="4000" dirty="0">
              <a:latin typeface="Modern Love Caps" panose="04070805081001020A01" pitchFamily="82" charset="0"/>
            </a:endParaRPr>
          </a:p>
        </p:txBody>
      </p:sp>
    </p:spTree>
    <p:extLst>
      <p:ext uri="{BB962C8B-B14F-4D97-AF65-F5344CB8AC3E}">
        <p14:creationId xmlns:p14="http://schemas.microsoft.com/office/powerpoint/2010/main" val="23655951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F4749-F45C-28F0-2836-ED0EA98EC3C6}"/>
              </a:ext>
            </a:extLst>
          </p:cNvPr>
          <p:cNvSpPr>
            <a:spLocks noGrp="1"/>
          </p:cNvSpPr>
          <p:nvPr>
            <p:ph type="title"/>
          </p:nvPr>
        </p:nvSpPr>
        <p:spPr>
          <a:xfrm>
            <a:off x="782995" y="777498"/>
            <a:ext cx="8761413" cy="706964"/>
          </a:xfrm>
        </p:spPr>
        <p:txBody>
          <a:bodyPr/>
          <a:lstStyle/>
          <a:p>
            <a:r>
              <a:rPr lang="en-US" sz="4400" dirty="0">
                <a:latin typeface="Modern Love Caps" panose="04070805081001020A01" pitchFamily="82" charset="0"/>
                <a:cs typeface="Calibri Light" panose="020F0302020204030204" pitchFamily="34" charset="0"/>
              </a:rPr>
              <a:t>Setting up the Environment</a:t>
            </a:r>
            <a:endParaRPr lang="en-CA" sz="4400" dirty="0">
              <a:latin typeface="Modern Love Caps" panose="04070805081001020A01" pitchFamily="82" charset="0"/>
              <a:cs typeface="Calibri Light" panose="020F0302020204030204" pitchFamily="34" charset="0"/>
            </a:endParaRPr>
          </a:p>
        </p:txBody>
      </p:sp>
      <p:pic>
        <p:nvPicPr>
          <p:cNvPr id="58372" name="Picture 4">
            <a:extLst>
              <a:ext uri="{FF2B5EF4-FFF2-40B4-BE49-F238E27FC236}">
                <a16:creationId xmlns:a16="http://schemas.microsoft.com/office/drawing/2014/main" id="{303AE61E-7315-278D-D8E5-EB913C3142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3" t="18286" r="2355" b="4879"/>
          <a:stretch/>
        </p:blipFill>
        <p:spPr bwMode="auto">
          <a:xfrm>
            <a:off x="7888147" y="2417522"/>
            <a:ext cx="3976121" cy="40244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8374" name="Picture 6" descr="Printable Calm Down cards, Calming Strategy Cards, Printable Coping Skills Cards Kids Calm Down Corner Emotional Regulation dbt image 7">
            <a:extLst>
              <a:ext uri="{FF2B5EF4-FFF2-40B4-BE49-F238E27FC236}">
                <a16:creationId xmlns:a16="http://schemas.microsoft.com/office/drawing/2014/main" id="{70152E3A-82BF-2496-CD48-D5D58E3EF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792" y="2559644"/>
            <a:ext cx="3520858" cy="3520858"/>
          </a:xfrm>
          <a:prstGeom prst="rect">
            <a:avLst/>
          </a:prstGeom>
          <a:noFill/>
          <a:extLst>
            <a:ext uri="{909E8E84-426E-40DD-AFC4-6F175D3DCCD1}">
              <a14:hiddenFill xmlns:a14="http://schemas.microsoft.com/office/drawing/2010/main">
                <a:solidFill>
                  <a:srgbClr val="FFFFFF"/>
                </a:solidFill>
              </a14:hiddenFill>
            </a:ext>
          </a:extLst>
        </p:spPr>
      </p:pic>
      <p:pic>
        <p:nvPicPr>
          <p:cNvPr id="58376" name="Picture 8" descr="Kaplan Kids Puppets - Set of 7">
            <a:extLst>
              <a:ext uri="{FF2B5EF4-FFF2-40B4-BE49-F238E27FC236}">
                <a16:creationId xmlns:a16="http://schemas.microsoft.com/office/drawing/2014/main" id="{07882516-D92F-2C5E-2756-18B7B566A3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3854" y="2669339"/>
            <a:ext cx="3520857" cy="3520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3722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Seed packets can contain a lot of confusing information, but learning how to read seed packets is crucial when it comes to giving your plants the best start in life. Here's a breakdown of all the information included on most seed packets, and how to actually understand it all. #howtoreadseedpackets #howtoreadaseedpacket #understandingseedpackets">
            <a:extLst>
              <a:ext uri="{FF2B5EF4-FFF2-40B4-BE49-F238E27FC236}">
                <a16:creationId xmlns:a16="http://schemas.microsoft.com/office/drawing/2014/main" id="{B170692F-0A9F-CBC0-96FF-95A3A437B0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15" b="981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0347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C7336F7B-7038-4227-BCAC-E417CC3F6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oore Minutes with Dr. Shelley Moore ...">
            <a:extLst>
              <a:ext uri="{FF2B5EF4-FFF2-40B4-BE49-F238E27FC236}">
                <a16:creationId xmlns:a16="http://schemas.microsoft.com/office/drawing/2014/main" id="{8641C654-F5DE-FDD6-38B3-BDD8797FB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468" y="300167"/>
            <a:ext cx="3927443" cy="2902018"/>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9" name="Picture 6" descr="Dr. Shelley Moore, PhD on X: &quot;Think ...">
            <a:extLst>
              <a:ext uri="{FF2B5EF4-FFF2-40B4-BE49-F238E27FC236}">
                <a16:creationId xmlns:a16="http://schemas.microsoft.com/office/drawing/2014/main" id="{8A62557E-F330-5397-0CDD-86D1A7DD6EC7}"/>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047468" y="3653949"/>
            <a:ext cx="3927443" cy="2933834"/>
          </a:xfrm>
          <a:prstGeom prst="rect">
            <a:avLst/>
          </a:prstGeom>
          <a:ln w="127000" cap="sq">
            <a:solidFill>
              <a:schemeClr val="accent1"/>
            </a:solidFill>
            <a:miter lim="800000"/>
          </a:ln>
          <a:effectLst>
            <a:outerShdw blurRad="57150" dist="50800" dir="2700000" algn="tl" rotWithShape="0">
              <a:srgbClr val="000000">
                <a:alpha val="40000"/>
              </a:srgbClr>
            </a:outerShdw>
          </a:effectLst>
        </p:spPr>
      </p:pic>
      <p:pic>
        <p:nvPicPr>
          <p:cNvPr id="10" name="Picture 8" descr="'Seed Packet by Jessi Lalonde'">
            <a:extLst>
              <a:ext uri="{FF2B5EF4-FFF2-40B4-BE49-F238E27FC236}">
                <a16:creationId xmlns:a16="http://schemas.microsoft.com/office/drawing/2014/main" id="{11EF3C2A-D738-3090-C84B-31D237CDF1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741" y="235329"/>
            <a:ext cx="4130381" cy="6190064"/>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1079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9CC854-C371-2497-C758-79B205C13882}"/>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t="11263"/>
          <a:stretch>
            <a:fillRect/>
          </a:stretch>
        </p:blipFill>
        <p:spPr bwMode="auto">
          <a:xfrm>
            <a:off x="6887788" y="663090"/>
            <a:ext cx="4410687" cy="5737710"/>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59394" name="Picture 2" descr="Building A Coping Toolbox For Your Students To Use All, 43% OFF">
            <a:extLst>
              <a:ext uri="{FF2B5EF4-FFF2-40B4-BE49-F238E27FC236}">
                <a16:creationId xmlns:a16="http://schemas.microsoft.com/office/drawing/2014/main" id="{C3985B77-4A15-751B-F001-EF4A3BB52C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894" y="663090"/>
            <a:ext cx="4939676" cy="5630449"/>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91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B0ED7D-0741-41C8-9BCD-85B80680F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Every Child Needs a Champion | by sylviaduckworth | Rita pierson ...">
            <a:extLst>
              <a:ext uri="{FF2B5EF4-FFF2-40B4-BE49-F238E27FC236}">
                <a16:creationId xmlns:a16="http://schemas.microsoft.com/office/drawing/2014/main" id="{29CB318D-50BC-F981-E606-0E07C90C7AE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40975" y="154982"/>
            <a:ext cx="8720381" cy="654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4508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2E7C-DAFD-094B-17F0-9B4D602664F1}"/>
              </a:ext>
            </a:extLst>
          </p:cNvPr>
          <p:cNvSpPr>
            <a:spLocks noGrp="1"/>
          </p:cNvSpPr>
          <p:nvPr>
            <p:ph type="title"/>
          </p:nvPr>
        </p:nvSpPr>
        <p:spPr>
          <a:xfrm>
            <a:off x="782995" y="838200"/>
            <a:ext cx="8761413" cy="706964"/>
          </a:xfrm>
        </p:spPr>
        <p:txBody>
          <a:bodyPr/>
          <a:lstStyle/>
          <a:p>
            <a:r>
              <a:rPr lang="en-US" sz="4400" dirty="0">
                <a:latin typeface="Modern Love Caps" panose="04070805081001020A01" pitchFamily="82" charset="0"/>
                <a:cs typeface="Calibri Light" panose="020F0302020204030204" pitchFamily="34" charset="0"/>
              </a:rPr>
              <a:t>Conclusion </a:t>
            </a:r>
            <a:endParaRPr lang="en-CA" sz="4400" dirty="0">
              <a:latin typeface="Modern Love Caps" panose="04070805081001020A01" pitchFamily="82"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CEA170AC-105B-41E6-250A-679B959CAA96}"/>
              </a:ext>
            </a:extLst>
          </p:cNvPr>
          <p:cNvSpPr>
            <a:spLocks noGrp="1"/>
          </p:cNvSpPr>
          <p:nvPr>
            <p:ph idx="1"/>
          </p:nvPr>
        </p:nvSpPr>
        <p:spPr>
          <a:xfrm>
            <a:off x="542442" y="2603500"/>
            <a:ext cx="11174278" cy="3416300"/>
          </a:xfrm>
        </p:spPr>
        <p:txBody>
          <a:bodyPr vert="horz" lIns="91440" tIns="45720" rIns="91440" bIns="45720" rtlCol="0" anchor="t">
            <a:normAutofit/>
          </a:bodyPr>
          <a:lstStyle/>
          <a:p>
            <a:pPr marL="0" indent="0">
              <a:buNone/>
            </a:pPr>
            <a:r>
              <a:rPr lang="en-US" sz="2400" kern="100" dirty="0">
                <a:effectLst/>
                <a:latin typeface="Calibri Light"/>
                <a:ea typeface="Aptos" panose="020B0004020202020204" pitchFamily="34" charset="0"/>
                <a:cs typeface="Calibri Light"/>
              </a:rPr>
              <a:t>There are no scripts</a:t>
            </a:r>
            <a:r>
              <a:rPr lang="en-US" sz="2400" kern="100" dirty="0">
                <a:latin typeface="Calibri Light"/>
                <a:ea typeface="Aptos" panose="020B0004020202020204" pitchFamily="34" charset="0"/>
                <a:cs typeface="Calibri Light"/>
              </a:rPr>
              <a:t>.</a:t>
            </a:r>
            <a:r>
              <a:rPr lang="en-US" sz="2400" kern="100" dirty="0">
                <a:effectLst/>
                <a:latin typeface="Calibri Light"/>
                <a:ea typeface="Aptos" panose="020B0004020202020204" pitchFamily="34" charset="0"/>
                <a:cs typeface="Calibri Light"/>
              </a:rPr>
              <a:t> </a:t>
            </a:r>
            <a:r>
              <a:rPr lang="en-US" sz="2400" kern="100" dirty="0">
                <a:latin typeface="Calibri Light"/>
                <a:ea typeface="Aptos" panose="020B0004020202020204" pitchFamily="34" charset="0"/>
                <a:cs typeface="Calibri Light"/>
              </a:rPr>
              <a:t>The</a:t>
            </a:r>
            <a:r>
              <a:rPr lang="en-US" sz="2400" kern="100" dirty="0">
                <a:effectLst/>
                <a:latin typeface="Calibri Light"/>
                <a:ea typeface="Aptos" panose="020B0004020202020204" pitchFamily="34" charset="0"/>
                <a:cs typeface="Calibri Light"/>
              </a:rPr>
              <a:t> children can be successful with the use of the concepts in any order.</a:t>
            </a:r>
            <a:r>
              <a:rPr lang="en-US" sz="2400" kern="100" dirty="0">
                <a:latin typeface="Calibri Light"/>
                <a:ea typeface="Aptos" panose="020B0004020202020204" pitchFamily="34" charset="0"/>
                <a:cs typeface="Calibri Light"/>
              </a:rPr>
              <a:t> </a:t>
            </a:r>
            <a:endParaRPr lang="en-US" sz="2400" kern="100" dirty="0">
              <a:effectLst/>
              <a:latin typeface="Calibri Light" panose="020F0302020204030204" pitchFamily="34" charset="0"/>
              <a:ea typeface="Aptos" panose="020B0004020202020204" pitchFamily="34" charset="0"/>
              <a:cs typeface="Calibri Light" panose="020F0302020204030204" pitchFamily="34" charset="0"/>
            </a:endParaRPr>
          </a:p>
          <a:p>
            <a:pPr marL="0" indent="0">
              <a:buNone/>
            </a:pPr>
            <a:r>
              <a:rPr lang="en-US" sz="2400" kern="100" dirty="0">
                <a:effectLst/>
                <a:latin typeface="Calibri Light" panose="020F0302020204030204" pitchFamily="34" charset="0"/>
                <a:ea typeface="Aptos" panose="020B0004020202020204" pitchFamily="34" charset="0"/>
                <a:cs typeface="Calibri Light" panose="020F0302020204030204" pitchFamily="34" charset="0"/>
              </a:rPr>
              <a:t>Transitional periods may take additional attempts, consistency over time is very important, implementation is important, and connection is key. </a:t>
            </a:r>
          </a:p>
          <a:p>
            <a:pPr marL="0" indent="0">
              <a:buNone/>
            </a:pPr>
            <a:r>
              <a:rPr lang="en-US" sz="2400" kern="100" dirty="0">
                <a:effectLst/>
                <a:latin typeface="Calibri Light" panose="020F0302020204030204" pitchFamily="34" charset="0"/>
                <a:ea typeface="Aptos" panose="020B0004020202020204" pitchFamily="34" charset="0"/>
                <a:cs typeface="Calibri Light" panose="020F0302020204030204" pitchFamily="34" charset="0"/>
              </a:rPr>
              <a:t>Tools for life offers flexibility and a scaffolding that supports educators and children with their implementation and learning. </a:t>
            </a:r>
            <a:endParaRPr lang="en-CA" sz="2400" kern="100" dirty="0">
              <a:effectLst/>
              <a:latin typeface="Calibri Light" panose="020F0302020204030204" pitchFamily="34" charset="0"/>
              <a:ea typeface="Aptos" panose="020B0004020202020204" pitchFamily="34" charset="0"/>
              <a:cs typeface="Calibri Light" panose="020F0302020204030204" pitchFamily="34" charset="0"/>
            </a:endParaRPr>
          </a:p>
          <a:p>
            <a:pPr marL="0" indent="0">
              <a:buNone/>
            </a:pPr>
            <a:endParaRPr lang="en-CA"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229256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B2CEC-76D6-57C0-3AD2-973B116DB73D}"/>
              </a:ext>
            </a:extLst>
          </p:cNvPr>
          <p:cNvSpPr>
            <a:spLocks noGrp="1"/>
          </p:cNvSpPr>
          <p:nvPr>
            <p:ph type="title"/>
          </p:nvPr>
        </p:nvSpPr>
        <p:spPr/>
        <p:txBody>
          <a:bodyPr/>
          <a:lstStyle/>
          <a:p>
            <a:r>
              <a:rPr lang="en-US" sz="4400" dirty="0">
                <a:latin typeface="Modern Love Caps" panose="04070805081001020A01" pitchFamily="82" charset="0"/>
              </a:rPr>
              <a:t>Thank you</a:t>
            </a:r>
            <a:endParaRPr lang="en-CA" sz="4400" dirty="0">
              <a:latin typeface="Modern Love Caps" panose="04070805081001020A01" pitchFamily="82" charset="0"/>
            </a:endParaRPr>
          </a:p>
        </p:txBody>
      </p:sp>
      <p:sp>
        <p:nvSpPr>
          <p:cNvPr id="3" name="Content Placeholder 2">
            <a:extLst>
              <a:ext uri="{FF2B5EF4-FFF2-40B4-BE49-F238E27FC236}">
                <a16:creationId xmlns:a16="http://schemas.microsoft.com/office/drawing/2014/main" id="{BCEDF854-0588-69A9-DC57-FD95A2CEA376}"/>
              </a:ext>
            </a:extLst>
          </p:cNvPr>
          <p:cNvSpPr>
            <a:spLocks noGrp="1"/>
          </p:cNvSpPr>
          <p:nvPr>
            <p:ph idx="1"/>
          </p:nvPr>
        </p:nvSpPr>
        <p:spPr>
          <a:xfrm>
            <a:off x="7443021" y="4695346"/>
            <a:ext cx="4481758" cy="1830714"/>
          </a:xfrm>
        </p:spPr>
        <p:txBody>
          <a:bodyPr>
            <a:normAutofit/>
          </a:bodyPr>
          <a:lstStyle/>
          <a:p>
            <a:pPr marL="0" indent="0">
              <a:buNone/>
            </a:pPr>
            <a:r>
              <a:rPr lang="en-US" sz="2000" dirty="0">
                <a:solidFill>
                  <a:srgbClr val="7030A0"/>
                </a:solidFill>
                <a:latin typeface="Modern Love Caps" panose="04070805081001020A01" pitchFamily="82" charset="0"/>
              </a:rPr>
              <a:t>Jennifer Redmond</a:t>
            </a:r>
          </a:p>
          <a:p>
            <a:pPr marL="0" indent="0">
              <a:buNone/>
            </a:pPr>
            <a:r>
              <a:rPr lang="en-US" sz="2000" dirty="0">
                <a:solidFill>
                  <a:srgbClr val="7030A0"/>
                </a:solidFill>
                <a:latin typeface="Modern Love Caps" panose="04070805081001020A01" pitchFamily="82" charset="0"/>
              </a:rPr>
              <a:t>Pedagogy and Program Specialist</a:t>
            </a:r>
          </a:p>
          <a:p>
            <a:pPr marL="0" indent="0">
              <a:buNone/>
            </a:pPr>
            <a:r>
              <a:rPr lang="en-US" sz="2000" dirty="0">
                <a:solidFill>
                  <a:srgbClr val="7030A0"/>
                </a:solidFill>
                <a:latin typeface="Modern Love Caps" panose="04070805081001020A01" pitchFamily="82" charset="0"/>
              </a:rPr>
              <a:t>Umbrella Family</a:t>
            </a:r>
          </a:p>
          <a:p>
            <a:pPr marL="0" indent="0">
              <a:buNone/>
            </a:pPr>
            <a:r>
              <a:rPr lang="en-US" sz="2000" dirty="0">
                <a:solidFill>
                  <a:srgbClr val="7030A0"/>
                </a:solidFill>
                <a:latin typeface="Modern Love Caps" panose="04070805081001020A01" pitchFamily="82" charset="0"/>
              </a:rPr>
              <a:t>Progspecialist2@umbrellafamily.com</a:t>
            </a:r>
            <a:endParaRPr lang="en-CA" sz="2000" dirty="0">
              <a:solidFill>
                <a:srgbClr val="7030A0"/>
              </a:solidFill>
              <a:latin typeface="Modern Love Caps" panose="04070805081001020A01" pitchFamily="82" charset="0"/>
            </a:endParaRPr>
          </a:p>
        </p:txBody>
      </p:sp>
      <p:sp>
        <p:nvSpPr>
          <p:cNvPr id="4" name="TextBox 3">
            <a:extLst>
              <a:ext uri="{FF2B5EF4-FFF2-40B4-BE49-F238E27FC236}">
                <a16:creationId xmlns:a16="http://schemas.microsoft.com/office/drawing/2014/main" id="{A884BBEC-2280-4D4A-14E2-0F5C69AD1D7E}"/>
              </a:ext>
            </a:extLst>
          </p:cNvPr>
          <p:cNvSpPr txBox="1"/>
          <p:nvPr/>
        </p:nvSpPr>
        <p:spPr>
          <a:xfrm>
            <a:off x="951978" y="2668044"/>
            <a:ext cx="5260932" cy="1200329"/>
          </a:xfrm>
          <a:prstGeom prst="rect">
            <a:avLst/>
          </a:prstGeom>
          <a:noFill/>
        </p:spPr>
        <p:txBody>
          <a:bodyPr wrap="square" rtlCol="0">
            <a:spAutoFit/>
          </a:bodyPr>
          <a:lstStyle/>
          <a:p>
            <a:pPr marL="342900" indent="-342900">
              <a:buClr>
                <a:schemeClr val="accent1"/>
              </a:buClr>
              <a:buFont typeface="Wingdings" panose="05000000000000000000" pitchFamily="2" charset="2"/>
              <a:buChar char="ü"/>
            </a:pPr>
            <a:r>
              <a:rPr lang="en-US" sz="2400" dirty="0">
                <a:latin typeface="Calibri Light" panose="020F0302020204030204" pitchFamily="34" charset="0"/>
                <a:cs typeface="Calibri Light" panose="020F0302020204030204" pitchFamily="34" charset="0"/>
              </a:rPr>
              <a:t>Certificate of Completion </a:t>
            </a:r>
          </a:p>
          <a:p>
            <a:pPr marL="342900" indent="-342900">
              <a:buClr>
                <a:schemeClr val="accent1"/>
              </a:buClr>
              <a:buFont typeface="Wingdings" panose="05000000000000000000" pitchFamily="2" charset="2"/>
              <a:buChar char="ü"/>
            </a:pPr>
            <a:endParaRPr lang="en-CA" sz="2400" dirty="0">
              <a:latin typeface="Calibri Light" panose="020F0302020204030204" pitchFamily="34" charset="0"/>
              <a:cs typeface="Calibri Light" panose="020F0302020204030204" pitchFamily="34" charset="0"/>
            </a:endParaRPr>
          </a:p>
          <a:p>
            <a:pPr marL="342900" indent="-342900">
              <a:buClr>
                <a:schemeClr val="accent1"/>
              </a:buClr>
              <a:buFont typeface="Wingdings" panose="05000000000000000000" pitchFamily="2" charset="2"/>
              <a:buChar char="ü"/>
            </a:pPr>
            <a:r>
              <a:rPr lang="en-CA" sz="2400" dirty="0">
                <a:latin typeface="Calibri Light" panose="020F0302020204030204" pitchFamily="34" charset="0"/>
                <a:cs typeface="Calibri Light" panose="020F0302020204030204" pitchFamily="34" charset="0"/>
              </a:rPr>
              <a:t>Giveaway Winner</a:t>
            </a:r>
            <a:endParaRPr lang="en-US"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49276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41" name="Group 3140">
            <a:extLst>
              <a:ext uri="{FF2B5EF4-FFF2-40B4-BE49-F238E27FC236}">
                <a16:creationId xmlns:a16="http://schemas.microsoft.com/office/drawing/2014/main" id="{EAA979B0-4062-4F2D-8410-EB5084A6F2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142" name="Rectangle 3141">
              <a:extLst>
                <a:ext uri="{FF2B5EF4-FFF2-40B4-BE49-F238E27FC236}">
                  <a16:creationId xmlns:a16="http://schemas.microsoft.com/office/drawing/2014/main" id="{ECE8ADEF-DA03-407C-81EB-B5ECE8448E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3143" name="Oval 3142">
              <a:extLst>
                <a:ext uri="{FF2B5EF4-FFF2-40B4-BE49-F238E27FC236}">
                  <a16:creationId xmlns:a16="http://schemas.microsoft.com/office/drawing/2014/main" id="{E183118F-EAB8-4813-A448-5EC60FF75C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144" name="Oval 3143">
              <a:extLst>
                <a:ext uri="{FF2B5EF4-FFF2-40B4-BE49-F238E27FC236}">
                  <a16:creationId xmlns:a16="http://schemas.microsoft.com/office/drawing/2014/main" id="{7B0D8352-8EE2-4390-95C6-5462EFE8C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145" name="Oval 3144">
              <a:extLst>
                <a:ext uri="{FF2B5EF4-FFF2-40B4-BE49-F238E27FC236}">
                  <a16:creationId xmlns:a16="http://schemas.microsoft.com/office/drawing/2014/main" id="{F9D0A7D9-D2D7-4057-AFE3-133333548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146" name="Oval 3145">
              <a:extLst>
                <a:ext uri="{FF2B5EF4-FFF2-40B4-BE49-F238E27FC236}">
                  <a16:creationId xmlns:a16="http://schemas.microsoft.com/office/drawing/2014/main" id="{F86C6EE3-301D-4744-870D-5AC3DAB8C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147" name="Oval 3146">
              <a:extLst>
                <a:ext uri="{FF2B5EF4-FFF2-40B4-BE49-F238E27FC236}">
                  <a16:creationId xmlns:a16="http://schemas.microsoft.com/office/drawing/2014/main" id="{AAB51E2E-AFE1-46C7-BFC5-69E0F5A29E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148" name="Freeform 5">
              <a:extLst>
                <a:ext uri="{FF2B5EF4-FFF2-40B4-BE49-F238E27FC236}">
                  <a16:creationId xmlns:a16="http://schemas.microsoft.com/office/drawing/2014/main" id="{F88CA023-D37B-44A7-B3A6-C6A36AAB0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3149" name="Freeform 5">
              <a:extLst>
                <a:ext uri="{FF2B5EF4-FFF2-40B4-BE49-F238E27FC236}">
                  <a16:creationId xmlns:a16="http://schemas.microsoft.com/office/drawing/2014/main" id="{D650DE4B-DDC6-4A96-A1D1-753C0728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3150" name="Freeform 5">
              <a:extLst>
                <a:ext uri="{FF2B5EF4-FFF2-40B4-BE49-F238E27FC236}">
                  <a16:creationId xmlns:a16="http://schemas.microsoft.com/office/drawing/2014/main" id="{E9B79AA0-183D-4601-A7F2-A50A28A8E1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3152" name="Rectangle 3151">
            <a:extLst>
              <a:ext uri="{FF2B5EF4-FFF2-40B4-BE49-F238E27FC236}">
                <a16:creationId xmlns:a16="http://schemas.microsoft.com/office/drawing/2014/main" id="{4F03ED98-831F-4563-BEB3-C67C31E3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154" name="Rectangle 3153">
            <a:extLst>
              <a:ext uri="{FF2B5EF4-FFF2-40B4-BE49-F238E27FC236}">
                <a16:creationId xmlns:a16="http://schemas.microsoft.com/office/drawing/2014/main" id="{674DE62C-1444-4E9B-BC48-CA6880EFE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CA"/>
          </a:p>
        </p:txBody>
      </p:sp>
      <p:sp>
        <p:nvSpPr>
          <p:cNvPr id="3156" name="Freeform 5">
            <a:extLst>
              <a:ext uri="{FF2B5EF4-FFF2-40B4-BE49-F238E27FC236}">
                <a16:creationId xmlns:a16="http://schemas.microsoft.com/office/drawing/2014/main" id="{532B7868-881B-4B4F-96E9-6E714768B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CA"/>
          </a:p>
        </p:txBody>
      </p:sp>
      <p:sp>
        <p:nvSpPr>
          <p:cNvPr id="3158" name="Freeform: Shape 3157">
            <a:extLst>
              <a:ext uri="{FF2B5EF4-FFF2-40B4-BE49-F238E27FC236}">
                <a16:creationId xmlns:a16="http://schemas.microsoft.com/office/drawing/2014/main" id="{756AC0C9-AEF1-443B-A64F-B05A01B68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4628932" y="402165"/>
            <a:ext cx="7139732" cy="6053670"/>
          </a:xfrm>
          <a:custGeom>
            <a:avLst/>
            <a:gdLst>
              <a:gd name="connsiteX0" fmla="*/ 1097 w 7139732"/>
              <a:gd name="connsiteY0" fmla="*/ 0 h 6053670"/>
              <a:gd name="connsiteX1" fmla="*/ 1084479 w 7139732"/>
              <a:gd name="connsiteY1" fmla="*/ 0 h 6053670"/>
              <a:gd name="connsiteX2" fmla="*/ 1254558 w 7139732"/>
              <a:gd name="connsiteY2" fmla="*/ 0 h 6053670"/>
              <a:gd name="connsiteX3" fmla="*/ 7139732 w 7139732"/>
              <a:gd name="connsiteY3" fmla="*/ 0 h 6053670"/>
              <a:gd name="connsiteX4" fmla="*/ 7139732 w 7139732"/>
              <a:gd name="connsiteY4" fmla="*/ 6053670 h 6053670"/>
              <a:gd name="connsiteX5" fmla="*/ 1249854 w 7139732"/>
              <a:gd name="connsiteY5" fmla="*/ 6053670 h 6053670"/>
              <a:gd name="connsiteX6" fmla="*/ 1084479 w 7139732"/>
              <a:gd name="connsiteY6" fmla="*/ 6053670 h 6053670"/>
              <a:gd name="connsiteX7" fmla="*/ 0 w 7139732"/>
              <a:gd name="connsiteY7" fmla="*/ 6053670 h 6053670"/>
              <a:gd name="connsiteX8" fmla="*/ 5488 w 7139732"/>
              <a:gd name="connsiteY8" fmla="*/ 6017954 h 6053670"/>
              <a:gd name="connsiteX9" fmla="*/ 21641 w 7139732"/>
              <a:gd name="connsiteY9" fmla="*/ 5913225 h 6053670"/>
              <a:gd name="connsiteX10" fmla="*/ 32932 w 7139732"/>
              <a:gd name="connsiteY10" fmla="*/ 5836949 h 6053670"/>
              <a:gd name="connsiteX11" fmla="*/ 44850 w 7139732"/>
              <a:gd name="connsiteY11" fmla="*/ 5746144 h 6053670"/>
              <a:gd name="connsiteX12" fmla="*/ 59121 w 7139732"/>
              <a:gd name="connsiteY12" fmla="*/ 5638388 h 6053670"/>
              <a:gd name="connsiteX13" fmla="*/ 74175 w 7139732"/>
              <a:gd name="connsiteY13" fmla="*/ 5519131 h 6053670"/>
              <a:gd name="connsiteX14" fmla="*/ 90014 w 7139732"/>
              <a:gd name="connsiteY14" fmla="*/ 5384740 h 6053670"/>
              <a:gd name="connsiteX15" fmla="*/ 106794 w 7139732"/>
              <a:gd name="connsiteY15" fmla="*/ 5238241 h 6053670"/>
              <a:gd name="connsiteX16" fmla="*/ 123574 w 7139732"/>
              <a:gd name="connsiteY16" fmla="*/ 5079029 h 6053670"/>
              <a:gd name="connsiteX17" fmla="*/ 140667 w 7139732"/>
              <a:gd name="connsiteY17" fmla="*/ 4909527 h 6053670"/>
              <a:gd name="connsiteX18" fmla="*/ 156506 w 7139732"/>
              <a:gd name="connsiteY18" fmla="*/ 4726706 h 6053670"/>
              <a:gd name="connsiteX19" fmla="*/ 171717 w 7139732"/>
              <a:gd name="connsiteY19" fmla="*/ 4535410 h 6053670"/>
              <a:gd name="connsiteX20" fmla="*/ 185518 w 7139732"/>
              <a:gd name="connsiteY20" fmla="*/ 4333217 h 6053670"/>
              <a:gd name="connsiteX21" fmla="*/ 198690 w 7139732"/>
              <a:gd name="connsiteY21" fmla="*/ 4122549 h 6053670"/>
              <a:gd name="connsiteX22" fmla="*/ 211079 w 7139732"/>
              <a:gd name="connsiteY22" fmla="*/ 3902801 h 6053670"/>
              <a:gd name="connsiteX23" fmla="*/ 215470 w 7139732"/>
              <a:gd name="connsiteY23" fmla="*/ 3790203 h 6053670"/>
              <a:gd name="connsiteX24" fmla="*/ 220332 w 7139732"/>
              <a:gd name="connsiteY24" fmla="*/ 3675183 h 6053670"/>
              <a:gd name="connsiteX25" fmla="*/ 224879 w 7139732"/>
              <a:gd name="connsiteY25" fmla="*/ 3558347 h 6053670"/>
              <a:gd name="connsiteX26" fmla="*/ 227859 w 7139732"/>
              <a:gd name="connsiteY26" fmla="*/ 3440906 h 6053670"/>
              <a:gd name="connsiteX27" fmla="*/ 230525 w 7139732"/>
              <a:gd name="connsiteY27" fmla="*/ 3321043 h 6053670"/>
              <a:gd name="connsiteX28" fmla="*/ 233348 w 7139732"/>
              <a:gd name="connsiteY28" fmla="*/ 3199970 h 6053670"/>
              <a:gd name="connsiteX29" fmla="*/ 235229 w 7139732"/>
              <a:gd name="connsiteY29" fmla="*/ 3076475 h 6053670"/>
              <a:gd name="connsiteX30" fmla="*/ 235229 w 7139732"/>
              <a:gd name="connsiteY30" fmla="*/ 2951770 h 6053670"/>
              <a:gd name="connsiteX31" fmla="*/ 236170 w 7139732"/>
              <a:gd name="connsiteY31" fmla="*/ 2825853 h 6053670"/>
              <a:gd name="connsiteX32" fmla="*/ 235229 w 7139732"/>
              <a:gd name="connsiteY32" fmla="*/ 2698726 h 6053670"/>
              <a:gd name="connsiteX33" fmla="*/ 233348 w 7139732"/>
              <a:gd name="connsiteY33" fmla="*/ 2569783 h 6053670"/>
              <a:gd name="connsiteX34" fmla="*/ 231623 w 7139732"/>
              <a:gd name="connsiteY34" fmla="*/ 2440840 h 6053670"/>
              <a:gd name="connsiteX35" fmla="*/ 227859 w 7139732"/>
              <a:gd name="connsiteY35" fmla="*/ 2310081 h 6053670"/>
              <a:gd name="connsiteX36" fmla="*/ 223938 w 7139732"/>
              <a:gd name="connsiteY36" fmla="*/ 2178111 h 6053670"/>
              <a:gd name="connsiteX37" fmla="*/ 219391 w 7139732"/>
              <a:gd name="connsiteY37" fmla="*/ 2046141 h 6053670"/>
              <a:gd name="connsiteX38" fmla="*/ 212961 w 7139732"/>
              <a:gd name="connsiteY38" fmla="*/ 1912960 h 6053670"/>
              <a:gd name="connsiteX39" fmla="*/ 205277 w 7139732"/>
              <a:gd name="connsiteY39" fmla="*/ 1778568 h 6053670"/>
              <a:gd name="connsiteX40" fmla="*/ 197906 w 7139732"/>
              <a:gd name="connsiteY40" fmla="*/ 1643572 h 6053670"/>
              <a:gd name="connsiteX41" fmla="*/ 188497 w 7139732"/>
              <a:gd name="connsiteY41" fmla="*/ 1508575 h 6053670"/>
              <a:gd name="connsiteX42" fmla="*/ 177206 w 7139732"/>
              <a:gd name="connsiteY42" fmla="*/ 1371762 h 6053670"/>
              <a:gd name="connsiteX43" fmla="*/ 165915 w 7139732"/>
              <a:gd name="connsiteY43" fmla="*/ 1236765 h 6053670"/>
              <a:gd name="connsiteX44" fmla="*/ 152899 w 7139732"/>
              <a:gd name="connsiteY44" fmla="*/ 1099347 h 6053670"/>
              <a:gd name="connsiteX45" fmla="*/ 138628 w 7139732"/>
              <a:gd name="connsiteY45" fmla="*/ 961323 h 6053670"/>
              <a:gd name="connsiteX46" fmla="*/ 123574 w 7139732"/>
              <a:gd name="connsiteY46" fmla="*/ 825115 h 6053670"/>
              <a:gd name="connsiteX47" fmla="*/ 106010 w 7139732"/>
              <a:gd name="connsiteY47" fmla="*/ 687092 h 6053670"/>
              <a:gd name="connsiteX48" fmla="*/ 87192 w 7139732"/>
              <a:gd name="connsiteY48" fmla="*/ 549673 h 6053670"/>
              <a:gd name="connsiteX49" fmla="*/ 68530 w 7139732"/>
              <a:gd name="connsiteY49" fmla="*/ 411650 h 6053670"/>
              <a:gd name="connsiteX50" fmla="*/ 46732 w 7139732"/>
              <a:gd name="connsiteY50" fmla="*/ 274232 h 6053670"/>
              <a:gd name="connsiteX51" fmla="*/ 24464 w 7139732"/>
              <a:gd name="connsiteY51" fmla="*/ 137419 h 605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139732" h="6053670">
                <a:moveTo>
                  <a:pt x="1097" y="0"/>
                </a:moveTo>
                <a:lnTo>
                  <a:pt x="1084479" y="0"/>
                </a:lnTo>
                <a:lnTo>
                  <a:pt x="1254558" y="0"/>
                </a:lnTo>
                <a:lnTo>
                  <a:pt x="7139732" y="0"/>
                </a:lnTo>
                <a:lnTo>
                  <a:pt x="7139732" y="6053670"/>
                </a:lnTo>
                <a:lnTo>
                  <a:pt x="1249854" y="6053670"/>
                </a:lnTo>
                <a:lnTo>
                  <a:pt x="1084479" y="6053670"/>
                </a:lnTo>
                <a:lnTo>
                  <a:pt x="0" y="6053670"/>
                </a:lnTo>
                <a:lnTo>
                  <a:pt x="5488" y="6017954"/>
                </a:lnTo>
                <a:lnTo>
                  <a:pt x="21641" y="5913225"/>
                </a:lnTo>
                <a:lnTo>
                  <a:pt x="32932" y="5836949"/>
                </a:lnTo>
                <a:lnTo>
                  <a:pt x="44850" y="5746144"/>
                </a:lnTo>
                <a:lnTo>
                  <a:pt x="59121" y="5638388"/>
                </a:lnTo>
                <a:lnTo>
                  <a:pt x="74175" y="5519131"/>
                </a:lnTo>
                <a:lnTo>
                  <a:pt x="90014" y="5384740"/>
                </a:lnTo>
                <a:lnTo>
                  <a:pt x="106794" y="5238241"/>
                </a:lnTo>
                <a:lnTo>
                  <a:pt x="123574" y="5079029"/>
                </a:lnTo>
                <a:lnTo>
                  <a:pt x="140667" y="4909527"/>
                </a:lnTo>
                <a:lnTo>
                  <a:pt x="156506" y="4726706"/>
                </a:lnTo>
                <a:lnTo>
                  <a:pt x="171717" y="4535410"/>
                </a:lnTo>
                <a:lnTo>
                  <a:pt x="185518" y="4333217"/>
                </a:lnTo>
                <a:lnTo>
                  <a:pt x="198690" y="4122549"/>
                </a:lnTo>
                <a:lnTo>
                  <a:pt x="211079" y="3902801"/>
                </a:lnTo>
                <a:lnTo>
                  <a:pt x="215470" y="3790203"/>
                </a:lnTo>
                <a:lnTo>
                  <a:pt x="220332" y="3675183"/>
                </a:lnTo>
                <a:lnTo>
                  <a:pt x="224879" y="3558347"/>
                </a:lnTo>
                <a:lnTo>
                  <a:pt x="227859" y="3440906"/>
                </a:lnTo>
                <a:lnTo>
                  <a:pt x="230525" y="3321043"/>
                </a:lnTo>
                <a:lnTo>
                  <a:pt x="233348" y="3199970"/>
                </a:lnTo>
                <a:lnTo>
                  <a:pt x="235229" y="3076475"/>
                </a:lnTo>
                <a:lnTo>
                  <a:pt x="235229" y="2951770"/>
                </a:lnTo>
                <a:lnTo>
                  <a:pt x="236170" y="2825853"/>
                </a:lnTo>
                <a:lnTo>
                  <a:pt x="235229" y="2698726"/>
                </a:lnTo>
                <a:lnTo>
                  <a:pt x="233348" y="2569783"/>
                </a:lnTo>
                <a:lnTo>
                  <a:pt x="231623" y="2440840"/>
                </a:lnTo>
                <a:lnTo>
                  <a:pt x="227859" y="2310081"/>
                </a:lnTo>
                <a:lnTo>
                  <a:pt x="223938" y="2178111"/>
                </a:lnTo>
                <a:lnTo>
                  <a:pt x="219391" y="2046141"/>
                </a:lnTo>
                <a:lnTo>
                  <a:pt x="212961" y="1912960"/>
                </a:lnTo>
                <a:lnTo>
                  <a:pt x="205277" y="1778568"/>
                </a:lnTo>
                <a:lnTo>
                  <a:pt x="197906" y="1643572"/>
                </a:lnTo>
                <a:lnTo>
                  <a:pt x="188497" y="1508575"/>
                </a:lnTo>
                <a:lnTo>
                  <a:pt x="177206" y="1371762"/>
                </a:lnTo>
                <a:lnTo>
                  <a:pt x="165915" y="1236765"/>
                </a:lnTo>
                <a:lnTo>
                  <a:pt x="152899" y="1099347"/>
                </a:lnTo>
                <a:lnTo>
                  <a:pt x="138628" y="961323"/>
                </a:lnTo>
                <a:lnTo>
                  <a:pt x="123574" y="825115"/>
                </a:lnTo>
                <a:lnTo>
                  <a:pt x="106010" y="687092"/>
                </a:lnTo>
                <a:lnTo>
                  <a:pt x="87192" y="549673"/>
                </a:lnTo>
                <a:lnTo>
                  <a:pt x="68530" y="411650"/>
                </a:lnTo>
                <a:lnTo>
                  <a:pt x="46732" y="274232"/>
                </a:lnTo>
                <a:lnTo>
                  <a:pt x="24464" y="137419"/>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160" name="Freeform 5">
            <a:extLst>
              <a:ext uri="{FF2B5EF4-FFF2-40B4-BE49-F238E27FC236}">
                <a16:creationId xmlns:a16="http://schemas.microsoft.com/office/drawing/2014/main" id="{C625AAF6-BC58-4225-A7B9-294C3062D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CA"/>
          </a:p>
        </p:txBody>
      </p:sp>
      <p:sp>
        <p:nvSpPr>
          <p:cNvPr id="2" name="Title 1">
            <a:extLst>
              <a:ext uri="{FF2B5EF4-FFF2-40B4-BE49-F238E27FC236}">
                <a16:creationId xmlns:a16="http://schemas.microsoft.com/office/drawing/2014/main" id="{AD023476-1E05-EC65-8D67-BE4C165DF596}"/>
              </a:ext>
            </a:extLst>
          </p:cNvPr>
          <p:cNvSpPr>
            <a:spLocks noGrp="1"/>
          </p:cNvSpPr>
          <p:nvPr>
            <p:ph type="title"/>
          </p:nvPr>
        </p:nvSpPr>
        <p:spPr>
          <a:xfrm>
            <a:off x="717230" y="898594"/>
            <a:ext cx="3760735" cy="1020232"/>
          </a:xfrm>
        </p:spPr>
        <p:txBody>
          <a:bodyPr vert="horz" lIns="91440" tIns="45720" rIns="91440" bIns="45720" rtlCol="0" anchor="ctr">
            <a:noAutofit/>
          </a:bodyPr>
          <a:lstStyle/>
          <a:p>
            <a:pPr>
              <a:lnSpc>
                <a:spcPct val="90000"/>
              </a:lnSpc>
            </a:pPr>
            <a:r>
              <a:rPr lang="en-US" sz="4400" dirty="0">
                <a:solidFill>
                  <a:srgbClr val="FFFFFF"/>
                </a:solidFill>
                <a:latin typeface="Modern Love Caps" panose="04070805081001020A01" pitchFamily="82" charset="0"/>
                <a:cs typeface="Calibri Light" panose="020F0302020204030204" pitchFamily="34" charset="0"/>
              </a:rPr>
              <a:t>Setting up the Environment </a:t>
            </a:r>
          </a:p>
        </p:txBody>
      </p:sp>
      <p:pic>
        <p:nvPicPr>
          <p:cNvPr id="3074" name="Picture 2">
            <a:extLst>
              <a:ext uri="{FF2B5EF4-FFF2-40B4-BE49-F238E27FC236}">
                <a16:creationId xmlns:a16="http://schemas.microsoft.com/office/drawing/2014/main" id="{F705301C-B85E-F1FA-FA84-AB534D846A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874" r="26647" b="2"/>
          <a:stretch/>
        </p:blipFill>
        <p:spPr bwMode="auto">
          <a:xfrm>
            <a:off x="5194608" y="803750"/>
            <a:ext cx="3113903" cy="5250498"/>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7" name="Picture 6" descr="A map of the world with many different countries/regions&#10;&#10;Description automatically generated">
            <a:extLst>
              <a:ext uri="{FF2B5EF4-FFF2-40B4-BE49-F238E27FC236}">
                <a16:creationId xmlns:a16="http://schemas.microsoft.com/office/drawing/2014/main" id="{55C1A0A3-37AC-18C1-2A7D-2600D52BBD94}"/>
              </a:ext>
            </a:extLst>
          </p:cNvPr>
          <p:cNvPicPr>
            <a:picLocks noChangeAspect="1"/>
          </p:cNvPicPr>
          <p:nvPr/>
        </p:nvPicPr>
        <p:blipFill rotWithShape="1">
          <a:blip r:embed="rId5"/>
          <a:srcRect l="8137" r="-4" b="-4"/>
          <a:stretch/>
        </p:blipFill>
        <p:spPr>
          <a:xfrm>
            <a:off x="8472236" y="803752"/>
            <a:ext cx="3113904" cy="2542289"/>
          </a:xfrm>
          <a:prstGeom prst="rect">
            <a:avLst/>
          </a:prstGeom>
          <a:ln w="127000" cap="sq">
            <a:solidFill>
              <a:schemeClr val="accent1"/>
            </a:solidFill>
            <a:miter lim="800000"/>
          </a:ln>
          <a:effectLst>
            <a:outerShdw blurRad="57150" dist="50800" dir="2700000" algn="tl" rotWithShape="0">
              <a:srgbClr val="000000">
                <a:alpha val="40000"/>
              </a:srgbClr>
            </a:outerShdw>
          </a:effectLst>
        </p:spPr>
      </p:pic>
      <p:sp>
        <p:nvSpPr>
          <p:cNvPr id="3162" name="Rectangle 3161">
            <a:extLst>
              <a:ext uri="{FF2B5EF4-FFF2-40B4-BE49-F238E27FC236}">
                <a16:creationId xmlns:a16="http://schemas.microsoft.com/office/drawing/2014/main" id="{6704688B-CB80-4241-9F1D-D462116CB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2">
            <a:extLst>
              <a:ext uri="{FF2B5EF4-FFF2-40B4-BE49-F238E27FC236}">
                <a16:creationId xmlns:a16="http://schemas.microsoft.com/office/drawing/2014/main" id="{D6AB4E87-D586-2078-F22E-6B0E738596D0}"/>
              </a:ext>
            </a:extLst>
          </p:cNvPr>
          <p:cNvSpPr>
            <a:spLocks noGrp="1"/>
          </p:cNvSpPr>
          <p:nvPr>
            <p:ph sz="quarter" idx="10"/>
          </p:nvPr>
        </p:nvSpPr>
        <p:spPr>
          <a:xfrm>
            <a:off x="526812" y="2667000"/>
            <a:ext cx="4150816" cy="3898900"/>
          </a:xfrm>
        </p:spPr>
        <p:txBody>
          <a:bodyPr vert="horz" lIns="91440" tIns="45720" rIns="91440" bIns="45720" rtlCol="0">
            <a:normAutofit/>
          </a:bodyPr>
          <a:lstStyle/>
          <a:p>
            <a:pPr>
              <a:buFont typeface="Wingdings" panose="05000000000000000000" pitchFamily="2" charset="2"/>
              <a:buChar char="ü"/>
            </a:pPr>
            <a:r>
              <a:rPr lang="en-US">
                <a:solidFill>
                  <a:srgbClr val="FFFFFF"/>
                </a:solidFill>
                <a:latin typeface="Calibri Light" panose="020F0302020204030204" pitchFamily="34" charset="0"/>
                <a:cs typeface="Calibri Light" panose="020F0302020204030204" pitchFamily="34" charset="0"/>
              </a:rPr>
              <a:t>Create Environments</a:t>
            </a:r>
          </a:p>
          <a:p>
            <a:pPr>
              <a:buFont typeface="Wingdings" panose="05000000000000000000" pitchFamily="2" charset="2"/>
              <a:buChar char="ü"/>
            </a:pPr>
            <a:r>
              <a:rPr lang="en-US">
                <a:solidFill>
                  <a:srgbClr val="FFFFFF"/>
                </a:solidFill>
                <a:latin typeface="Calibri Light" panose="020F0302020204030204" pitchFamily="34" charset="0"/>
                <a:cs typeface="Calibri Light" panose="020F0302020204030204" pitchFamily="34" charset="0"/>
              </a:rPr>
              <a:t>Family Photo Wall</a:t>
            </a:r>
          </a:p>
          <a:p>
            <a:pPr>
              <a:buFont typeface="Wingdings" panose="05000000000000000000" pitchFamily="2" charset="2"/>
              <a:buChar char="ü"/>
            </a:pPr>
            <a:r>
              <a:rPr lang="en-US">
                <a:solidFill>
                  <a:srgbClr val="FFFFFF"/>
                </a:solidFill>
                <a:latin typeface="Calibri Light" panose="020F0302020204030204" pitchFamily="34" charset="0"/>
                <a:cs typeface="Calibri Light" panose="020F0302020204030204" pitchFamily="34" charset="0"/>
              </a:rPr>
              <a:t>Opportunities for Play and Relationship Building</a:t>
            </a:r>
          </a:p>
          <a:p>
            <a:pPr>
              <a:buFont typeface="Wingdings" panose="05000000000000000000" pitchFamily="2" charset="2"/>
              <a:buChar char="ü"/>
            </a:pPr>
            <a:r>
              <a:rPr kumimoji="0" lang="en-US" altLang="en-US" u="none" strike="noStrike" cap="none" normalizeH="0" baseline="0">
                <a:ln>
                  <a:noFill/>
                </a:ln>
                <a:solidFill>
                  <a:srgbClr val="FFFFFF"/>
                </a:solidFill>
                <a:effectLst/>
                <a:latin typeface="Calibri Light" panose="020F0302020204030204" pitchFamily="34" charset="0"/>
                <a:cs typeface="Calibri Light" panose="020F0302020204030204" pitchFamily="34" charset="0"/>
              </a:rPr>
              <a:t>Use EDIB books to build a sense of belonging </a:t>
            </a:r>
          </a:p>
          <a:p>
            <a:pPr>
              <a:buFont typeface="Wingdings" panose="05000000000000000000" pitchFamily="2" charset="2"/>
              <a:buChar char="ü"/>
            </a:pPr>
            <a:r>
              <a:rPr kumimoji="0" lang="en-US" altLang="en-US" u="none" strike="noStrike" cap="none" normalizeH="0" baseline="0">
                <a:ln>
                  <a:noFill/>
                </a:ln>
                <a:solidFill>
                  <a:srgbClr val="FFFFFF"/>
                </a:solidFill>
                <a:effectLst/>
                <a:latin typeface="Calibri Light" panose="020F0302020204030204" pitchFamily="34" charset="0"/>
                <a:cs typeface="Calibri Light" panose="020F0302020204030204" pitchFamily="34" charset="0"/>
              </a:rPr>
              <a:t>Art Materials should be reflective to the children in the classroom. </a:t>
            </a:r>
            <a:endParaRPr lang="en-US" dirty="0">
              <a:solidFill>
                <a:srgbClr val="FFFFFF"/>
              </a:solidFill>
              <a:latin typeface="Calibri Light" panose="020F0302020204030204" pitchFamily="34" charset="0"/>
              <a:cs typeface="Calibri Light" panose="020F0302020204030204" pitchFamily="34" charset="0"/>
            </a:endParaRPr>
          </a:p>
        </p:txBody>
      </p:sp>
      <p:pic>
        <p:nvPicPr>
          <p:cNvPr id="3076" name="Picture 4" descr="Dazzlin Dough, Multicultural, 170 g Tubs, Set of 6">
            <a:extLst>
              <a:ext uri="{FF2B5EF4-FFF2-40B4-BE49-F238E27FC236}">
                <a16:creationId xmlns:a16="http://schemas.microsoft.com/office/drawing/2014/main" id="{4F503403-07FC-80E1-F201-765031A2E8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47" r="1" b="17810"/>
          <a:stretch/>
        </p:blipFill>
        <p:spPr bwMode="auto">
          <a:xfrm>
            <a:off x="8472235" y="3413777"/>
            <a:ext cx="3113904" cy="2640471"/>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57371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7" name="Group 5126">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128" name="Rectangle 5127">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5129" name="Oval 5128">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130" name="Oval 5129">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131" name="Oval 5130">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132" name="Oval 5131">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133" name="Oval 5132">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134"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5135"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5136"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5138" name="Rectangle 5137">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5140" name="Rectangle 5139">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2" name="Rectangle 5141">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0CC73530-4F4B-0618-6A2E-CB52F10400AC}"/>
              </a:ext>
            </a:extLst>
          </p:cNvPr>
          <p:cNvSpPr>
            <a:spLocks noGrp="1"/>
          </p:cNvSpPr>
          <p:nvPr>
            <p:ph type="title"/>
          </p:nvPr>
        </p:nvSpPr>
        <p:spPr>
          <a:xfrm>
            <a:off x="122328" y="500579"/>
            <a:ext cx="5154613" cy="1391692"/>
          </a:xfrm>
        </p:spPr>
        <p:txBody>
          <a:bodyPr vert="horz" lIns="91440" tIns="45720" rIns="91440" bIns="45720" rtlCol="0" anchor="ctr">
            <a:noAutofit/>
          </a:bodyPr>
          <a:lstStyle/>
          <a:p>
            <a:pPr>
              <a:lnSpc>
                <a:spcPct val="90000"/>
              </a:lnSpc>
            </a:pPr>
            <a:r>
              <a:rPr lang="en-US" sz="4400" dirty="0">
                <a:solidFill>
                  <a:srgbClr val="7030A0"/>
                </a:solidFill>
                <a:latin typeface="Modern Love Caps" panose="04070805081001020A01" pitchFamily="82" charset="0"/>
                <a:cs typeface="Calibri Light" panose="020F0302020204030204" pitchFamily="34" charset="0"/>
              </a:rPr>
              <a:t>All Day…Every Day – Intentional Practices</a:t>
            </a:r>
          </a:p>
        </p:txBody>
      </p:sp>
      <p:sp>
        <p:nvSpPr>
          <p:cNvPr id="3" name="Content Placeholder 2">
            <a:extLst>
              <a:ext uri="{FF2B5EF4-FFF2-40B4-BE49-F238E27FC236}">
                <a16:creationId xmlns:a16="http://schemas.microsoft.com/office/drawing/2014/main" id="{FEDE2066-3D97-4A45-6762-8B4093CB97B7}"/>
              </a:ext>
            </a:extLst>
          </p:cNvPr>
          <p:cNvSpPr>
            <a:spLocks noGrp="1"/>
          </p:cNvSpPr>
          <p:nvPr>
            <p:ph sz="quarter" idx="10"/>
          </p:nvPr>
        </p:nvSpPr>
        <p:spPr>
          <a:xfrm>
            <a:off x="289997" y="2667000"/>
            <a:ext cx="4763451" cy="3416300"/>
          </a:xfrm>
        </p:spPr>
        <p:txBody>
          <a:bodyPr vert="horz" lIns="91440" tIns="45720" rIns="91440" bIns="45720" rtlCol="0">
            <a:normAutofit fontScale="85000" lnSpcReduction="10000"/>
          </a:bodyPr>
          <a:lstStyle/>
          <a:p>
            <a:pPr marL="0" indent="0">
              <a:buNone/>
            </a:pPr>
            <a:r>
              <a:rPr lang="en-US" sz="2400" dirty="0">
                <a:latin typeface="Calibri Light" panose="020F0302020204030204" pitchFamily="34" charset="0"/>
                <a:cs typeface="Calibri Light" panose="020F0302020204030204" pitchFamily="34" charset="0"/>
              </a:rPr>
              <a:t>To create an atmosphere of safety and belonging, the educator’s prime role is to be </a:t>
            </a:r>
          </a:p>
          <a:p>
            <a:pPr>
              <a:buFont typeface="Wingdings" panose="05000000000000000000" pitchFamily="2" charset="2"/>
              <a:buChar char="ü"/>
            </a:pPr>
            <a:r>
              <a:rPr lang="en-US" sz="2400" dirty="0">
                <a:latin typeface="Calibri Light" panose="020F0302020204030204" pitchFamily="34" charset="0"/>
                <a:cs typeface="Calibri Light" panose="020F0302020204030204" pitchFamily="34" charset="0"/>
              </a:rPr>
              <a:t>engaged in the play and social scenarios of the children.</a:t>
            </a:r>
          </a:p>
          <a:p>
            <a:pPr>
              <a:buFont typeface="Wingdings" panose="05000000000000000000" pitchFamily="2" charset="2"/>
              <a:buChar char="ü"/>
            </a:pPr>
            <a:endParaRPr lang="en-US" sz="2400" dirty="0">
              <a:latin typeface="Calibri Light" panose="020F0302020204030204" pitchFamily="34" charset="0"/>
              <a:cs typeface="Calibri Light" panose="020F0302020204030204" pitchFamily="34" charset="0"/>
            </a:endParaRPr>
          </a:p>
          <a:p>
            <a:pPr>
              <a:buFont typeface="Wingdings" panose="05000000000000000000" pitchFamily="2" charset="2"/>
              <a:buChar char="ü"/>
            </a:pPr>
            <a:endParaRPr lang="en-US" sz="2400" dirty="0">
              <a:latin typeface="Calibri Light" panose="020F0302020204030204" pitchFamily="34" charset="0"/>
              <a:cs typeface="Calibri Light" panose="020F0302020204030204" pitchFamily="34" charset="0"/>
            </a:endParaRPr>
          </a:p>
          <a:p>
            <a:pPr marL="0" indent="0" algn="ctr">
              <a:buNone/>
            </a:pPr>
            <a:endParaRPr lang="en-US" sz="2400" dirty="0">
              <a:solidFill>
                <a:srgbClr val="7030A0"/>
              </a:solidFill>
              <a:latin typeface="Baguet Script" panose="00000500000000000000" pitchFamily="2" charset="0"/>
            </a:endParaRPr>
          </a:p>
          <a:p>
            <a:pPr marL="0" indent="0" algn="ctr">
              <a:buNone/>
            </a:pPr>
            <a:r>
              <a:rPr lang="en-US" sz="2600" dirty="0">
                <a:solidFill>
                  <a:srgbClr val="7030A0"/>
                </a:solidFill>
                <a:latin typeface="Modern Love Grunge" panose="04070805081005020601" pitchFamily="82" charset="0"/>
              </a:rPr>
              <a:t>The best advice is to follow the children’s lead.</a:t>
            </a:r>
          </a:p>
        </p:txBody>
      </p:sp>
      <p:pic>
        <p:nvPicPr>
          <p:cNvPr id="5122" name="Picture 2">
            <a:extLst>
              <a:ext uri="{FF2B5EF4-FFF2-40B4-BE49-F238E27FC236}">
                <a16:creationId xmlns:a16="http://schemas.microsoft.com/office/drawing/2014/main" id="{F6CF0828-1B42-4333-F5E1-2EE4DE06DD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078" r="3696" b="-1"/>
          <a:stretch/>
        </p:blipFill>
        <p:spPr bwMode="auto">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noFill/>
          <a:extLst>
            <a:ext uri="{909E8E84-426E-40DD-AFC4-6F175D3DCCD1}">
              <a14:hiddenFill xmlns:a14="http://schemas.microsoft.com/office/drawing/2010/main">
                <a:solidFill>
                  <a:srgbClr val="FFFFFF"/>
                </a:solidFill>
              </a14:hiddenFill>
            </a:ext>
          </a:extLst>
        </p:spPr>
      </p:pic>
      <p:sp>
        <p:nvSpPr>
          <p:cNvPr id="5144"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4" name="Smiley Face 3">
            <a:extLst>
              <a:ext uri="{FF2B5EF4-FFF2-40B4-BE49-F238E27FC236}">
                <a16:creationId xmlns:a16="http://schemas.microsoft.com/office/drawing/2014/main" id="{720C5547-4B79-DE5E-3055-D74C1BCD98E0}"/>
              </a:ext>
            </a:extLst>
          </p:cNvPr>
          <p:cNvSpPr/>
          <p:nvPr/>
        </p:nvSpPr>
        <p:spPr>
          <a:xfrm>
            <a:off x="7452986" y="808564"/>
            <a:ext cx="753687" cy="676089"/>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92360092"/>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51" name="Group 6150">
            <a:extLst>
              <a:ext uri="{FF2B5EF4-FFF2-40B4-BE49-F238E27FC236}">
                <a16:creationId xmlns:a16="http://schemas.microsoft.com/office/drawing/2014/main" id="{F0214F10-B73B-44BD-ADDA-1684F6E4BF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152" name="Rectangle 6151">
              <a:extLst>
                <a:ext uri="{FF2B5EF4-FFF2-40B4-BE49-F238E27FC236}">
                  <a16:creationId xmlns:a16="http://schemas.microsoft.com/office/drawing/2014/main" id="{29CAF222-E4F2-40A9-B784-FEA6408B7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6153" name="Freeform 5">
              <a:extLst>
                <a:ext uri="{FF2B5EF4-FFF2-40B4-BE49-F238E27FC236}">
                  <a16:creationId xmlns:a16="http://schemas.microsoft.com/office/drawing/2014/main" id="{7FDBCBA2-AC51-4C14-B267-152AB09E4C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6155" name="Rectangle 6154">
            <a:extLst>
              <a:ext uri="{FF2B5EF4-FFF2-40B4-BE49-F238E27FC236}">
                <a16:creationId xmlns:a16="http://schemas.microsoft.com/office/drawing/2014/main" id="{AA68CF9D-0697-4A3E-8837-0C39FCCDC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1032" name="Picture 8" descr="A Welcome Stone: A Sense of Belonging – A Journey Into Inquiry Based Early  Learning | Reggio inspired classrooms, Classroom inspiration, Kindergarten">
            <a:extLst>
              <a:ext uri="{FF2B5EF4-FFF2-40B4-BE49-F238E27FC236}">
                <a16:creationId xmlns:a16="http://schemas.microsoft.com/office/drawing/2014/main" id="{B2FFE978-DED9-D2E0-E359-5375FC3151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151" b="1"/>
          <a:stretch/>
        </p:blipFill>
        <p:spPr bwMode="auto">
          <a:xfrm>
            <a:off x="467934" y="477448"/>
            <a:ext cx="3749040" cy="4267573"/>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descr="Classroom Jobs — Whole Child Model">
            <a:extLst>
              <a:ext uri="{FF2B5EF4-FFF2-40B4-BE49-F238E27FC236}">
                <a16:creationId xmlns:a16="http://schemas.microsoft.com/office/drawing/2014/main" id="{ADB0354B-4316-7414-208F-456681411C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254" r="3989" b="1"/>
          <a:stretch/>
        </p:blipFill>
        <p:spPr bwMode="auto">
          <a:xfrm>
            <a:off x="4276179" y="477446"/>
            <a:ext cx="3639642" cy="4195163"/>
          </a:xfrm>
          <a:prstGeom prst="rect">
            <a:avLst/>
          </a:prstGeom>
          <a:extLst>
            <a:ext uri="{909E8E84-426E-40DD-AFC4-6F175D3DCCD1}">
              <a14:hiddenFill xmlns:a14="http://schemas.microsoft.com/office/drawing/2010/main">
                <a:solidFill>
                  <a:srgbClr val="FFFFFF"/>
                </a:solidFill>
              </a14:hiddenFill>
            </a:ext>
          </a:extLst>
        </p:spPr>
      </p:pic>
      <p:pic>
        <p:nvPicPr>
          <p:cNvPr id="6146" name="Picture 2" descr="A group of cut out people on a table&#10;&#10;Description automatically generated">
            <a:extLst>
              <a:ext uri="{FF2B5EF4-FFF2-40B4-BE49-F238E27FC236}">
                <a16:creationId xmlns:a16="http://schemas.microsoft.com/office/drawing/2014/main" id="{19D05A29-0EC8-E446-1A00-5C4393F1FA6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666" r="20366" b="1"/>
          <a:stretch/>
        </p:blipFill>
        <p:spPr bwMode="auto">
          <a:xfrm>
            <a:off x="7975026" y="477446"/>
            <a:ext cx="3739890" cy="4195163"/>
          </a:xfrm>
          <a:prstGeom prst="rect">
            <a:avLst/>
          </a:prstGeom>
          <a:noFill/>
          <a:extLst>
            <a:ext uri="{909E8E84-426E-40DD-AFC4-6F175D3DCCD1}">
              <a14:hiddenFill xmlns:a14="http://schemas.microsoft.com/office/drawing/2010/main">
                <a:solidFill>
                  <a:srgbClr val="FFFFFF"/>
                </a:solidFill>
              </a14:hiddenFill>
            </a:ext>
          </a:extLst>
        </p:spPr>
      </p:pic>
      <p:sp>
        <p:nvSpPr>
          <p:cNvPr id="6157"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159" name="Freeform: Shape 6158">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161"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sp>
        <p:nvSpPr>
          <p:cNvPr id="3" name="TextBox 2">
            <a:extLst>
              <a:ext uri="{FF2B5EF4-FFF2-40B4-BE49-F238E27FC236}">
                <a16:creationId xmlns:a16="http://schemas.microsoft.com/office/drawing/2014/main" id="{0176CF87-26F8-8584-9960-16BD27264F7E}"/>
              </a:ext>
            </a:extLst>
          </p:cNvPr>
          <p:cNvSpPr txBox="1"/>
          <p:nvPr/>
        </p:nvSpPr>
        <p:spPr>
          <a:xfrm>
            <a:off x="892199" y="4854346"/>
            <a:ext cx="10407602" cy="868026"/>
          </a:xfrm>
          <a:prstGeom prst="rect">
            <a:avLst/>
          </a:prstGeom>
        </p:spPr>
        <p:txBody>
          <a:bodyPr vert="horz" lIns="91440" tIns="45720" rIns="91440" bIns="45720" rtlCol="0" anchor="b">
            <a:normAutofit/>
          </a:bodyPr>
          <a:lstStyle/>
          <a:p>
            <a:pPr algn="ctr">
              <a:spcBef>
                <a:spcPct val="0"/>
              </a:spcBef>
              <a:spcAft>
                <a:spcPts val="600"/>
              </a:spcAft>
            </a:pPr>
            <a:r>
              <a:rPr kumimoji="0" lang="en-US" altLang="en-US" sz="4400" b="1" u="none" strike="noStrike" cap="none" normalizeH="0" baseline="0" dirty="0">
                <a:ln>
                  <a:noFill/>
                </a:ln>
                <a:solidFill>
                  <a:srgbClr val="EBEBEB"/>
                </a:solidFill>
                <a:effectLst/>
                <a:latin typeface="Modern Love Caps" panose="04070805081001020A01" pitchFamily="82" charset="0"/>
                <a:ea typeface="+mj-ea"/>
                <a:cs typeface="Calibri Light" panose="020F0302020204030204" pitchFamily="34" charset="0"/>
              </a:rPr>
              <a:t>We feel Happy when we are included </a:t>
            </a:r>
            <a:endParaRPr lang="en-US" sz="4400" b="1" dirty="0">
              <a:solidFill>
                <a:srgbClr val="EBEBEB"/>
              </a:solidFill>
              <a:latin typeface="Modern Love Caps" panose="04070805081001020A01" pitchFamily="82" charset="0"/>
              <a:ea typeface="+mj-ea"/>
              <a:cs typeface="Calibri Light" panose="020F0302020204030204" pitchFamily="34" charset="0"/>
            </a:endParaRPr>
          </a:p>
        </p:txBody>
      </p:sp>
    </p:spTree>
    <p:extLst>
      <p:ext uri="{BB962C8B-B14F-4D97-AF65-F5344CB8AC3E}">
        <p14:creationId xmlns:p14="http://schemas.microsoft.com/office/powerpoint/2010/main" val="33921186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E4146F4B1E89429E37FD5A91C9FD66" ma:contentTypeVersion="15" ma:contentTypeDescription="Create a new document." ma:contentTypeScope="" ma:versionID="87b1af2b2d06375064b6edf9529c2ce0">
  <xsd:schema xmlns:xsd="http://www.w3.org/2001/XMLSchema" xmlns:xs="http://www.w3.org/2001/XMLSchema" xmlns:p="http://schemas.microsoft.com/office/2006/metadata/properties" xmlns:ns2="0a34dbe3-f284-474f-87d2-b297634beb6a" xmlns:ns3="1841e929-f45d-48d5-a493-9799b6adaa6d" targetNamespace="http://schemas.microsoft.com/office/2006/metadata/properties" ma:root="true" ma:fieldsID="d84a85ce583545b84315e23a9cb1635e" ns2:_="" ns3:_="">
    <xsd:import namespace="0a34dbe3-f284-474f-87d2-b297634beb6a"/>
    <xsd:import namespace="1841e929-f45d-48d5-a493-9799b6adaa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34dbe3-f284-474f-87d2-b297634beb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c7ed5b9-81ec-4087-b331-13b00d9386c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841e929-f45d-48d5-a493-9799b6adaa6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34dbe3-f284-474f-87d2-b297634beb6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C967CE6-A672-44BF-8842-D63AB10A5C84}"/>
</file>

<file path=customXml/itemProps2.xml><?xml version="1.0" encoding="utf-8"?>
<ds:datastoreItem xmlns:ds="http://schemas.openxmlformats.org/officeDocument/2006/customXml" ds:itemID="{0175BA4B-0523-4936-800C-EBB5935EA77D}"/>
</file>

<file path=customXml/itemProps3.xml><?xml version="1.0" encoding="utf-8"?>
<ds:datastoreItem xmlns:ds="http://schemas.openxmlformats.org/officeDocument/2006/customXml" ds:itemID="{FA65FB7A-E003-4F1C-BB89-8CFCC77293BB}"/>
</file>

<file path=docProps/app.xml><?xml version="1.0" encoding="utf-8"?>
<Properties xmlns="http://schemas.openxmlformats.org/officeDocument/2006/extended-properties" xmlns:vt="http://schemas.openxmlformats.org/officeDocument/2006/docPropsVTypes">
  <Template>Ion Boardroom</Template>
  <TotalTime>32318</TotalTime>
  <Words>7193</Words>
  <Application>Microsoft Office PowerPoint</Application>
  <PresentationFormat>Widescreen</PresentationFormat>
  <Paragraphs>706</Paragraphs>
  <Slides>61</Slides>
  <Notes>60</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61</vt:i4>
      </vt:variant>
    </vt:vector>
  </HeadingPairs>
  <TitlesOfParts>
    <vt:vector size="79" baseType="lpstr">
      <vt:lpstr>Aptos</vt:lpstr>
      <vt:lpstr>Aptos Display</vt:lpstr>
      <vt:lpstr>Arial</vt:lpstr>
      <vt:lpstr>Baguet Script</vt:lpstr>
      <vt:lpstr>Brand Headline - Main</vt:lpstr>
      <vt:lpstr>Calibri</vt:lpstr>
      <vt:lpstr>Calibri Light</vt:lpstr>
      <vt:lpstr>Century Gothic</vt:lpstr>
      <vt:lpstr>Modern Love Caps</vt:lpstr>
      <vt:lpstr>Modern Love Grunge</vt:lpstr>
      <vt:lpstr>Open Sans</vt:lpstr>
      <vt:lpstr>Roboto-Regular</vt:lpstr>
      <vt:lpstr>Söhne</vt:lpstr>
      <vt:lpstr>Symbol</vt:lpstr>
      <vt:lpstr>Wingdings</vt:lpstr>
      <vt:lpstr>Wingdings 3</vt:lpstr>
      <vt:lpstr>work sans</vt:lpstr>
      <vt:lpstr>Ion Boardroom</vt:lpstr>
      <vt:lpstr>Welcome  Part 2  Tools for Life Early Years</vt:lpstr>
      <vt:lpstr>KEY CONCEPTS  TOOLS FOR LIFE –   EARLY YEARS EDITION </vt:lpstr>
      <vt:lpstr>CONCEPT 1: Building a Culture of Belonging</vt:lpstr>
      <vt:lpstr>Informed Practice</vt:lpstr>
      <vt:lpstr>Relationships</vt:lpstr>
      <vt:lpstr>PowerPoint Presentation</vt:lpstr>
      <vt:lpstr>Setting up the Environment </vt:lpstr>
      <vt:lpstr>All Day…Every Day – Intentional Practices</vt:lpstr>
      <vt:lpstr>PowerPoint Presentation</vt:lpstr>
      <vt:lpstr>Concept 2: How to Calm Down </vt:lpstr>
      <vt:lpstr>Informed Practice</vt:lpstr>
      <vt:lpstr>Relationships</vt:lpstr>
      <vt:lpstr>PowerPoint Presentation</vt:lpstr>
      <vt:lpstr>Setting up the Environment </vt:lpstr>
      <vt:lpstr>PowerPoint Presentation</vt:lpstr>
      <vt:lpstr>PowerPoint Presentation</vt:lpstr>
      <vt:lpstr>PowerPoint Presentation</vt:lpstr>
      <vt:lpstr>Concept 3: Communication Builds Connections</vt:lpstr>
      <vt:lpstr>Relationships</vt:lpstr>
      <vt:lpstr>Setting up the Environment </vt:lpstr>
      <vt:lpstr>PowerPoint Presentation</vt:lpstr>
      <vt:lpstr>Activities </vt:lpstr>
      <vt:lpstr>PowerPoint Presentation</vt:lpstr>
      <vt:lpstr>Concept 4 – Self-Esteem</vt:lpstr>
      <vt:lpstr>Informed Practices</vt:lpstr>
      <vt:lpstr>Relationships</vt:lpstr>
      <vt:lpstr>Spontaneous Experience and Interactions</vt:lpstr>
      <vt:lpstr>Setting Up The Environment </vt:lpstr>
      <vt:lpstr>All Day – Everyday – Intentional Practices</vt:lpstr>
      <vt:lpstr>PowerPoint Presentation</vt:lpstr>
      <vt:lpstr>Mentimeter</vt:lpstr>
      <vt:lpstr>Concept 5: All Feelings are OK!</vt:lpstr>
      <vt:lpstr>Activity - Emotion Channel Changers</vt:lpstr>
      <vt:lpstr>Informed Practices</vt:lpstr>
      <vt:lpstr>Permission to Feel By Marc Brackett</vt:lpstr>
      <vt:lpstr>PowerPoint Presentation</vt:lpstr>
      <vt:lpstr>Relationships</vt:lpstr>
      <vt:lpstr>Setting Up The Environment</vt:lpstr>
      <vt:lpstr>All Day – Everyday –   Intentional Practices</vt:lpstr>
      <vt:lpstr>Activities</vt:lpstr>
      <vt:lpstr>Concept 6: Body Cues</vt:lpstr>
      <vt:lpstr>Setting up the Environment</vt:lpstr>
      <vt:lpstr>Relationships</vt:lpstr>
      <vt:lpstr>Activities</vt:lpstr>
      <vt:lpstr>PowerPoint Presentation</vt:lpstr>
      <vt:lpstr>Concept 7: Identifying Feelings of others</vt:lpstr>
      <vt:lpstr>PowerPoint Presentation</vt:lpstr>
      <vt:lpstr>Relationships</vt:lpstr>
      <vt:lpstr>PowerPoint Presentation</vt:lpstr>
      <vt:lpstr>Educator-Led Experiences</vt:lpstr>
      <vt:lpstr>Concept 8: Friendly words for others </vt:lpstr>
      <vt:lpstr>Relationships</vt:lpstr>
      <vt:lpstr>Setting up the Environment</vt:lpstr>
      <vt:lpstr>Activities</vt:lpstr>
      <vt:lpstr>Concept 9: The Problem-Solving Light and Tools</vt:lpstr>
      <vt:lpstr>Setting up the Environment</vt:lpstr>
      <vt:lpstr>PowerPoint Presentation</vt:lpstr>
      <vt:lpstr>PowerPoint Presentation</vt:lpstr>
      <vt:lpstr>PowerPoint Presentation</vt:lpstr>
      <vt:lpstr>Conclusion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Birch</dc:creator>
  <cp:lastModifiedBy>Jennifer Redmond</cp:lastModifiedBy>
  <cp:revision>42</cp:revision>
  <cp:lastPrinted>2024-05-08T12:16:07Z</cp:lastPrinted>
  <dcterms:created xsi:type="dcterms:W3CDTF">2020-01-03T21:15:36Z</dcterms:created>
  <dcterms:modified xsi:type="dcterms:W3CDTF">2024-06-08T18:46:07Z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0x0101003BE4146F4B1E89429E37FD5A91C9FD66</vt:lpwstr>
  </property>
</Properties>
</file>