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webextensions/webextension2.xml" ContentType="application/vnd.ms-office.webextension+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66"/>
  </p:notesMasterIdLst>
  <p:sldIdLst>
    <p:sldId id="304" r:id="rId2"/>
    <p:sldId id="305" r:id="rId3"/>
    <p:sldId id="321" r:id="rId4"/>
    <p:sldId id="289" r:id="rId5"/>
    <p:sldId id="312" r:id="rId6"/>
    <p:sldId id="290" r:id="rId7"/>
    <p:sldId id="382" r:id="rId8"/>
    <p:sldId id="315" r:id="rId9"/>
    <p:sldId id="383" r:id="rId10"/>
    <p:sldId id="296" r:id="rId11"/>
    <p:sldId id="324" r:id="rId12"/>
    <p:sldId id="317" r:id="rId13"/>
    <p:sldId id="325" r:id="rId14"/>
    <p:sldId id="326" r:id="rId15"/>
    <p:sldId id="281" r:id="rId16"/>
    <p:sldId id="374" r:id="rId17"/>
    <p:sldId id="314" r:id="rId18"/>
    <p:sldId id="332" r:id="rId19"/>
    <p:sldId id="333" r:id="rId20"/>
    <p:sldId id="328" r:id="rId21"/>
    <p:sldId id="348" r:id="rId22"/>
    <p:sldId id="280" r:id="rId23"/>
    <p:sldId id="373" r:id="rId24"/>
    <p:sldId id="378" r:id="rId25"/>
    <p:sldId id="308" r:id="rId26"/>
    <p:sldId id="384" r:id="rId27"/>
    <p:sldId id="288" r:id="rId28"/>
    <p:sldId id="336" r:id="rId29"/>
    <p:sldId id="294" r:id="rId30"/>
    <p:sldId id="356" r:id="rId31"/>
    <p:sldId id="309" r:id="rId32"/>
    <p:sldId id="359" r:id="rId33"/>
    <p:sldId id="351" r:id="rId34"/>
    <p:sldId id="386" r:id="rId35"/>
    <p:sldId id="340" r:id="rId36"/>
    <p:sldId id="385" r:id="rId37"/>
    <p:sldId id="283" r:id="rId38"/>
    <p:sldId id="282" r:id="rId39"/>
    <p:sldId id="390" r:id="rId40"/>
    <p:sldId id="300" r:id="rId41"/>
    <p:sldId id="276" r:id="rId42"/>
    <p:sldId id="358" r:id="rId43"/>
    <p:sldId id="368" r:id="rId44"/>
    <p:sldId id="369" r:id="rId45"/>
    <p:sldId id="342" r:id="rId46"/>
    <p:sldId id="370" r:id="rId47"/>
    <p:sldId id="343" r:id="rId48"/>
    <p:sldId id="377" r:id="rId49"/>
    <p:sldId id="361" r:id="rId50"/>
    <p:sldId id="389" r:id="rId51"/>
    <p:sldId id="362" r:id="rId52"/>
    <p:sldId id="363" r:id="rId53"/>
    <p:sldId id="379" r:id="rId54"/>
    <p:sldId id="364" r:id="rId55"/>
    <p:sldId id="366" r:id="rId56"/>
    <p:sldId id="299" r:id="rId57"/>
    <p:sldId id="371" r:id="rId58"/>
    <p:sldId id="376" r:id="rId59"/>
    <p:sldId id="345" r:id="rId60"/>
    <p:sldId id="357" r:id="rId61"/>
    <p:sldId id="355" r:id="rId62"/>
    <p:sldId id="387" r:id="rId63"/>
    <p:sldId id="275" r:id="rId64"/>
    <p:sldId id="388" r:id="rId65"/>
  </p:sldIdLst>
  <p:sldSz cx="12192000" cy="6858000"/>
  <p:notesSz cx="7004050" cy="9290050"/>
  <p:custDataLst>
    <p:tags r:id="rId6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2754"/>
    <a:srgbClr val="B31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F878CB-CD51-4943-8AF2-0AAF7CE56AA2}"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9EEB2561-531D-45F6-8E5E-58BE08135BAA}">
      <dgm:prSet/>
      <dgm:spPr/>
      <dgm:t>
        <a:bodyPr/>
        <a:lstStyle/>
        <a:p>
          <a:r>
            <a:rPr lang="en-US" b="0" i="0">
              <a:latin typeface="Proxima Soft Cond" panose="02000506030000020004" pitchFamily="50" charset="0"/>
            </a:rPr>
            <a:t>Teacher directed crafts involve following a set of instructions to create a predetermined outcome, such as handprints turkeys or tress, paper towel butterflies and pipe cleaner caterpillars. </a:t>
          </a:r>
          <a:endParaRPr lang="en-US">
            <a:latin typeface="Proxima Soft Cond" panose="02000506030000020004" pitchFamily="50" charset="0"/>
          </a:endParaRPr>
        </a:p>
      </dgm:t>
    </dgm:pt>
    <dgm:pt modelId="{C2DBA925-A7E0-4AF3-AF29-625B90F7AD24}" type="parTrans" cxnId="{6DCC94A9-C792-4F35-BCD3-1D504E388E8F}">
      <dgm:prSet/>
      <dgm:spPr/>
      <dgm:t>
        <a:bodyPr/>
        <a:lstStyle/>
        <a:p>
          <a:endParaRPr lang="en-US" sz="2400">
            <a:latin typeface="Proxima Soft Cond" panose="02000506030000020004" pitchFamily="50" charset="0"/>
          </a:endParaRPr>
        </a:p>
      </dgm:t>
    </dgm:pt>
    <dgm:pt modelId="{A3EEF578-1C2C-4BE2-8267-79733477AF22}" type="sibTrans" cxnId="{6DCC94A9-C792-4F35-BCD3-1D504E388E8F}">
      <dgm:prSet/>
      <dgm:spPr/>
      <dgm:t>
        <a:bodyPr/>
        <a:lstStyle/>
        <a:p>
          <a:endParaRPr lang="en-US">
            <a:latin typeface="Proxima Soft Cond" panose="02000506030000020004" pitchFamily="50" charset="0"/>
          </a:endParaRPr>
        </a:p>
      </dgm:t>
    </dgm:pt>
    <dgm:pt modelId="{9AC9B1F1-AA46-4D61-A8C6-4EA70C86F549}">
      <dgm:prSet/>
      <dgm:spPr/>
      <dgm:t>
        <a:bodyPr/>
        <a:lstStyle/>
        <a:p>
          <a:r>
            <a:rPr lang="en-US" b="0" i="0">
              <a:latin typeface="Proxima Soft Cond" panose="02000506030000020004" pitchFamily="50" charset="0"/>
            </a:rPr>
            <a:t>The focus is on the end result, rather than the process of creating it.</a:t>
          </a:r>
          <a:endParaRPr lang="en-US">
            <a:latin typeface="Proxima Soft Cond" panose="02000506030000020004" pitchFamily="50" charset="0"/>
          </a:endParaRPr>
        </a:p>
      </dgm:t>
    </dgm:pt>
    <dgm:pt modelId="{B95A646D-B325-4EC7-A54D-EAECA1288B08}" type="parTrans" cxnId="{697899C5-EA73-457A-88C5-DA9CABDDF532}">
      <dgm:prSet/>
      <dgm:spPr/>
      <dgm:t>
        <a:bodyPr/>
        <a:lstStyle/>
        <a:p>
          <a:endParaRPr lang="en-US" sz="2400">
            <a:latin typeface="Proxima Soft Cond" panose="02000506030000020004" pitchFamily="50" charset="0"/>
          </a:endParaRPr>
        </a:p>
      </dgm:t>
    </dgm:pt>
    <dgm:pt modelId="{BFE4519E-CF82-416D-8BFB-5E67A71C50C8}" type="sibTrans" cxnId="{697899C5-EA73-457A-88C5-DA9CABDDF532}">
      <dgm:prSet/>
      <dgm:spPr/>
      <dgm:t>
        <a:bodyPr/>
        <a:lstStyle/>
        <a:p>
          <a:endParaRPr lang="en-US">
            <a:latin typeface="Proxima Soft Cond" panose="02000506030000020004" pitchFamily="50" charset="0"/>
          </a:endParaRPr>
        </a:p>
      </dgm:t>
    </dgm:pt>
    <dgm:pt modelId="{7BF624F2-35D3-43AB-920C-D38AC3188B75}">
      <dgm:prSet/>
      <dgm:spPr/>
      <dgm:t>
        <a:bodyPr/>
        <a:lstStyle/>
        <a:p>
          <a:r>
            <a:rPr lang="en-US" b="0" i="0">
              <a:latin typeface="Proxima Soft Cond" panose="02000506030000020004" pitchFamily="50" charset="0"/>
            </a:rPr>
            <a:t>While they may seem fun to an adult, they are limiting for children. They limit creativity and Self-expression, as children need to follow instructions to create a certain outcome.</a:t>
          </a:r>
          <a:endParaRPr lang="en-US">
            <a:latin typeface="Proxima Soft Cond" panose="02000506030000020004" pitchFamily="50" charset="0"/>
          </a:endParaRPr>
        </a:p>
      </dgm:t>
    </dgm:pt>
    <dgm:pt modelId="{12654BE4-066D-4D2C-9FD4-76A9A195C2BD}" type="parTrans" cxnId="{C32E843C-8C2C-4920-BF1D-25A852107555}">
      <dgm:prSet/>
      <dgm:spPr/>
      <dgm:t>
        <a:bodyPr/>
        <a:lstStyle/>
        <a:p>
          <a:endParaRPr lang="en-US" sz="2400">
            <a:latin typeface="Proxima Soft Cond" panose="02000506030000020004" pitchFamily="50" charset="0"/>
          </a:endParaRPr>
        </a:p>
      </dgm:t>
    </dgm:pt>
    <dgm:pt modelId="{4E41B8F3-9FE6-4E78-A2F9-C03A64155BC3}" type="sibTrans" cxnId="{C32E843C-8C2C-4920-BF1D-25A852107555}">
      <dgm:prSet/>
      <dgm:spPr/>
      <dgm:t>
        <a:bodyPr/>
        <a:lstStyle/>
        <a:p>
          <a:endParaRPr lang="en-US">
            <a:latin typeface="Proxima Soft Cond" panose="02000506030000020004" pitchFamily="50" charset="0"/>
          </a:endParaRPr>
        </a:p>
      </dgm:t>
    </dgm:pt>
    <dgm:pt modelId="{079C2B95-7DF1-4002-B132-E5A5EE8AFDE7}">
      <dgm:prSet/>
      <dgm:spPr/>
      <dgm:t>
        <a:bodyPr/>
        <a:lstStyle/>
        <a:p>
          <a:r>
            <a:rPr lang="en-CA" b="0" i="0">
              <a:latin typeface="Proxima Soft Cond" panose="02000506030000020004" pitchFamily="50" charset="0"/>
            </a:rPr>
            <a:t>This can lead to frustration and disappointment, as they are unable to achieve the desired result or </a:t>
          </a:r>
          <a:r>
            <a:rPr lang="en-CA" b="0" i="0" err="1">
              <a:latin typeface="Proxima Soft Cond" panose="02000506030000020004" pitchFamily="50" charset="0"/>
            </a:rPr>
            <a:t>their’s</a:t>
          </a:r>
          <a:r>
            <a:rPr lang="en-CA" b="0" i="0">
              <a:latin typeface="Proxima Soft Cond" panose="02000506030000020004" pitchFamily="50" charset="0"/>
            </a:rPr>
            <a:t> don’t look like the teachers. </a:t>
          </a:r>
          <a:endParaRPr lang="en-US">
            <a:latin typeface="Proxima Soft Cond" panose="02000506030000020004" pitchFamily="50" charset="0"/>
          </a:endParaRPr>
        </a:p>
      </dgm:t>
    </dgm:pt>
    <dgm:pt modelId="{8FA596C8-2803-4BC5-B6B6-3D1C5336672E}" type="parTrans" cxnId="{7196B358-8CF9-41FA-9BD8-69B798CDB64D}">
      <dgm:prSet/>
      <dgm:spPr/>
      <dgm:t>
        <a:bodyPr/>
        <a:lstStyle/>
        <a:p>
          <a:endParaRPr lang="en-US" sz="2400">
            <a:latin typeface="Proxima Soft Cond" panose="02000506030000020004" pitchFamily="50" charset="0"/>
          </a:endParaRPr>
        </a:p>
      </dgm:t>
    </dgm:pt>
    <dgm:pt modelId="{0EC7BF7C-4120-4635-8FC7-9DA66ED46AED}" type="sibTrans" cxnId="{7196B358-8CF9-41FA-9BD8-69B798CDB64D}">
      <dgm:prSet/>
      <dgm:spPr/>
      <dgm:t>
        <a:bodyPr/>
        <a:lstStyle/>
        <a:p>
          <a:endParaRPr lang="en-US">
            <a:latin typeface="Proxima Soft Cond" panose="02000506030000020004" pitchFamily="50" charset="0"/>
          </a:endParaRPr>
        </a:p>
      </dgm:t>
    </dgm:pt>
    <dgm:pt modelId="{2C9202FC-2FC6-4133-9C6B-86C0DB87B327}" type="pres">
      <dgm:prSet presAssocID="{36F878CB-CD51-4943-8AF2-0AAF7CE56AA2}" presName="vert0" presStyleCnt="0">
        <dgm:presLayoutVars>
          <dgm:dir/>
          <dgm:animOne val="branch"/>
          <dgm:animLvl val="lvl"/>
        </dgm:presLayoutVars>
      </dgm:prSet>
      <dgm:spPr/>
    </dgm:pt>
    <dgm:pt modelId="{5F13D38A-4F6E-4AE2-B423-4E0742827945}" type="pres">
      <dgm:prSet presAssocID="{9EEB2561-531D-45F6-8E5E-58BE08135BAA}" presName="thickLine" presStyleLbl="alignNode1" presStyleIdx="0" presStyleCnt="4"/>
      <dgm:spPr/>
    </dgm:pt>
    <dgm:pt modelId="{F0D20AC5-B60C-4F89-BBAD-171ED1D80079}" type="pres">
      <dgm:prSet presAssocID="{9EEB2561-531D-45F6-8E5E-58BE08135BAA}" presName="horz1" presStyleCnt="0"/>
      <dgm:spPr/>
    </dgm:pt>
    <dgm:pt modelId="{540A9B5B-4F70-4712-B15D-3C6C6AEFB181}" type="pres">
      <dgm:prSet presAssocID="{9EEB2561-531D-45F6-8E5E-58BE08135BAA}" presName="tx1" presStyleLbl="revTx" presStyleIdx="0" presStyleCnt="4"/>
      <dgm:spPr/>
    </dgm:pt>
    <dgm:pt modelId="{A1006633-CF39-4E8B-8010-62D6FE3D33A9}" type="pres">
      <dgm:prSet presAssocID="{9EEB2561-531D-45F6-8E5E-58BE08135BAA}" presName="vert1" presStyleCnt="0"/>
      <dgm:spPr/>
    </dgm:pt>
    <dgm:pt modelId="{0D2A1250-6E3D-439D-851C-A3C2EBC017C4}" type="pres">
      <dgm:prSet presAssocID="{9AC9B1F1-AA46-4D61-A8C6-4EA70C86F549}" presName="thickLine" presStyleLbl="alignNode1" presStyleIdx="1" presStyleCnt="4"/>
      <dgm:spPr/>
    </dgm:pt>
    <dgm:pt modelId="{564E0DA0-DFAF-45AE-B784-058CD549DAB7}" type="pres">
      <dgm:prSet presAssocID="{9AC9B1F1-AA46-4D61-A8C6-4EA70C86F549}" presName="horz1" presStyleCnt="0"/>
      <dgm:spPr/>
    </dgm:pt>
    <dgm:pt modelId="{5DE281D0-E816-449B-898F-74D8F3DB081B}" type="pres">
      <dgm:prSet presAssocID="{9AC9B1F1-AA46-4D61-A8C6-4EA70C86F549}" presName="tx1" presStyleLbl="revTx" presStyleIdx="1" presStyleCnt="4"/>
      <dgm:spPr/>
    </dgm:pt>
    <dgm:pt modelId="{C18D3CA0-AB3B-43F4-BEDF-A88A8F5CC662}" type="pres">
      <dgm:prSet presAssocID="{9AC9B1F1-AA46-4D61-A8C6-4EA70C86F549}" presName="vert1" presStyleCnt="0"/>
      <dgm:spPr/>
    </dgm:pt>
    <dgm:pt modelId="{ECF3D626-C57E-4BCD-993F-0545902E28D0}" type="pres">
      <dgm:prSet presAssocID="{7BF624F2-35D3-43AB-920C-D38AC3188B75}" presName="thickLine" presStyleLbl="alignNode1" presStyleIdx="2" presStyleCnt="4"/>
      <dgm:spPr/>
    </dgm:pt>
    <dgm:pt modelId="{61E9DFFA-F5B7-4095-BEA8-EEB7B7B20654}" type="pres">
      <dgm:prSet presAssocID="{7BF624F2-35D3-43AB-920C-D38AC3188B75}" presName="horz1" presStyleCnt="0"/>
      <dgm:spPr/>
    </dgm:pt>
    <dgm:pt modelId="{E925E555-B226-4E79-8AEF-E2F9DB2A4550}" type="pres">
      <dgm:prSet presAssocID="{7BF624F2-35D3-43AB-920C-D38AC3188B75}" presName="tx1" presStyleLbl="revTx" presStyleIdx="2" presStyleCnt="4"/>
      <dgm:spPr/>
    </dgm:pt>
    <dgm:pt modelId="{1AF9D398-83C0-482A-897C-739AD6E39CB9}" type="pres">
      <dgm:prSet presAssocID="{7BF624F2-35D3-43AB-920C-D38AC3188B75}" presName="vert1" presStyleCnt="0"/>
      <dgm:spPr/>
    </dgm:pt>
    <dgm:pt modelId="{2AEF7B67-A297-4E3F-AEC1-64C53D4ABDB7}" type="pres">
      <dgm:prSet presAssocID="{079C2B95-7DF1-4002-B132-E5A5EE8AFDE7}" presName="thickLine" presStyleLbl="alignNode1" presStyleIdx="3" presStyleCnt="4"/>
      <dgm:spPr/>
    </dgm:pt>
    <dgm:pt modelId="{14B58CFA-3992-4650-AB69-A7DA401EDA1D}" type="pres">
      <dgm:prSet presAssocID="{079C2B95-7DF1-4002-B132-E5A5EE8AFDE7}" presName="horz1" presStyleCnt="0"/>
      <dgm:spPr/>
    </dgm:pt>
    <dgm:pt modelId="{8FC7FFE6-AF56-4F0C-89CD-BE563CF43E68}" type="pres">
      <dgm:prSet presAssocID="{079C2B95-7DF1-4002-B132-E5A5EE8AFDE7}" presName="tx1" presStyleLbl="revTx" presStyleIdx="3" presStyleCnt="4"/>
      <dgm:spPr/>
    </dgm:pt>
    <dgm:pt modelId="{2D60828C-1BCB-438B-833E-25A46DD993CB}" type="pres">
      <dgm:prSet presAssocID="{079C2B95-7DF1-4002-B132-E5A5EE8AFDE7}" presName="vert1" presStyleCnt="0"/>
      <dgm:spPr/>
    </dgm:pt>
  </dgm:ptLst>
  <dgm:cxnLst>
    <dgm:cxn modelId="{3363232E-13EB-428A-A0EA-330F3BA9303A}" type="presOf" srcId="{079C2B95-7DF1-4002-B132-E5A5EE8AFDE7}" destId="{8FC7FFE6-AF56-4F0C-89CD-BE563CF43E68}" srcOrd="0" destOrd="0" presId="urn:microsoft.com/office/officeart/2008/layout/LinedList"/>
    <dgm:cxn modelId="{C32E843C-8C2C-4920-BF1D-25A852107555}" srcId="{36F878CB-CD51-4943-8AF2-0AAF7CE56AA2}" destId="{7BF624F2-35D3-43AB-920C-D38AC3188B75}" srcOrd="2" destOrd="0" parTransId="{12654BE4-066D-4D2C-9FD4-76A9A195C2BD}" sibTransId="{4E41B8F3-9FE6-4E78-A2F9-C03A64155BC3}"/>
    <dgm:cxn modelId="{7196B358-8CF9-41FA-9BD8-69B798CDB64D}" srcId="{36F878CB-CD51-4943-8AF2-0AAF7CE56AA2}" destId="{079C2B95-7DF1-4002-B132-E5A5EE8AFDE7}" srcOrd="3" destOrd="0" parTransId="{8FA596C8-2803-4BC5-B6B6-3D1C5336672E}" sibTransId="{0EC7BF7C-4120-4635-8FC7-9DA66ED46AED}"/>
    <dgm:cxn modelId="{798D4693-4A68-4AC7-957E-B315DA846274}" type="presOf" srcId="{9AC9B1F1-AA46-4D61-A8C6-4EA70C86F549}" destId="{5DE281D0-E816-449B-898F-74D8F3DB081B}" srcOrd="0" destOrd="0" presId="urn:microsoft.com/office/officeart/2008/layout/LinedList"/>
    <dgm:cxn modelId="{97F4D2A8-3184-490A-9790-7A33D2AB2CB3}" type="presOf" srcId="{9EEB2561-531D-45F6-8E5E-58BE08135BAA}" destId="{540A9B5B-4F70-4712-B15D-3C6C6AEFB181}" srcOrd="0" destOrd="0" presId="urn:microsoft.com/office/officeart/2008/layout/LinedList"/>
    <dgm:cxn modelId="{6DCC94A9-C792-4F35-BCD3-1D504E388E8F}" srcId="{36F878CB-CD51-4943-8AF2-0AAF7CE56AA2}" destId="{9EEB2561-531D-45F6-8E5E-58BE08135BAA}" srcOrd="0" destOrd="0" parTransId="{C2DBA925-A7E0-4AF3-AF29-625B90F7AD24}" sibTransId="{A3EEF578-1C2C-4BE2-8267-79733477AF22}"/>
    <dgm:cxn modelId="{9E070AAD-86F1-46ED-B72F-105DBA9F5345}" type="presOf" srcId="{7BF624F2-35D3-43AB-920C-D38AC3188B75}" destId="{E925E555-B226-4E79-8AEF-E2F9DB2A4550}" srcOrd="0" destOrd="0" presId="urn:microsoft.com/office/officeart/2008/layout/LinedList"/>
    <dgm:cxn modelId="{697899C5-EA73-457A-88C5-DA9CABDDF532}" srcId="{36F878CB-CD51-4943-8AF2-0AAF7CE56AA2}" destId="{9AC9B1F1-AA46-4D61-A8C6-4EA70C86F549}" srcOrd="1" destOrd="0" parTransId="{B95A646D-B325-4EC7-A54D-EAECA1288B08}" sibTransId="{BFE4519E-CF82-416D-8BFB-5E67A71C50C8}"/>
    <dgm:cxn modelId="{84C056CE-D373-4BCE-B6BE-26931B105320}" type="presOf" srcId="{36F878CB-CD51-4943-8AF2-0AAF7CE56AA2}" destId="{2C9202FC-2FC6-4133-9C6B-86C0DB87B327}" srcOrd="0" destOrd="0" presId="urn:microsoft.com/office/officeart/2008/layout/LinedList"/>
    <dgm:cxn modelId="{158DAAEB-B698-4D45-B5AE-21906AEBB2CE}" type="presParOf" srcId="{2C9202FC-2FC6-4133-9C6B-86C0DB87B327}" destId="{5F13D38A-4F6E-4AE2-B423-4E0742827945}" srcOrd="0" destOrd="0" presId="urn:microsoft.com/office/officeart/2008/layout/LinedList"/>
    <dgm:cxn modelId="{2BCDFAD6-5E84-41F3-9F3F-BA60EDD976EF}" type="presParOf" srcId="{2C9202FC-2FC6-4133-9C6B-86C0DB87B327}" destId="{F0D20AC5-B60C-4F89-BBAD-171ED1D80079}" srcOrd="1" destOrd="0" presId="urn:microsoft.com/office/officeart/2008/layout/LinedList"/>
    <dgm:cxn modelId="{847BC888-ECD1-45AA-B6DA-726F03D44F27}" type="presParOf" srcId="{F0D20AC5-B60C-4F89-BBAD-171ED1D80079}" destId="{540A9B5B-4F70-4712-B15D-3C6C6AEFB181}" srcOrd="0" destOrd="0" presId="urn:microsoft.com/office/officeart/2008/layout/LinedList"/>
    <dgm:cxn modelId="{D7BC4085-7A9F-4AA9-9A6D-9C5E0A4F8A64}" type="presParOf" srcId="{F0D20AC5-B60C-4F89-BBAD-171ED1D80079}" destId="{A1006633-CF39-4E8B-8010-62D6FE3D33A9}" srcOrd="1" destOrd="0" presId="urn:microsoft.com/office/officeart/2008/layout/LinedList"/>
    <dgm:cxn modelId="{56B7F91B-0498-4D48-8C5F-D083D5E57CB6}" type="presParOf" srcId="{2C9202FC-2FC6-4133-9C6B-86C0DB87B327}" destId="{0D2A1250-6E3D-439D-851C-A3C2EBC017C4}" srcOrd="2" destOrd="0" presId="urn:microsoft.com/office/officeart/2008/layout/LinedList"/>
    <dgm:cxn modelId="{99E6D649-266E-40DE-BD12-68DBFE8E3DA4}" type="presParOf" srcId="{2C9202FC-2FC6-4133-9C6B-86C0DB87B327}" destId="{564E0DA0-DFAF-45AE-B784-058CD549DAB7}" srcOrd="3" destOrd="0" presId="urn:microsoft.com/office/officeart/2008/layout/LinedList"/>
    <dgm:cxn modelId="{64AF514D-A9C4-4C4B-8D4C-23FD57D85EDF}" type="presParOf" srcId="{564E0DA0-DFAF-45AE-B784-058CD549DAB7}" destId="{5DE281D0-E816-449B-898F-74D8F3DB081B}" srcOrd="0" destOrd="0" presId="urn:microsoft.com/office/officeart/2008/layout/LinedList"/>
    <dgm:cxn modelId="{2D2D6E9C-7AA5-4F06-87A0-51484DFB6F8A}" type="presParOf" srcId="{564E0DA0-DFAF-45AE-B784-058CD549DAB7}" destId="{C18D3CA0-AB3B-43F4-BEDF-A88A8F5CC662}" srcOrd="1" destOrd="0" presId="urn:microsoft.com/office/officeart/2008/layout/LinedList"/>
    <dgm:cxn modelId="{A851371B-F46C-47D6-B653-5DC1F35CBADB}" type="presParOf" srcId="{2C9202FC-2FC6-4133-9C6B-86C0DB87B327}" destId="{ECF3D626-C57E-4BCD-993F-0545902E28D0}" srcOrd="4" destOrd="0" presId="urn:microsoft.com/office/officeart/2008/layout/LinedList"/>
    <dgm:cxn modelId="{B02DD622-93D4-4BC5-944B-F15E9C9E9758}" type="presParOf" srcId="{2C9202FC-2FC6-4133-9C6B-86C0DB87B327}" destId="{61E9DFFA-F5B7-4095-BEA8-EEB7B7B20654}" srcOrd="5" destOrd="0" presId="urn:microsoft.com/office/officeart/2008/layout/LinedList"/>
    <dgm:cxn modelId="{73723D70-73B7-4EF0-96AA-C3C845452751}" type="presParOf" srcId="{61E9DFFA-F5B7-4095-BEA8-EEB7B7B20654}" destId="{E925E555-B226-4E79-8AEF-E2F9DB2A4550}" srcOrd="0" destOrd="0" presId="urn:microsoft.com/office/officeart/2008/layout/LinedList"/>
    <dgm:cxn modelId="{35D81664-46EA-405D-9BD4-244F6485D1EA}" type="presParOf" srcId="{61E9DFFA-F5B7-4095-BEA8-EEB7B7B20654}" destId="{1AF9D398-83C0-482A-897C-739AD6E39CB9}" srcOrd="1" destOrd="0" presId="urn:microsoft.com/office/officeart/2008/layout/LinedList"/>
    <dgm:cxn modelId="{C0BEAACC-DEFE-468A-ABB8-FB5706D2EB6C}" type="presParOf" srcId="{2C9202FC-2FC6-4133-9C6B-86C0DB87B327}" destId="{2AEF7B67-A297-4E3F-AEC1-64C53D4ABDB7}" srcOrd="6" destOrd="0" presId="urn:microsoft.com/office/officeart/2008/layout/LinedList"/>
    <dgm:cxn modelId="{36A68646-DD85-4C87-AA82-70D7C5027E80}" type="presParOf" srcId="{2C9202FC-2FC6-4133-9C6B-86C0DB87B327}" destId="{14B58CFA-3992-4650-AB69-A7DA401EDA1D}" srcOrd="7" destOrd="0" presId="urn:microsoft.com/office/officeart/2008/layout/LinedList"/>
    <dgm:cxn modelId="{A5BA3A90-32E8-482E-ABD8-81D7D479AB3E}" type="presParOf" srcId="{14B58CFA-3992-4650-AB69-A7DA401EDA1D}" destId="{8FC7FFE6-AF56-4F0C-89CD-BE563CF43E68}" srcOrd="0" destOrd="0" presId="urn:microsoft.com/office/officeart/2008/layout/LinedList"/>
    <dgm:cxn modelId="{68C8D3BD-0B94-40F8-ABC7-859C6207CF8E}" type="presParOf" srcId="{14B58CFA-3992-4650-AB69-A7DA401EDA1D}" destId="{2D60828C-1BCB-438B-833E-25A46DD993C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BF47B-1C54-4F45-ACF3-B92A0978AC3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6B5BC0F-509D-4BEC-8537-E6E1F8D1F922}">
      <dgm:prSet/>
      <dgm:spPr/>
      <dgm:t>
        <a:bodyPr/>
        <a:lstStyle/>
        <a:p>
          <a:r>
            <a:rPr lang="en-US" b="1" i="0" baseline="0"/>
            <a:t>Creativity and Imagination</a:t>
          </a:r>
          <a:endParaRPr lang="en-US"/>
        </a:p>
      </dgm:t>
    </dgm:pt>
    <dgm:pt modelId="{0F6B5F13-ABCB-45ED-84F6-FCEFCE7A3335}" type="parTrans" cxnId="{1AAEBD05-D062-486A-9700-EA1D877B1CDA}">
      <dgm:prSet/>
      <dgm:spPr/>
      <dgm:t>
        <a:bodyPr/>
        <a:lstStyle/>
        <a:p>
          <a:endParaRPr lang="en-US"/>
        </a:p>
      </dgm:t>
    </dgm:pt>
    <dgm:pt modelId="{5DFC3FE8-D293-43ED-980A-ED8717C9F04C}" type="sibTrans" cxnId="{1AAEBD05-D062-486A-9700-EA1D877B1CDA}">
      <dgm:prSet/>
      <dgm:spPr/>
      <dgm:t>
        <a:bodyPr/>
        <a:lstStyle/>
        <a:p>
          <a:endParaRPr lang="en-US"/>
        </a:p>
      </dgm:t>
    </dgm:pt>
    <dgm:pt modelId="{FB932CF6-6BA4-49BB-B6BF-9BB557BEAF2D}">
      <dgm:prSet/>
      <dgm:spPr/>
      <dgm:t>
        <a:bodyPr/>
        <a:lstStyle/>
        <a:p>
          <a:r>
            <a:rPr lang="en-US" b="1" i="0" baseline="0"/>
            <a:t>Exploration and Experimentation</a:t>
          </a:r>
          <a:endParaRPr lang="en-US"/>
        </a:p>
      </dgm:t>
    </dgm:pt>
    <dgm:pt modelId="{8CA4DD4A-5B67-4927-87A4-80B4A0E77B6C}" type="parTrans" cxnId="{152B7F4B-3D38-4869-BA77-D332D4A19235}">
      <dgm:prSet/>
      <dgm:spPr/>
      <dgm:t>
        <a:bodyPr/>
        <a:lstStyle/>
        <a:p>
          <a:endParaRPr lang="en-US"/>
        </a:p>
      </dgm:t>
    </dgm:pt>
    <dgm:pt modelId="{FDB46A2D-F939-4FA3-AD27-936C32D68134}" type="sibTrans" cxnId="{152B7F4B-3D38-4869-BA77-D332D4A19235}">
      <dgm:prSet/>
      <dgm:spPr/>
      <dgm:t>
        <a:bodyPr/>
        <a:lstStyle/>
        <a:p>
          <a:endParaRPr lang="en-US"/>
        </a:p>
      </dgm:t>
    </dgm:pt>
    <dgm:pt modelId="{E828C9F4-9FA8-422B-8DFF-67DF89AB346F}">
      <dgm:prSet/>
      <dgm:spPr/>
      <dgm:t>
        <a:bodyPr/>
        <a:lstStyle/>
        <a:p>
          <a:r>
            <a:rPr lang="en-US" b="1" i="0" baseline="0"/>
            <a:t>Sensory Engagement</a:t>
          </a:r>
          <a:endParaRPr lang="en-US"/>
        </a:p>
      </dgm:t>
    </dgm:pt>
    <dgm:pt modelId="{32D895AF-0268-4112-92CB-506A48F9346D}" type="parTrans" cxnId="{4BB60E96-A9C0-4EEC-8FBD-978ACD308D5C}">
      <dgm:prSet/>
      <dgm:spPr/>
      <dgm:t>
        <a:bodyPr/>
        <a:lstStyle/>
        <a:p>
          <a:endParaRPr lang="en-US"/>
        </a:p>
      </dgm:t>
    </dgm:pt>
    <dgm:pt modelId="{4AA6468F-801B-47C7-B4A7-1C1FBC456EA1}" type="sibTrans" cxnId="{4BB60E96-A9C0-4EEC-8FBD-978ACD308D5C}">
      <dgm:prSet/>
      <dgm:spPr/>
      <dgm:t>
        <a:bodyPr/>
        <a:lstStyle/>
        <a:p>
          <a:endParaRPr lang="en-US"/>
        </a:p>
      </dgm:t>
    </dgm:pt>
    <dgm:pt modelId="{8EDE5E71-D1E2-4C59-BFC1-009B10EFBA01}">
      <dgm:prSet/>
      <dgm:spPr/>
      <dgm:t>
        <a:bodyPr/>
        <a:lstStyle/>
        <a:p>
          <a:r>
            <a:rPr lang="en-US" b="1" i="0" baseline="0"/>
            <a:t>Problem Solving</a:t>
          </a:r>
          <a:endParaRPr lang="en-US"/>
        </a:p>
      </dgm:t>
    </dgm:pt>
    <dgm:pt modelId="{BC754C91-A3B7-4E60-8AB7-7E14ACE65226}" type="parTrans" cxnId="{6604A965-5B51-4C1B-8705-6C46E03D6E40}">
      <dgm:prSet/>
      <dgm:spPr/>
      <dgm:t>
        <a:bodyPr/>
        <a:lstStyle/>
        <a:p>
          <a:endParaRPr lang="en-US"/>
        </a:p>
      </dgm:t>
    </dgm:pt>
    <dgm:pt modelId="{FF015C05-55BD-49F4-AACB-87814924FCD8}" type="sibTrans" cxnId="{6604A965-5B51-4C1B-8705-6C46E03D6E40}">
      <dgm:prSet/>
      <dgm:spPr/>
      <dgm:t>
        <a:bodyPr/>
        <a:lstStyle/>
        <a:p>
          <a:endParaRPr lang="en-US"/>
        </a:p>
      </dgm:t>
    </dgm:pt>
    <dgm:pt modelId="{64FAB337-026C-42B7-8C07-2F0CFD92B382}">
      <dgm:prSet/>
      <dgm:spPr/>
      <dgm:t>
        <a:bodyPr/>
        <a:lstStyle/>
        <a:p>
          <a:r>
            <a:rPr lang="en-US" b="1" i="0" baseline="0"/>
            <a:t>Fine and Gross Motor Skills</a:t>
          </a:r>
          <a:endParaRPr lang="en-US"/>
        </a:p>
      </dgm:t>
    </dgm:pt>
    <dgm:pt modelId="{752EF306-ED79-4EE5-8424-82C09144B5E8}" type="parTrans" cxnId="{0980F270-B0B5-45B8-8A8E-85452BC079A8}">
      <dgm:prSet/>
      <dgm:spPr/>
      <dgm:t>
        <a:bodyPr/>
        <a:lstStyle/>
        <a:p>
          <a:endParaRPr lang="en-US"/>
        </a:p>
      </dgm:t>
    </dgm:pt>
    <dgm:pt modelId="{C69D6C2F-C6AE-4623-B670-EB526C0A2451}" type="sibTrans" cxnId="{0980F270-B0B5-45B8-8A8E-85452BC079A8}">
      <dgm:prSet/>
      <dgm:spPr/>
      <dgm:t>
        <a:bodyPr/>
        <a:lstStyle/>
        <a:p>
          <a:endParaRPr lang="en-US"/>
        </a:p>
      </dgm:t>
    </dgm:pt>
    <dgm:pt modelId="{F55134B1-4D85-464A-B254-617C0FF95F5F}">
      <dgm:prSet/>
      <dgm:spPr/>
      <dgm:t>
        <a:bodyPr/>
        <a:lstStyle/>
        <a:p>
          <a:r>
            <a:rPr lang="en-US" b="1" i="0" baseline="0"/>
            <a:t>Self-Expression</a:t>
          </a:r>
          <a:endParaRPr lang="en-US"/>
        </a:p>
      </dgm:t>
    </dgm:pt>
    <dgm:pt modelId="{A1897029-1F9F-4763-AF06-9999143331FA}" type="parTrans" cxnId="{F55E6F11-B1E0-4204-B176-3C7D79803B02}">
      <dgm:prSet/>
      <dgm:spPr/>
      <dgm:t>
        <a:bodyPr/>
        <a:lstStyle/>
        <a:p>
          <a:endParaRPr lang="en-US"/>
        </a:p>
      </dgm:t>
    </dgm:pt>
    <dgm:pt modelId="{2654BECE-3D57-4952-ACEA-FA0BD833FD86}" type="sibTrans" cxnId="{F55E6F11-B1E0-4204-B176-3C7D79803B02}">
      <dgm:prSet/>
      <dgm:spPr/>
      <dgm:t>
        <a:bodyPr/>
        <a:lstStyle/>
        <a:p>
          <a:endParaRPr lang="en-US"/>
        </a:p>
      </dgm:t>
    </dgm:pt>
    <dgm:pt modelId="{BB3C7E40-6DE2-4DB5-BDC7-BE4B8F01C0E2}">
      <dgm:prSet/>
      <dgm:spPr/>
      <dgm:t>
        <a:bodyPr/>
        <a:lstStyle/>
        <a:p>
          <a:r>
            <a:rPr lang="en-US" b="1" i="0" baseline="0"/>
            <a:t>Independence and Decision-Making</a:t>
          </a:r>
          <a:endParaRPr lang="en-US"/>
        </a:p>
      </dgm:t>
    </dgm:pt>
    <dgm:pt modelId="{9EC72341-1817-482D-8273-2F4EECE95557}" type="parTrans" cxnId="{21AF4079-F1FE-4443-BA03-6B8BA82AEE59}">
      <dgm:prSet/>
      <dgm:spPr/>
      <dgm:t>
        <a:bodyPr/>
        <a:lstStyle/>
        <a:p>
          <a:endParaRPr lang="en-US"/>
        </a:p>
      </dgm:t>
    </dgm:pt>
    <dgm:pt modelId="{1C7E27E8-E1B8-405A-93D1-F1638CB940AF}" type="sibTrans" cxnId="{21AF4079-F1FE-4443-BA03-6B8BA82AEE59}">
      <dgm:prSet/>
      <dgm:spPr/>
      <dgm:t>
        <a:bodyPr/>
        <a:lstStyle/>
        <a:p>
          <a:endParaRPr lang="en-US"/>
        </a:p>
      </dgm:t>
    </dgm:pt>
    <dgm:pt modelId="{7315AF32-4F81-4C8A-89AF-6FE9C7C57C2A}">
      <dgm:prSet/>
      <dgm:spPr/>
      <dgm:t>
        <a:bodyPr/>
        <a:lstStyle/>
        <a:p>
          <a:r>
            <a:rPr lang="en-US" b="1" i="0" baseline="0"/>
            <a:t>Appreciation of the Creative Process</a:t>
          </a:r>
          <a:endParaRPr lang="en-US"/>
        </a:p>
      </dgm:t>
    </dgm:pt>
    <dgm:pt modelId="{2DFDCDDB-DB96-47A5-9B75-8BDA131802AD}" type="parTrans" cxnId="{6FCD8123-6360-4585-BC4E-5AACDA1EB64B}">
      <dgm:prSet/>
      <dgm:spPr/>
      <dgm:t>
        <a:bodyPr/>
        <a:lstStyle/>
        <a:p>
          <a:endParaRPr lang="en-US"/>
        </a:p>
      </dgm:t>
    </dgm:pt>
    <dgm:pt modelId="{D2DCDE76-8BD4-4BC1-9A59-EA0EA8FBE0B0}" type="sibTrans" cxnId="{6FCD8123-6360-4585-BC4E-5AACDA1EB64B}">
      <dgm:prSet/>
      <dgm:spPr/>
      <dgm:t>
        <a:bodyPr/>
        <a:lstStyle/>
        <a:p>
          <a:endParaRPr lang="en-US"/>
        </a:p>
      </dgm:t>
    </dgm:pt>
    <dgm:pt modelId="{F1004994-8DC9-4C65-ABF3-F66DDC181090}">
      <dgm:prSet/>
      <dgm:spPr/>
      <dgm:t>
        <a:bodyPr/>
        <a:lstStyle/>
        <a:p>
          <a:r>
            <a:rPr lang="en-US" b="1" i="0" baseline="0"/>
            <a:t>Emotional and Social Development</a:t>
          </a:r>
          <a:endParaRPr lang="en-US"/>
        </a:p>
      </dgm:t>
    </dgm:pt>
    <dgm:pt modelId="{0EA39BCE-1AA9-4B21-AE83-C7C04D19F8DD}" type="parTrans" cxnId="{3613CC1B-E75F-4770-A6E2-9A1AFF3D0FD6}">
      <dgm:prSet/>
      <dgm:spPr/>
      <dgm:t>
        <a:bodyPr/>
        <a:lstStyle/>
        <a:p>
          <a:endParaRPr lang="en-US"/>
        </a:p>
      </dgm:t>
    </dgm:pt>
    <dgm:pt modelId="{792F2750-FF73-4D20-A852-934BDDA2EC68}" type="sibTrans" cxnId="{3613CC1B-E75F-4770-A6E2-9A1AFF3D0FD6}">
      <dgm:prSet/>
      <dgm:spPr/>
      <dgm:t>
        <a:bodyPr/>
        <a:lstStyle/>
        <a:p>
          <a:endParaRPr lang="en-US"/>
        </a:p>
      </dgm:t>
    </dgm:pt>
    <dgm:pt modelId="{77708303-4F28-40D0-848F-2B8EB6A413B9}">
      <dgm:prSet/>
      <dgm:spPr/>
      <dgm:t>
        <a:bodyPr/>
        <a:lstStyle/>
        <a:p>
          <a:r>
            <a:rPr lang="en-US" b="1" i="0" baseline="0"/>
            <a:t>Documentation of Learning</a:t>
          </a:r>
          <a:endParaRPr lang="en-US"/>
        </a:p>
      </dgm:t>
    </dgm:pt>
    <dgm:pt modelId="{7396249A-7141-4CD2-98E1-C96FDD5D9AC0}" type="parTrans" cxnId="{03F14F42-3B6D-43DE-A326-8CB14BE315A6}">
      <dgm:prSet/>
      <dgm:spPr/>
      <dgm:t>
        <a:bodyPr/>
        <a:lstStyle/>
        <a:p>
          <a:endParaRPr lang="en-US"/>
        </a:p>
      </dgm:t>
    </dgm:pt>
    <dgm:pt modelId="{93476065-D14B-4B5F-B5DA-306880153D1B}" type="sibTrans" cxnId="{03F14F42-3B6D-43DE-A326-8CB14BE315A6}">
      <dgm:prSet/>
      <dgm:spPr/>
      <dgm:t>
        <a:bodyPr/>
        <a:lstStyle/>
        <a:p>
          <a:endParaRPr lang="en-US"/>
        </a:p>
      </dgm:t>
    </dgm:pt>
    <dgm:pt modelId="{219C6DBF-E151-4CB3-8C6E-D785044538A3}">
      <dgm:prSet/>
      <dgm:spPr/>
      <dgm:t>
        <a:bodyPr/>
        <a:lstStyle/>
        <a:p>
          <a:r>
            <a:rPr lang="en-US" b="1" i="0" baseline="0"/>
            <a:t>Reduction of Fear of Failure</a:t>
          </a:r>
          <a:endParaRPr lang="en-US"/>
        </a:p>
      </dgm:t>
    </dgm:pt>
    <dgm:pt modelId="{51B9DAA1-DE55-4FC4-B384-0B7717587011}" type="parTrans" cxnId="{506F1E55-8334-481F-96D9-2D7385289FE5}">
      <dgm:prSet/>
      <dgm:spPr/>
      <dgm:t>
        <a:bodyPr/>
        <a:lstStyle/>
        <a:p>
          <a:endParaRPr lang="en-US"/>
        </a:p>
      </dgm:t>
    </dgm:pt>
    <dgm:pt modelId="{FC5B16A5-F2DD-4DEE-B72B-D5D12E128A9C}" type="sibTrans" cxnId="{506F1E55-8334-481F-96D9-2D7385289FE5}">
      <dgm:prSet/>
      <dgm:spPr/>
      <dgm:t>
        <a:bodyPr/>
        <a:lstStyle/>
        <a:p>
          <a:endParaRPr lang="en-US"/>
        </a:p>
      </dgm:t>
    </dgm:pt>
    <dgm:pt modelId="{4A9EC661-E301-4B2F-A30A-E5020A98D75A}">
      <dgm:prSet/>
      <dgm:spPr/>
      <dgm:t>
        <a:bodyPr/>
        <a:lstStyle/>
        <a:p>
          <a:r>
            <a:rPr lang="en-US" b="1" i="0" baseline="0"/>
            <a:t>Understanding Concepts</a:t>
          </a:r>
          <a:endParaRPr lang="en-US"/>
        </a:p>
      </dgm:t>
    </dgm:pt>
    <dgm:pt modelId="{B78A72BD-E8DC-4183-B01C-0E58256A12EC}" type="parTrans" cxnId="{4A849E14-3A10-454B-99CB-E529E9DC7881}">
      <dgm:prSet/>
      <dgm:spPr/>
      <dgm:t>
        <a:bodyPr/>
        <a:lstStyle/>
        <a:p>
          <a:endParaRPr lang="en-US"/>
        </a:p>
      </dgm:t>
    </dgm:pt>
    <dgm:pt modelId="{C6D4C456-A9FE-477F-8651-08E6E863C86D}" type="sibTrans" cxnId="{4A849E14-3A10-454B-99CB-E529E9DC7881}">
      <dgm:prSet/>
      <dgm:spPr/>
      <dgm:t>
        <a:bodyPr/>
        <a:lstStyle/>
        <a:p>
          <a:endParaRPr lang="en-US"/>
        </a:p>
      </dgm:t>
    </dgm:pt>
    <dgm:pt modelId="{6D5D132E-C585-4BA3-B5E8-F5F16A2EBA2F}" type="pres">
      <dgm:prSet presAssocID="{F75BF47B-1C54-4F45-ACF3-B92A0978AC33}" presName="linear" presStyleCnt="0">
        <dgm:presLayoutVars>
          <dgm:animLvl val="lvl"/>
          <dgm:resizeHandles val="exact"/>
        </dgm:presLayoutVars>
      </dgm:prSet>
      <dgm:spPr/>
    </dgm:pt>
    <dgm:pt modelId="{BF86D9B6-1622-46ED-87BB-DDA3825FCCD0}" type="pres">
      <dgm:prSet presAssocID="{66B5BC0F-509D-4BEC-8537-E6E1F8D1F922}" presName="parentText" presStyleLbl="node1" presStyleIdx="0" presStyleCnt="12">
        <dgm:presLayoutVars>
          <dgm:chMax val="0"/>
          <dgm:bulletEnabled val="1"/>
        </dgm:presLayoutVars>
      </dgm:prSet>
      <dgm:spPr/>
    </dgm:pt>
    <dgm:pt modelId="{77394621-76C2-4673-8097-CB3DB4F5AD35}" type="pres">
      <dgm:prSet presAssocID="{5DFC3FE8-D293-43ED-980A-ED8717C9F04C}" presName="spacer" presStyleCnt="0"/>
      <dgm:spPr/>
    </dgm:pt>
    <dgm:pt modelId="{0C87EFF2-240D-4A5E-B12E-EF8EF2E268C3}" type="pres">
      <dgm:prSet presAssocID="{FB932CF6-6BA4-49BB-B6BF-9BB557BEAF2D}" presName="parentText" presStyleLbl="node1" presStyleIdx="1" presStyleCnt="12">
        <dgm:presLayoutVars>
          <dgm:chMax val="0"/>
          <dgm:bulletEnabled val="1"/>
        </dgm:presLayoutVars>
      </dgm:prSet>
      <dgm:spPr/>
    </dgm:pt>
    <dgm:pt modelId="{7ADCEA9B-8068-4D87-B687-381DBDAA4B22}" type="pres">
      <dgm:prSet presAssocID="{FDB46A2D-F939-4FA3-AD27-936C32D68134}" presName="spacer" presStyleCnt="0"/>
      <dgm:spPr/>
    </dgm:pt>
    <dgm:pt modelId="{96DA7648-77E0-444E-A287-053EBBD44917}" type="pres">
      <dgm:prSet presAssocID="{E828C9F4-9FA8-422B-8DFF-67DF89AB346F}" presName="parentText" presStyleLbl="node1" presStyleIdx="2" presStyleCnt="12">
        <dgm:presLayoutVars>
          <dgm:chMax val="0"/>
          <dgm:bulletEnabled val="1"/>
        </dgm:presLayoutVars>
      </dgm:prSet>
      <dgm:spPr/>
    </dgm:pt>
    <dgm:pt modelId="{20F0EC72-F688-40CB-91A2-5342545B3F7E}" type="pres">
      <dgm:prSet presAssocID="{4AA6468F-801B-47C7-B4A7-1C1FBC456EA1}" presName="spacer" presStyleCnt="0"/>
      <dgm:spPr/>
    </dgm:pt>
    <dgm:pt modelId="{78CB48C4-93BD-4374-B6CB-61E089C518E9}" type="pres">
      <dgm:prSet presAssocID="{8EDE5E71-D1E2-4C59-BFC1-009B10EFBA01}" presName="parentText" presStyleLbl="node1" presStyleIdx="3" presStyleCnt="12">
        <dgm:presLayoutVars>
          <dgm:chMax val="0"/>
          <dgm:bulletEnabled val="1"/>
        </dgm:presLayoutVars>
      </dgm:prSet>
      <dgm:spPr/>
    </dgm:pt>
    <dgm:pt modelId="{231B6494-6FBD-4D61-8200-1880046CEACD}" type="pres">
      <dgm:prSet presAssocID="{FF015C05-55BD-49F4-AACB-87814924FCD8}" presName="spacer" presStyleCnt="0"/>
      <dgm:spPr/>
    </dgm:pt>
    <dgm:pt modelId="{36EA0D76-AAF7-4E6D-A200-F23B95A03482}" type="pres">
      <dgm:prSet presAssocID="{64FAB337-026C-42B7-8C07-2F0CFD92B382}" presName="parentText" presStyleLbl="node1" presStyleIdx="4" presStyleCnt="12">
        <dgm:presLayoutVars>
          <dgm:chMax val="0"/>
          <dgm:bulletEnabled val="1"/>
        </dgm:presLayoutVars>
      </dgm:prSet>
      <dgm:spPr/>
    </dgm:pt>
    <dgm:pt modelId="{1EE7D2A1-E0DF-4D4D-A984-6C99911C5164}" type="pres">
      <dgm:prSet presAssocID="{C69D6C2F-C6AE-4623-B670-EB526C0A2451}" presName="spacer" presStyleCnt="0"/>
      <dgm:spPr/>
    </dgm:pt>
    <dgm:pt modelId="{97C3D40C-E149-42D9-A78B-E641D6BD58AD}" type="pres">
      <dgm:prSet presAssocID="{F55134B1-4D85-464A-B254-617C0FF95F5F}" presName="parentText" presStyleLbl="node1" presStyleIdx="5" presStyleCnt="12">
        <dgm:presLayoutVars>
          <dgm:chMax val="0"/>
          <dgm:bulletEnabled val="1"/>
        </dgm:presLayoutVars>
      </dgm:prSet>
      <dgm:spPr/>
    </dgm:pt>
    <dgm:pt modelId="{D8BCD638-895D-4185-B025-81B15023DDF4}" type="pres">
      <dgm:prSet presAssocID="{2654BECE-3D57-4952-ACEA-FA0BD833FD86}" presName="spacer" presStyleCnt="0"/>
      <dgm:spPr/>
    </dgm:pt>
    <dgm:pt modelId="{79050669-B493-417D-9C5E-177BA72C8595}" type="pres">
      <dgm:prSet presAssocID="{BB3C7E40-6DE2-4DB5-BDC7-BE4B8F01C0E2}" presName="parentText" presStyleLbl="node1" presStyleIdx="6" presStyleCnt="12">
        <dgm:presLayoutVars>
          <dgm:chMax val="0"/>
          <dgm:bulletEnabled val="1"/>
        </dgm:presLayoutVars>
      </dgm:prSet>
      <dgm:spPr/>
    </dgm:pt>
    <dgm:pt modelId="{0D1D2ADB-7E9E-47D2-AF7F-484032687C35}" type="pres">
      <dgm:prSet presAssocID="{1C7E27E8-E1B8-405A-93D1-F1638CB940AF}" presName="spacer" presStyleCnt="0"/>
      <dgm:spPr/>
    </dgm:pt>
    <dgm:pt modelId="{182C994D-1C63-427C-B963-1202AC271372}" type="pres">
      <dgm:prSet presAssocID="{7315AF32-4F81-4C8A-89AF-6FE9C7C57C2A}" presName="parentText" presStyleLbl="node1" presStyleIdx="7" presStyleCnt="12">
        <dgm:presLayoutVars>
          <dgm:chMax val="0"/>
          <dgm:bulletEnabled val="1"/>
        </dgm:presLayoutVars>
      </dgm:prSet>
      <dgm:spPr/>
    </dgm:pt>
    <dgm:pt modelId="{DF517B2F-1FF2-42D1-86A7-66310FF5685C}" type="pres">
      <dgm:prSet presAssocID="{D2DCDE76-8BD4-4BC1-9A59-EA0EA8FBE0B0}" presName="spacer" presStyleCnt="0"/>
      <dgm:spPr/>
    </dgm:pt>
    <dgm:pt modelId="{01E6A848-189F-46FE-A2F4-2322AC96D8B9}" type="pres">
      <dgm:prSet presAssocID="{F1004994-8DC9-4C65-ABF3-F66DDC181090}" presName="parentText" presStyleLbl="node1" presStyleIdx="8" presStyleCnt="12">
        <dgm:presLayoutVars>
          <dgm:chMax val="0"/>
          <dgm:bulletEnabled val="1"/>
        </dgm:presLayoutVars>
      </dgm:prSet>
      <dgm:spPr/>
    </dgm:pt>
    <dgm:pt modelId="{EB496993-33AB-44C1-8E19-697896B82933}" type="pres">
      <dgm:prSet presAssocID="{792F2750-FF73-4D20-A852-934BDDA2EC68}" presName="spacer" presStyleCnt="0"/>
      <dgm:spPr/>
    </dgm:pt>
    <dgm:pt modelId="{5A6C975C-06B7-4645-AA72-2F1D28C1F166}" type="pres">
      <dgm:prSet presAssocID="{77708303-4F28-40D0-848F-2B8EB6A413B9}" presName="parentText" presStyleLbl="node1" presStyleIdx="9" presStyleCnt="12">
        <dgm:presLayoutVars>
          <dgm:chMax val="0"/>
          <dgm:bulletEnabled val="1"/>
        </dgm:presLayoutVars>
      </dgm:prSet>
      <dgm:spPr/>
    </dgm:pt>
    <dgm:pt modelId="{7F459628-61B1-4616-B91C-CD6FD66C2737}" type="pres">
      <dgm:prSet presAssocID="{93476065-D14B-4B5F-B5DA-306880153D1B}" presName="spacer" presStyleCnt="0"/>
      <dgm:spPr/>
    </dgm:pt>
    <dgm:pt modelId="{FD2EE87B-9F2F-4AB4-B21D-C986DCF5010F}" type="pres">
      <dgm:prSet presAssocID="{219C6DBF-E151-4CB3-8C6E-D785044538A3}" presName="parentText" presStyleLbl="node1" presStyleIdx="10" presStyleCnt="12">
        <dgm:presLayoutVars>
          <dgm:chMax val="0"/>
          <dgm:bulletEnabled val="1"/>
        </dgm:presLayoutVars>
      </dgm:prSet>
      <dgm:spPr/>
    </dgm:pt>
    <dgm:pt modelId="{34B245C8-6425-494E-999A-843C74991792}" type="pres">
      <dgm:prSet presAssocID="{FC5B16A5-F2DD-4DEE-B72B-D5D12E128A9C}" presName="spacer" presStyleCnt="0"/>
      <dgm:spPr/>
    </dgm:pt>
    <dgm:pt modelId="{A0C7E932-049B-4430-89F6-F6D1492F098D}" type="pres">
      <dgm:prSet presAssocID="{4A9EC661-E301-4B2F-A30A-E5020A98D75A}" presName="parentText" presStyleLbl="node1" presStyleIdx="11" presStyleCnt="12">
        <dgm:presLayoutVars>
          <dgm:chMax val="0"/>
          <dgm:bulletEnabled val="1"/>
        </dgm:presLayoutVars>
      </dgm:prSet>
      <dgm:spPr/>
    </dgm:pt>
  </dgm:ptLst>
  <dgm:cxnLst>
    <dgm:cxn modelId="{761F8901-7A4B-4CD8-8960-D84F31658EA2}" type="presOf" srcId="{7315AF32-4F81-4C8A-89AF-6FE9C7C57C2A}" destId="{182C994D-1C63-427C-B963-1202AC271372}" srcOrd="0" destOrd="0" presId="urn:microsoft.com/office/officeart/2005/8/layout/vList2"/>
    <dgm:cxn modelId="{1AAEBD05-D062-486A-9700-EA1D877B1CDA}" srcId="{F75BF47B-1C54-4F45-ACF3-B92A0978AC33}" destId="{66B5BC0F-509D-4BEC-8537-E6E1F8D1F922}" srcOrd="0" destOrd="0" parTransId="{0F6B5F13-ABCB-45ED-84F6-FCEFCE7A3335}" sibTransId="{5DFC3FE8-D293-43ED-980A-ED8717C9F04C}"/>
    <dgm:cxn modelId="{F55E6F11-B1E0-4204-B176-3C7D79803B02}" srcId="{F75BF47B-1C54-4F45-ACF3-B92A0978AC33}" destId="{F55134B1-4D85-464A-B254-617C0FF95F5F}" srcOrd="5" destOrd="0" parTransId="{A1897029-1F9F-4763-AF06-9999143331FA}" sibTransId="{2654BECE-3D57-4952-ACEA-FA0BD833FD86}"/>
    <dgm:cxn modelId="{4A849E14-3A10-454B-99CB-E529E9DC7881}" srcId="{F75BF47B-1C54-4F45-ACF3-B92A0978AC33}" destId="{4A9EC661-E301-4B2F-A30A-E5020A98D75A}" srcOrd="11" destOrd="0" parTransId="{B78A72BD-E8DC-4183-B01C-0E58256A12EC}" sibTransId="{C6D4C456-A9FE-477F-8651-08E6E863C86D}"/>
    <dgm:cxn modelId="{3613CC1B-E75F-4770-A6E2-9A1AFF3D0FD6}" srcId="{F75BF47B-1C54-4F45-ACF3-B92A0978AC33}" destId="{F1004994-8DC9-4C65-ABF3-F66DDC181090}" srcOrd="8" destOrd="0" parTransId="{0EA39BCE-1AA9-4B21-AE83-C7C04D19F8DD}" sibTransId="{792F2750-FF73-4D20-A852-934BDDA2EC68}"/>
    <dgm:cxn modelId="{C6E74F22-4072-45B5-98D9-D75E8C148820}" type="presOf" srcId="{4A9EC661-E301-4B2F-A30A-E5020A98D75A}" destId="{A0C7E932-049B-4430-89F6-F6D1492F098D}" srcOrd="0" destOrd="0" presId="urn:microsoft.com/office/officeart/2005/8/layout/vList2"/>
    <dgm:cxn modelId="{6FCD8123-6360-4585-BC4E-5AACDA1EB64B}" srcId="{F75BF47B-1C54-4F45-ACF3-B92A0978AC33}" destId="{7315AF32-4F81-4C8A-89AF-6FE9C7C57C2A}" srcOrd="7" destOrd="0" parTransId="{2DFDCDDB-DB96-47A5-9B75-8BDA131802AD}" sibTransId="{D2DCDE76-8BD4-4BC1-9A59-EA0EA8FBE0B0}"/>
    <dgm:cxn modelId="{055CB723-AFFD-4AC1-B153-8DF58FF690F6}" type="presOf" srcId="{8EDE5E71-D1E2-4C59-BFC1-009B10EFBA01}" destId="{78CB48C4-93BD-4374-B6CB-61E089C518E9}" srcOrd="0" destOrd="0" presId="urn:microsoft.com/office/officeart/2005/8/layout/vList2"/>
    <dgm:cxn modelId="{19FDD923-20E4-40D1-8CF0-713A2469E9C5}" type="presOf" srcId="{F55134B1-4D85-464A-B254-617C0FF95F5F}" destId="{97C3D40C-E149-42D9-A78B-E641D6BD58AD}" srcOrd="0" destOrd="0" presId="urn:microsoft.com/office/officeart/2005/8/layout/vList2"/>
    <dgm:cxn modelId="{03F14F42-3B6D-43DE-A326-8CB14BE315A6}" srcId="{F75BF47B-1C54-4F45-ACF3-B92A0978AC33}" destId="{77708303-4F28-40D0-848F-2B8EB6A413B9}" srcOrd="9" destOrd="0" parTransId="{7396249A-7141-4CD2-98E1-C96FDD5D9AC0}" sibTransId="{93476065-D14B-4B5F-B5DA-306880153D1B}"/>
    <dgm:cxn modelId="{6604A965-5B51-4C1B-8705-6C46E03D6E40}" srcId="{F75BF47B-1C54-4F45-ACF3-B92A0978AC33}" destId="{8EDE5E71-D1E2-4C59-BFC1-009B10EFBA01}" srcOrd="3" destOrd="0" parTransId="{BC754C91-A3B7-4E60-8AB7-7E14ACE65226}" sibTransId="{FF015C05-55BD-49F4-AACB-87814924FCD8}"/>
    <dgm:cxn modelId="{152B7F4B-3D38-4869-BA77-D332D4A19235}" srcId="{F75BF47B-1C54-4F45-ACF3-B92A0978AC33}" destId="{FB932CF6-6BA4-49BB-B6BF-9BB557BEAF2D}" srcOrd="1" destOrd="0" parTransId="{8CA4DD4A-5B67-4927-87A4-80B4A0E77B6C}" sibTransId="{FDB46A2D-F939-4FA3-AD27-936C32D68134}"/>
    <dgm:cxn modelId="{0980F270-B0B5-45B8-8A8E-85452BC079A8}" srcId="{F75BF47B-1C54-4F45-ACF3-B92A0978AC33}" destId="{64FAB337-026C-42B7-8C07-2F0CFD92B382}" srcOrd="4" destOrd="0" parTransId="{752EF306-ED79-4EE5-8424-82C09144B5E8}" sibTransId="{C69D6C2F-C6AE-4623-B670-EB526C0A2451}"/>
    <dgm:cxn modelId="{506F1E55-8334-481F-96D9-2D7385289FE5}" srcId="{F75BF47B-1C54-4F45-ACF3-B92A0978AC33}" destId="{219C6DBF-E151-4CB3-8C6E-D785044538A3}" srcOrd="10" destOrd="0" parTransId="{51B9DAA1-DE55-4FC4-B384-0B7717587011}" sibTransId="{FC5B16A5-F2DD-4DEE-B72B-D5D12E128A9C}"/>
    <dgm:cxn modelId="{21AF4079-F1FE-4443-BA03-6B8BA82AEE59}" srcId="{F75BF47B-1C54-4F45-ACF3-B92A0978AC33}" destId="{BB3C7E40-6DE2-4DB5-BDC7-BE4B8F01C0E2}" srcOrd="6" destOrd="0" parTransId="{9EC72341-1817-482D-8273-2F4EECE95557}" sibTransId="{1C7E27E8-E1B8-405A-93D1-F1638CB940AF}"/>
    <dgm:cxn modelId="{54BEF47F-F764-4E7A-B8D6-78BC32513C8C}" type="presOf" srcId="{BB3C7E40-6DE2-4DB5-BDC7-BE4B8F01C0E2}" destId="{79050669-B493-417D-9C5E-177BA72C8595}" srcOrd="0" destOrd="0" presId="urn:microsoft.com/office/officeart/2005/8/layout/vList2"/>
    <dgm:cxn modelId="{4BB60E96-A9C0-4EEC-8FBD-978ACD308D5C}" srcId="{F75BF47B-1C54-4F45-ACF3-B92A0978AC33}" destId="{E828C9F4-9FA8-422B-8DFF-67DF89AB346F}" srcOrd="2" destOrd="0" parTransId="{32D895AF-0268-4112-92CB-506A48F9346D}" sibTransId="{4AA6468F-801B-47C7-B4A7-1C1FBC456EA1}"/>
    <dgm:cxn modelId="{60D5C49B-A6EA-4CFD-9D5E-DA0F6ADB5D87}" type="presOf" srcId="{F75BF47B-1C54-4F45-ACF3-B92A0978AC33}" destId="{6D5D132E-C585-4BA3-B5E8-F5F16A2EBA2F}" srcOrd="0" destOrd="0" presId="urn:microsoft.com/office/officeart/2005/8/layout/vList2"/>
    <dgm:cxn modelId="{C03274A7-63AE-4B02-8D45-DC0BA8F62AF5}" type="presOf" srcId="{77708303-4F28-40D0-848F-2B8EB6A413B9}" destId="{5A6C975C-06B7-4645-AA72-2F1D28C1F166}" srcOrd="0" destOrd="0" presId="urn:microsoft.com/office/officeart/2005/8/layout/vList2"/>
    <dgm:cxn modelId="{5CA2E4B7-010D-4395-9935-80F219B1E691}" type="presOf" srcId="{219C6DBF-E151-4CB3-8C6E-D785044538A3}" destId="{FD2EE87B-9F2F-4AB4-B21D-C986DCF5010F}" srcOrd="0" destOrd="0" presId="urn:microsoft.com/office/officeart/2005/8/layout/vList2"/>
    <dgm:cxn modelId="{CC11ABD7-6875-4B1C-A311-B38D66D3FE15}" type="presOf" srcId="{F1004994-8DC9-4C65-ABF3-F66DDC181090}" destId="{01E6A848-189F-46FE-A2F4-2322AC96D8B9}" srcOrd="0" destOrd="0" presId="urn:microsoft.com/office/officeart/2005/8/layout/vList2"/>
    <dgm:cxn modelId="{AAFA6CD8-73B3-4ED9-B2CA-DD56EBABAA63}" type="presOf" srcId="{E828C9F4-9FA8-422B-8DFF-67DF89AB346F}" destId="{96DA7648-77E0-444E-A287-053EBBD44917}" srcOrd="0" destOrd="0" presId="urn:microsoft.com/office/officeart/2005/8/layout/vList2"/>
    <dgm:cxn modelId="{41AEBDE8-D23F-4503-AEA1-F50D173DE72A}" type="presOf" srcId="{64FAB337-026C-42B7-8C07-2F0CFD92B382}" destId="{36EA0D76-AAF7-4E6D-A200-F23B95A03482}" srcOrd="0" destOrd="0" presId="urn:microsoft.com/office/officeart/2005/8/layout/vList2"/>
    <dgm:cxn modelId="{893A57EB-C530-45C9-9726-3F5813E0B7FA}" type="presOf" srcId="{66B5BC0F-509D-4BEC-8537-E6E1F8D1F922}" destId="{BF86D9B6-1622-46ED-87BB-DDA3825FCCD0}" srcOrd="0" destOrd="0" presId="urn:microsoft.com/office/officeart/2005/8/layout/vList2"/>
    <dgm:cxn modelId="{EAC7CEF7-4F83-45CC-A2B4-429115EFCD33}" type="presOf" srcId="{FB932CF6-6BA4-49BB-B6BF-9BB557BEAF2D}" destId="{0C87EFF2-240D-4A5E-B12E-EF8EF2E268C3}" srcOrd="0" destOrd="0" presId="urn:microsoft.com/office/officeart/2005/8/layout/vList2"/>
    <dgm:cxn modelId="{01ADFC5D-71CB-4CFA-8AB3-0964BF6692B6}" type="presParOf" srcId="{6D5D132E-C585-4BA3-B5E8-F5F16A2EBA2F}" destId="{BF86D9B6-1622-46ED-87BB-DDA3825FCCD0}" srcOrd="0" destOrd="0" presId="urn:microsoft.com/office/officeart/2005/8/layout/vList2"/>
    <dgm:cxn modelId="{55C988A6-99C5-40E0-911A-20C028DEEF65}" type="presParOf" srcId="{6D5D132E-C585-4BA3-B5E8-F5F16A2EBA2F}" destId="{77394621-76C2-4673-8097-CB3DB4F5AD35}" srcOrd="1" destOrd="0" presId="urn:microsoft.com/office/officeart/2005/8/layout/vList2"/>
    <dgm:cxn modelId="{0BD4D57C-4168-4EDE-8ECD-41E54E48D08A}" type="presParOf" srcId="{6D5D132E-C585-4BA3-B5E8-F5F16A2EBA2F}" destId="{0C87EFF2-240D-4A5E-B12E-EF8EF2E268C3}" srcOrd="2" destOrd="0" presId="urn:microsoft.com/office/officeart/2005/8/layout/vList2"/>
    <dgm:cxn modelId="{A36BE0A2-7CF6-48CB-AF77-58F3E59D802F}" type="presParOf" srcId="{6D5D132E-C585-4BA3-B5E8-F5F16A2EBA2F}" destId="{7ADCEA9B-8068-4D87-B687-381DBDAA4B22}" srcOrd="3" destOrd="0" presId="urn:microsoft.com/office/officeart/2005/8/layout/vList2"/>
    <dgm:cxn modelId="{B6E14DF7-7254-4D15-B593-F371111D7D26}" type="presParOf" srcId="{6D5D132E-C585-4BA3-B5E8-F5F16A2EBA2F}" destId="{96DA7648-77E0-444E-A287-053EBBD44917}" srcOrd="4" destOrd="0" presId="urn:microsoft.com/office/officeart/2005/8/layout/vList2"/>
    <dgm:cxn modelId="{31953725-46D4-4E78-B40F-716B88597884}" type="presParOf" srcId="{6D5D132E-C585-4BA3-B5E8-F5F16A2EBA2F}" destId="{20F0EC72-F688-40CB-91A2-5342545B3F7E}" srcOrd="5" destOrd="0" presId="urn:microsoft.com/office/officeart/2005/8/layout/vList2"/>
    <dgm:cxn modelId="{993EB834-0733-43CC-A449-99ACE0822EC1}" type="presParOf" srcId="{6D5D132E-C585-4BA3-B5E8-F5F16A2EBA2F}" destId="{78CB48C4-93BD-4374-B6CB-61E089C518E9}" srcOrd="6" destOrd="0" presId="urn:microsoft.com/office/officeart/2005/8/layout/vList2"/>
    <dgm:cxn modelId="{DCDB1111-4DF0-48A2-AB2B-015924D0B191}" type="presParOf" srcId="{6D5D132E-C585-4BA3-B5E8-F5F16A2EBA2F}" destId="{231B6494-6FBD-4D61-8200-1880046CEACD}" srcOrd="7" destOrd="0" presId="urn:microsoft.com/office/officeart/2005/8/layout/vList2"/>
    <dgm:cxn modelId="{391DF26E-1BA1-42D6-A102-1D87DF6A1643}" type="presParOf" srcId="{6D5D132E-C585-4BA3-B5E8-F5F16A2EBA2F}" destId="{36EA0D76-AAF7-4E6D-A200-F23B95A03482}" srcOrd="8" destOrd="0" presId="urn:microsoft.com/office/officeart/2005/8/layout/vList2"/>
    <dgm:cxn modelId="{C8B003D7-E6A7-4793-903D-1BB740BA05F1}" type="presParOf" srcId="{6D5D132E-C585-4BA3-B5E8-F5F16A2EBA2F}" destId="{1EE7D2A1-E0DF-4D4D-A984-6C99911C5164}" srcOrd="9" destOrd="0" presId="urn:microsoft.com/office/officeart/2005/8/layout/vList2"/>
    <dgm:cxn modelId="{07DC3F51-F940-4B85-A85B-546571121602}" type="presParOf" srcId="{6D5D132E-C585-4BA3-B5E8-F5F16A2EBA2F}" destId="{97C3D40C-E149-42D9-A78B-E641D6BD58AD}" srcOrd="10" destOrd="0" presId="urn:microsoft.com/office/officeart/2005/8/layout/vList2"/>
    <dgm:cxn modelId="{78629D66-E434-4692-93FA-098A3370AC4B}" type="presParOf" srcId="{6D5D132E-C585-4BA3-B5E8-F5F16A2EBA2F}" destId="{D8BCD638-895D-4185-B025-81B15023DDF4}" srcOrd="11" destOrd="0" presId="urn:microsoft.com/office/officeart/2005/8/layout/vList2"/>
    <dgm:cxn modelId="{06CA1EA1-42E3-401B-BA52-9A1F0DB51339}" type="presParOf" srcId="{6D5D132E-C585-4BA3-B5E8-F5F16A2EBA2F}" destId="{79050669-B493-417D-9C5E-177BA72C8595}" srcOrd="12" destOrd="0" presId="urn:microsoft.com/office/officeart/2005/8/layout/vList2"/>
    <dgm:cxn modelId="{A15F3615-4ADE-48F5-A874-B86FF26D3612}" type="presParOf" srcId="{6D5D132E-C585-4BA3-B5E8-F5F16A2EBA2F}" destId="{0D1D2ADB-7E9E-47D2-AF7F-484032687C35}" srcOrd="13" destOrd="0" presId="urn:microsoft.com/office/officeart/2005/8/layout/vList2"/>
    <dgm:cxn modelId="{EEFF9804-656F-4163-896C-0372A04B3A13}" type="presParOf" srcId="{6D5D132E-C585-4BA3-B5E8-F5F16A2EBA2F}" destId="{182C994D-1C63-427C-B963-1202AC271372}" srcOrd="14" destOrd="0" presId="urn:microsoft.com/office/officeart/2005/8/layout/vList2"/>
    <dgm:cxn modelId="{69D702FF-01A3-4314-AF87-C38D58CF68D0}" type="presParOf" srcId="{6D5D132E-C585-4BA3-B5E8-F5F16A2EBA2F}" destId="{DF517B2F-1FF2-42D1-86A7-66310FF5685C}" srcOrd="15" destOrd="0" presId="urn:microsoft.com/office/officeart/2005/8/layout/vList2"/>
    <dgm:cxn modelId="{877CB02B-EEDD-4D61-A8F8-3085F60B9873}" type="presParOf" srcId="{6D5D132E-C585-4BA3-B5E8-F5F16A2EBA2F}" destId="{01E6A848-189F-46FE-A2F4-2322AC96D8B9}" srcOrd="16" destOrd="0" presId="urn:microsoft.com/office/officeart/2005/8/layout/vList2"/>
    <dgm:cxn modelId="{1B509B1E-669C-4C00-96A9-0BA55CCC4FBC}" type="presParOf" srcId="{6D5D132E-C585-4BA3-B5E8-F5F16A2EBA2F}" destId="{EB496993-33AB-44C1-8E19-697896B82933}" srcOrd="17" destOrd="0" presId="urn:microsoft.com/office/officeart/2005/8/layout/vList2"/>
    <dgm:cxn modelId="{1147A879-34CF-4D1E-835B-8F160BA1BD1C}" type="presParOf" srcId="{6D5D132E-C585-4BA3-B5E8-F5F16A2EBA2F}" destId="{5A6C975C-06B7-4645-AA72-2F1D28C1F166}" srcOrd="18" destOrd="0" presId="urn:microsoft.com/office/officeart/2005/8/layout/vList2"/>
    <dgm:cxn modelId="{6FD8589F-DFBC-45F1-B3BE-E36939FE610F}" type="presParOf" srcId="{6D5D132E-C585-4BA3-B5E8-F5F16A2EBA2F}" destId="{7F459628-61B1-4616-B91C-CD6FD66C2737}" srcOrd="19" destOrd="0" presId="urn:microsoft.com/office/officeart/2005/8/layout/vList2"/>
    <dgm:cxn modelId="{B684921E-C25A-4502-B5A3-307E95185B79}" type="presParOf" srcId="{6D5D132E-C585-4BA3-B5E8-F5F16A2EBA2F}" destId="{FD2EE87B-9F2F-4AB4-B21D-C986DCF5010F}" srcOrd="20" destOrd="0" presId="urn:microsoft.com/office/officeart/2005/8/layout/vList2"/>
    <dgm:cxn modelId="{E40A1984-F345-4F2C-9F18-173D140C30B6}" type="presParOf" srcId="{6D5D132E-C585-4BA3-B5E8-F5F16A2EBA2F}" destId="{34B245C8-6425-494E-999A-843C74991792}" srcOrd="21" destOrd="0" presId="urn:microsoft.com/office/officeart/2005/8/layout/vList2"/>
    <dgm:cxn modelId="{8183F573-E0A6-4A1B-B7B8-2070136A1D67}" type="presParOf" srcId="{6D5D132E-C585-4BA3-B5E8-F5F16A2EBA2F}" destId="{A0C7E932-049B-4430-89F6-F6D1492F098D}" srcOrd="2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3D38A-4F6E-4AE2-B423-4E0742827945}">
      <dsp:nvSpPr>
        <dsp:cNvPr id="0" name=""/>
        <dsp:cNvSpPr/>
      </dsp:nvSpPr>
      <dsp:spPr>
        <a:xfrm>
          <a:off x="0" y="0"/>
          <a:ext cx="9625383"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A9B5B-4F70-4712-B15D-3C6C6AEFB181}">
      <dsp:nvSpPr>
        <dsp:cNvPr id="0" name=""/>
        <dsp:cNvSpPr/>
      </dsp:nvSpPr>
      <dsp:spPr>
        <a:xfrm>
          <a:off x="0" y="0"/>
          <a:ext cx="9625383" cy="77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latin typeface="Proxima Soft Cond" panose="02000506030000020004" pitchFamily="50" charset="0"/>
            </a:rPr>
            <a:t>Teacher directed crafts involve following a set of instructions to create a predetermined outcome, such as handprints turkeys or tress, paper towel butterflies and pipe cleaner caterpillars. </a:t>
          </a:r>
          <a:endParaRPr lang="en-US" sz="2000" kern="1200">
            <a:latin typeface="Proxima Soft Cond" panose="02000506030000020004" pitchFamily="50" charset="0"/>
          </a:endParaRPr>
        </a:p>
      </dsp:txBody>
      <dsp:txXfrm>
        <a:off x="0" y="0"/>
        <a:ext cx="9625383" cy="771615"/>
      </dsp:txXfrm>
    </dsp:sp>
    <dsp:sp modelId="{0D2A1250-6E3D-439D-851C-A3C2EBC017C4}">
      <dsp:nvSpPr>
        <dsp:cNvPr id="0" name=""/>
        <dsp:cNvSpPr/>
      </dsp:nvSpPr>
      <dsp:spPr>
        <a:xfrm>
          <a:off x="0" y="771615"/>
          <a:ext cx="9625383"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E281D0-E816-449B-898F-74D8F3DB081B}">
      <dsp:nvSpPr>
        <dsp:cNvPr id="0" name=""/>
        <dsp:cNvSpPr/>
      </dsp:nvSpPr>
      <dsp:spPr>
        <a:xfrm>
          <a:off x="0" y="771615"/>
          <a:ext cx="9625383" cy="77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latin typeface="Proxima Soft Cond" panose="02000506030000020004" pitchFamily="50" charset="0"/>
            </a:rPr>
            <a:t>The focus is on the end result, rather than the process of creating it.</a:t>
          </a:r>
          <a:endParaRPr lang="en-US" sz="2000" kern="1200">
            <a:latin typeface="Proxima Soft Cond" panose="02000506030000020004" pitchFamily="50" charset="0"/>
          </a:endParaRPr>
        </a:p>
      </dsp:txBody>
      <dsp:txXfrm>
        <a:off x="0" y="771615"/>
        <a:ext cx="9625383" cy="771615"/>
      </dsp:txXfrm>
    </dsp:sp>
    <dsp:sp modelId="{ECF3D626-C57E-4BCD-993F-0545902E28D0}">
      <dsp:nvSpPr>
        <dsp:cNvPr id="0" name=""/>
        <dsp:cNvSpPr/>
      </dsp:nvSpPr>
      <dsp:spPr>
        <a:xfrm>
          <a:off x="0" y="1543230"/>
          <a:ext cx="9625383"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25E555-B226-4E79-8AEF-E2F9DB2A4550}">
      <dsp:nvSpPr>
        <dsp:cNvPr id="0" name=""/>
        <dsp:cNvSpPr/>
      </dsp:nvSpPr>
      <dsp:spPr>
        <a:xfrm>
          <a:off x="0" y="1543230"/>
          <a:ext cx="9625383" cy="77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latin typeface="Proxima Soft Cond" panose="02000506030000020004" pitchFamily="50" charset="0"/>
            </a:rPr>
            <a:t>While they may seem fun to an adult, they are limiting for children. They limit creativity and Self-expression, as children need to follow instructions to create a certain outcome.</a:t>
          </a:r>
          <a:endParaRPr lang="en-US" sz="2000" kern="1200">
            <a:latin typeface="Proxima Soft Cond" panose="02000506030000020004" pitchFamily="50" charset="0"/>
          </a:endParaRPr>
        </a:p>
      </dsp:txBody>
      <dsp:txXfrm>
        <a:off x="0" y="1543230"/>
        <a:ext cx="9625383" cy="771615"/>
      </dsp:txXfrm>
    </dsp:sp>
    <dsp:sp modelId="{2AEF7B67-A297-4E3F-AEC1-64C53D4ABDB7}">
      <dsp:nvSpPr>
        <dsp:cNvPr id="0" name=""/>
        <dsp:cNvSpPr/>
      </dsp:nvSpPr>
      <dsp:spPr>
        <a:xfrm>
          <a:off x="0" y="2314845"/>
          <a:ext cx="9625383"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C7FFE6-AF56-4F0C-89CD-BE563CF43E68}">
      <dsp:nvSpPr>
        <dsp:cNvPr id="0" name=""/>
        <dsp:cNvSpPr/>
      </dsp:nvSpPr>
      <dsp:spPr>
        <a:xfrm>
          <a:off x="0" y="2314845"/>
          <a:ext cx="9625383" cy="77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b="0" i="0" kern="1200">
              <a:latin typeface="Proxima Soft Cond" panose="02000506030000020004" pitchFamily="50" charset="0"/>
            </a:rPr>
            <a:t>This can lead to frustration and disappointment, as they are unable to achieve the desired result or </a:t>
          </a:r>
          <a:r>
            <a:rPr lang="en-CA" sz="2000" b="0" i="0" kern="1200" err="1">
              <a:latin typeface="Proxima Soft Cond" panose="02000506030000020004" pitchFamily="50" charset="0"/>
            </a:rPr>
            <a:t>their’s</a:t>
          </a:r>
          <a:r>
            <a:rPr lang="en-CA" sz="2000" b="0" i="0" kern="1200">
              <a:latin typeface="Proxima Soft Cond" panose="02000506030000020004" pitchFamily="50" charset="0"/>
            </a:rPr>
            <a:t> don’t look like the teachers. </a:t>
          </a:r>
          <a:endParaRPr lang="en-US" sz="2000" kern="1200">
            <a:latin typeface="Proxima Soft Cond" panose="02000506030000020004" pitchFamily="50" charset="0"/>
          </a:endParaRPr>
        </a:p>
      </dsp:txBody>
      <dsp:txXfrm>
        <a:off x="0" y="2314845"/>
        <a:ext cx="9625383" cy="7716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6D9B6-1622-46ED-87BB-DDA3825FCCD0}">
      <dsp:nvSpPr>
        <dsp:cNvPr id="0" name=""/>
        <dsp:cNvSpPr/>
      </dsp:nvSpPr>
      <dsp:spPr>
        <a:xfrm>
          <a:off x="0" y="67343"/>
          <a:ext cx="6391275" cy="38376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Creativity and Imagination</a:t>
          </a:r>
          <a:endParaRPr lang="en-US" sz="1600" kern="1200"/>
        </a:p>
      </dsp:txBody>
      <dsp:txXfrm>
        <a:off x="18734" y="86077"/>
        <a:ext cx="6353807" cy="346292"/>
      </dsp:txXfrm>
    </dsp:sp>
    <dsp:sp modelId="{0C87EFF2-240D-4A5E-B12E-EF8EF2E268C3}">
      <dsp:nvSpPr>
        <dsp:cNvPr id="0" name=""/>
        <dsp:cNvSpPr/>
      </dsp:nvSpPr>
      <dsp:spPr>
        <a:xfrm>
          <a:off x="0" y="497183"/>
          <a:ext cx="6391275" cy="383760"/>
        </a:xfrm>
        <a:prstGeom prst="roundRect">
          <a:avLst/>
        </a:prstGeom>
        <a:solidFill>
          <a:schemeClr val="accent2">
            <a:hueOff val="-1796884"/>
            <a:satOff val="82"/>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Exploration and Experimentation</a:t>
          </a:r>
          <a:endParaRPr lang="en-US" sz="1600" kern="1200"/>
        </a:p>
      </dsp:txBody>
      <dsp:txXfrm>
        <a:off x="18734" y="515917"/>
        <a:ext cx="6353807" cy="346292"/>
      </dsp:txXfrm>
    </dsp:sp>
    <dsp:sp modelId="{96DA7648-77E0-444E-A287-053EBBD44917}">
      <dsp:nvSpPr>
        <dsp:cNvPr id="0" name=""/>
        <dsp:cNvSpPr/>
      </dsp:nvSpPr>
      <dsp:spPr>
        <a:xfrm>
          <a:off x="0" y="927023"/>
          <a:ext cx="6391275" cy="383760"/>
        </a:xfrm>
        <a:prstGeom prst="roundRect">
          <a:avLst/>
        </a:prstGeom>
        <a:solidFill>
          <a:schemeClr val="accent2">
            <a:hueOff val="-3593768"/>
            <a:satOff val="164"/>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Sensory Engagement</a:t>
          </a:r>
          <a:endParaRPr lang="en-US" sz="1600" kern="1200"/>
        </a:p>
      </dsp:txBody>
      <dsp:txXfrm>
        <a:off x="18734" y="945757"/>
        <a:ext cx="6353807" cy="346292"/>
      </dsp:txXfrm>
    </dsp:sp>
    <dsp:sp modelId="{78CB48C4-93BD-4374-B6CB-61E089C518E9}">
      <dsp:nvSpPr>
        <dsp:cNvPr id="0" name=""/>
        <dsp:cNvSpPr/>
      </dsp:nvSpPr>
      <dsp:spPr>
        <a:xfrm>
          <a:off x="0" y="1356863"/>
          <a:ext cx="6391275" cy="383760"/>
        </a:xfrm>
        <a:prstGeom prst="roundRect">
          <a:avLst/>
        </a:prstGeom>
        <a:solidFill>
          <a:schemeClr val="accent2">
            <a:hueOff val="-5390651"/>
            <a:satOff val="246"/>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Problem Solving</a:t>
          </a:r>
          <a:endParaRPr lang="en-US" sz="1600" kern="1200"/>
        </a:p>
      </dsp:txBody>
      <dsp:txXfrm>
        <a:off x="18734" y="1375597"/>
        <a:ext cx="6353807" cy="346292"/>
      </dsp:txXfrm>
    </dsp:sp>
    <dsp:sp modelId="{36EA0D76-AAF7-4E6D-A200-F23B95A03482}">
      <dsp:nvSpPr>
        <dsp:cNvPr id="0" name=""/>
        <dsp:cNvSpPr/>
      </dsp:nvSpPr>
      <dsp:spPr>
        <a:xfrm>
          <a:off x="0" y="1786703"/>
          <a:ext cx="6391275" cy="383760"/>
        </a:xfrm>
        <a:prstGeom prst="roundRect">
          <a:avLst/>
        </a:prstGeom>
        <a:solidFill>
          <a:schemeClr val="accent2">
            <a:hueOff val="-7187535"/>
            <a:satOff val="328"/>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Fine and Gross Motor Skills</a:t>
          </a:r>
          <a:endParaRPr lang="en-US" sz="1600" kern="1200"/>
        </a:p>
      </dsp:txBody>
      <dsp:txXfrm>
        <a:off x="18734" y="1805437"/>
        <a:ext cx="6353807" cy="346292"/>
      </dsp:txXfrm>
    </dsp:sp>
    <dsp:sp modelId="{97C3D40C-E149-42D9-A78B-E641D6BD58AD}">
      <dsp:nvSpPr>
        <dsp:cNvPr id="0" name=""/>
        <dsp:cNvSpPr/>
      </dsp:nvSpPr>
      <dsp:spPr>
        <a:xfrm>
          <a:off x="0" y="2216543"/>
          <a:ext cx="6391275" cy="383760"/>
        </a:xfrm>
        <a:prstGeom prst="roundRect">
          <a:avLst/>
        </a:prstGeom>
        <a:solidFill>
          <a:schemeClr val="accent2">
            <a:hueOff val="-8984419"/>
            <a:satOff val="41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Self-Expression</a:t>
          </a:r>
          <a:endParaRPr lang="en-US" sz="1600" kern="1200"/>
        </a:p>
      </dsp:txBody>
      <dsp:txXfrm>
        <a:off x="18734" y="2235277"/>
        <a:ext cx="6353807" cy="346292"/>
      </dsp:txXfrm>
    </dsp:sp>
    <dsp:sp modelId="{79050669-B493-417D-9C5E-177BA72C8595}">
      <dsp:nvSpPr>
        <dsp:cNvPr id="0" name=""/>
        <dsp:cNvSpPr/>
      </dsp:nvSpPr>
      <dsp:spPr>
        <a:xfrm>
          <a:off x="0" y="2646383"/>
          <a:ext cx="6391275" cy="383760"/>
        </a:xfrm>
        <a:prstGeom prst="roundRect">
          <a:avLst/>
        </a:prstGeom>
        <a:solidFill>
          <a:schemeClr val="accent2">
            <a:hueOff val="-10781302"/>
            <a:satOff val="49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Independence and Decision-Making</a:t>
          </a:r>
          <a:endParaRPr lang="en-US" sz="1600" kern="1200"/>
        </a:p>
      </dsp:txBody>
      <dsp:txXfrm>
        <a:off x="18734" y="2665117"/>
        <a:ext cx="6353807" cy="346292"/>
      </dsp:txXfrm>
    </dsp:sp>
    <dsp:sp modelId="{182C994D-1C63-427C-B963-1202AC271372}">
      <dsp:nvSpPr>
        <dsp:cNvPr id="0" name=""/>
        <dsp:cNvSpPr/>
      </dsp:nvSpPr>
      <dsp:spPr>
        <a:xfrm>
          <a:off x="0" y="3076223"/>
          <a:ext cx="6391275" cy="383760"/>
        </a:xfrm>
        <a:prstGeom prst="roundRect">
          <a:avLst/>
        </a:prstGeom>
        <a:solidFill>
          <a:schemeClr val="accent2">
            <a:hueOff val="-12578186"/>
            <a:satOff val="573"/>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Appreciation of the Creative Process</a:t>
          </a:r>
          <a:endParaRPr lang="en-US" sz="1600" kern="1200"/>
        </a:p>
      </dsp:txBody>
      <dsp:txXfrm>
        <a:off x="18734" y="3094957"/>
        <a:ext cx="6353807" cy="346292"/>
      </dsp:txXfrm>
    </dsp:sp>
    <dsp:sp modelId="{01E6A848-189F-46FE-A2F4-2322AC96D8B9}">
      <dsp:nvSpPr>
        <dsp:cNvPr id="0" name=""/>
        <dsp:cNvSpPr/>
      </dsp:nvSpPr>
      <dsp:spPr>
        <a:xfrm>
          <a:off x="0" y="3506063"/>
          <a:ext cx="6391275" cy="383760"/>
        </a:xfrm>
        <a:prstGeom prst="roundRect">
          <a:avLst/>
        </a:prstGeom>
        <a:solidFill>
          <a:schemeClr val="accent2">
            <a:hueOff val="-14375070"/>
            <a:satOff val="655"/>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Emotional and Social Development</a:t>
          </a:r>
          <a:endParaRPr lang="en-US" sz="1600" kern="1200"/>
        </a:p>
      </dsp:txBody>
      <dsp:txXfrm>
        <a:off x="18734" y="3524797"/>
        <a:ext cx="6353807" cy="346292"/>
      </dsp:txXfrm>
    </dsp:sp>
    <dsp:sp modelId="{5A6C975C-06B7-4645-AA72-2F1D28C1F166}">
      <dsp:nvSpPr>
        <dsp:cNvPr id="0" name=""/>
        <dsp:cNvSpPr/>
      </dsp:nvSpPr>
      <dsp:spPr>
        <a:xfrm>
          <a:off x="0" y="3935903"/>
          <a:ext cx="6391275" cy="383760"/>
        </a:xfrm>
        <a:prstGeom prst="roundRect">
          <a:avLst/>
        </a:prstGeom>
        <a:solidFill>
          <a:schemeClr val="accent2">
            <a:hueOff val="-16171954"/>
            <a:satOff val="737"/>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Documentation of Learning</a:t>
          </a:r>
          <a:endParaRPr lang="en-US" sz="1600" kern="1200"/>
        </a:p>
      </dsp:txBody>
      <dsp:txXfrm>
        <a:off x="18734" y="3954637"/>
        <a:ext cx="6353807" cy="346292"/>
      </dsp:txXfrm>
    </dsp:sp>
    <dsp:sp modelId="{FD2EE87B-9F2F-4AB4-B21D-C986DCF5010F}">
      <dsp:nvSpPr>
        <dsp:cNvPr id="0" name=""/>
        <dsp:cNvSpPr/>
      </dsp:nvSpPr>
      <dsp:spPr>
        <a:xfrm>
          <a:off x="0" y="4365743"/>
          <a:ext cx="6391275" cy="383760"/>
        </a:xfrm>
        <a:prstGeom prst="roundRect">
          <a:avLst/>
        </a:prstGeom>
        <a:solidFill>
          <a:schemeClr val="accent2">
            <a:hueOff val="-17968837"/>
            <a:satOff val="819"/>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Reduction of Fear of Failure</a:t>
          </a:r>
          <a:endParaRPr lang="en-US" sz="1600" kern="1200"/>
        </a:p>
      </dsp:txBody>
      <dsp:txXfrm>
        <a:off x="18734" y="4384477"/>
        <a:ext cx="6353807" cy="346292"/>
      </dsp:txXfrm>
    </dsp:sp>
    <dsp:sp modelId="{A0C7E932-049B-4430-89F6-F6D1492F098D}">
      <dsp:nvSpPr>
        <dsp:cNvPr id="0" name=""/>
        <dsp:cNvSpPr/>
      </dsp:nvSpPr>
      <dsp:spPr>
        <a:xfrm>
          <a:off x="0" y="4795583"/>
          <a:ext cx="6391275" cy="383760"/>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t>Understanding Concepts</a:t>
          </a:r>
          <a:endParaRPr lang="en-US" sz="1600" kern="1200"/>
        </a:p>
      </dsp:txBody>
      <dsp:txXfrm>
        <a:off x="18734" y="4814317"/>
        <a:ext cx="6353807" cy="34629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5088" cy="466116"/>
          </a:xfrm>
          <a:prstGeom prst="rect">
            <a:avLst/>
          </a:prstGeom>
        </p:spPr>
        <p:txBody>
          <a:bodyPr vert="horz" lIns="93090" tIns="46545" rIns="93090" bIns="46545" rtlCol="0"/>
          <a:lstStyle>
            <a:lvl1pPr algn="l">
              <a:defRPr sz="1200"/>
            </a:lvl1pPr>
          </a:lstStyle>
          <a:p>
            <a:endParaRPr lang="en-CA"/>
          </a:p>
        </p:txBody>
      </p:sp>
      <p:sp>
        <p:nvSpPr>
          <p:cNvPr id="3" name="Date Placeholder 2"/>
          <p:cNvSpPr>
            <a:spLocks noGrp="1"/>
          </p:cNvSpPr>
          <p:nvPr>
            <p:ph type="dt" idx="1"/>
          </p:nvPr>
        </p:nvSpPr>
        <p:spPr>
          <a:xfrm>
            <a:off x="3967342" y="0"/>
            <a:ext cx="3035088" cy="466116"/>
          </a:xfrm>
          <a:prstGeom prst="rect">
            <a:avLst/>
          </a:prstGeom>
        </p:spPr>
        <p:txBody>
          <a:bodyPr vert="horz" lIns="93090" tIns="46545" rIns="93090" bIns="46545" rtlCol="0"/>
          <a:lstStyle>
            <a:lvl1pPr algn="r">
              <a:defRPr sz="1200"/>
            </a:lvl1pPr>
          </a:lstStyle>
          <a:p>
            <a:fld id="{C2C2BA7C-9C27-487D-A4E5-1A653FE25689}" type="datetimeFigureOut">
              <a:rPr lang="en-CA" smtClean="0"/>
              <a:t>2023-11-21</a:t>
            </a:fld>
            <a:endParaRPr lang="en-CA"/>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090" tIns="46545" rIns="93090" bIns="46545" rtlCol="0" anchor="ctr"/>
          <a:lstStyle/>
          <a:p>
            <a:endParaRPr lang="en-CA"/>
          </a:p>
        </p:txBody>
      </p:sp>
      <p:sp>
        <p:nvSpPr>
          <p:cNvPr id="5" name="Notes Placeholder 4"/>
          <p:cNvSpPr>
            <a:spLocks noGrp="1"/>
          </p:cNvSpPr>
          <p:nvPr>
            <p:ph type="body" sz="quarter" idx="3"/>
          </p:nvPr>
        </p:nvSpPr>
        <p:spPr>
          <a:xfrm>
            <a:off x="700406" y="4470837"/>
            <a:ext cx="5603240" cy="3657957"/>
          </a:xfrm>
          <a:prstGeom prst="rect">
            <a:avLst/>
          </a:prstGeom>
        </p:spPr>
        <p:txBody>
          <a:bodyPr vert="horz" lIns="93090" tIns="46545" rIns="93090" bIns="465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8823937"/>
            <a:ext cx="3035088" cy="466115"/>
          </a:xfrm>
          <a:prstGeom prst="rect">
            <a:avLst/>
          </a:prstGeom>
        </p:spPr>
        <p:txBody>
          <a:bodyPr vert="horz" lIns="93090" tIns="46545" rIns="93090" bIns="46545" rtlCol="0" anchor="b"/>
          <a:lstStyle>
            <a:lvl1pPr algn="l">
              <a:defRPr sz="1200"/>
            </a:lvl1pPr>
          </a:lstStyle>
          <a:p>
            <a:endParaRPr lang="en-CA"/>
          </a:p>
        </p:txBody>
      </p:sp>
      <p:sp>
        <p:nvSpPr>
          <p:cNvPr id="7" name="Slide Number Placeholder 6"/>
          <p:cNvSpPr>
            <a:spLocks noGrp="1"/>
          </p:cNvSpPr>
          <p:nvPr>
            <p:ph type="sldNum" sz="quarter" idx="5"/>
          </p:nvPr>
        </p:nvSpPr>
        <p:spPr>
          <a:xfrm>
            <a:off x="3967342" y="8823937"/>
            <a:ext cx="3035088" cy="466115"/>
          </a:xfrm>
          <a:prstGeom prst="rect">
            <a:avLst/>
          </a:prstGeom>
        </p:spPr>
        <p:txBody>
          <a:bodyPr vert="horz" lIns="93090" tIns="46545" rIns="93090" bIns="46545" rtlCol="0" anchor="b"/>
          <a:lstStyle>
            <a:lvl1pPr algn="r">
              <a:defRPr sz="1200"/>
            </a:lvl1pPr>
          </a:lstStyle>
          <a:p>
            <a:fld id="{025B3D68-5185-47EA-867E-A3DC94CD5158}" type="slidenum">
              <a:rPr lang="en-CA" smtClean="0"/>
              <a:t>‹#›</a:t>
            </a:fld>
            <a:endParaRPr lang="en-CA"/>
          </a:p>
        </p:txBody>
      </p:sp>
    </p:spTree>
    <p:extLst>
      <p:ext uri="{BB962C8B-B14F-4D97-AF65-F5344CB8AC3E}">
        <p14:creationId xmlns:p14="http://schemas.microsoft.com/office/powerpoint/2010/main" val="2937957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pinterest.com/teachpreschoo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1</a:t>
            </a:fld>
            <a:endParaRPr lang="en-CA"/>
          </a:p>
        </p:txBody>
      </p:sp>
    </p:spTree>
    <p:extLst>
      <p:ext uri="{BB962C8B-B14F-4D97-AF65-F5344CB8AC3E}">
        <p14:creationId xmlns:p14="http://schemas.microsoft.com/office/powerpoint/2010/main" val="56536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12</a:t>
            </a:fld>
            <a:endParaRPr lang="en-CA"/>
          </a:p>
        </p:txBody>
      </p:sp>
    </p:spTree>
    <p:extLst>
      <p:ext uri="{BB962C8B-B14F-4D97-AF65-F5344CB8AC3E}">
        <p14:creationId xmlns:p14="http://schemas.microsoft.com/office/powerpoint/2010/main" val="2826228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13</a:t>
            </a:fld>
            <a:endParaRPr lang="en-CA"/>
          </a:p>
        </p:txBody>
      </p:sp>
    </p:spTree>
    <p:extLst>
      <p:ext uri="{BB962C8B-B14F-4D97-AF65-F5344CB8AC3E}">
        <p14:creationId xmlns:p14="http://schemas.microsoft.com/office/powerpoint/2010/main" val="4186986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14</a:t>
            </a:fld>
            <a:endParaRPr lang="en-CA"/>
          </a:p>
        </p:txBody>
      </p:sp>
    </p:spTree>
    <p:extLst>
      <p:ext uri="{BB962C8B-B14F-4D97-AF65-F5344CB8AC3E}">
        <p14:creationId xmlns:p14="http://schemas.microsoft.com/office/powerpoint/2010/main" val="4181327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15</a:t>
            </a:fld>
            <a:endParaRPr lang="en-CA"/>
          </a:p>
        </p:txBody>
      </p:sp>
    </p:spTree>
    <p:extLst>
      <p:ext uri="{BB962C8B-B14F-4D97-AF65-F5344CB8AC3E}">
        <p14:creationId xmlns:p14="http://schemas.microsoft.com/office/powerpoint/2010/main" val="414914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16</a:t>
            </a:fld>
            <a:endParaRPr lang="en-CA"/>
          </a:p>
        </p:txBody>
      </p:sp>
    </p:spTree>
    <p:extLst>
      <p:ext uri="{BB962C8B-B14F-4D97-AF65-F5344CB8AC3E}">
        <p14:creationId xmlns:p14="http://schemas.microsoft.com/office/powerpoint/2010/main" val="4064935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17</a:t>
            </a:fld>
            <a:endParaRPr lang="en-CA"/>
          </a:p>
        </p:txBody>
      </p:sp>
    </p:spTree>
    <p:extLst>
      <p:ext uri="{BB962C8B-B14F-4D97-AF65-F5344CB8AC3E}">
        <p14:creationId xmlns:p14="http://schemas.microsoft.com/office/powerpoint/2010/main" val="1133743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18</a:t>
            </a:fld>
            <a:endParaRPr lang="en-CA"/>
          </a:p>
        </p:txBody>
      </p:sp>
    </p:spTree>
    <p:extLst>
      <p:ext uri="{BB962C8B-B14F-4D97-AF65-F5344CB8AC3E}">
        <p14:creationId xmlns:p14="http://schemas.microsoft.com/office/powerpoint/2010/main" val="4255053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19</a:t>
            </a:fld>
            <a:endParaRPr lang="en-CA"/>
          </a:p>
        </p:txBody>
      </p:sp>
    </p:spTree>
    <p:extLst>
      <p:ext uri="{BB962C8B-B14F-4D97-AF65-F5344CB8AC3E}">
        <p14:creationId xmlns:p14="http://schemas.microsoft.com/office/powerpoint/2010/main" val="1455380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20</a:t>
            </a:fld>
            <a:endParaRPr lang="en-CA"/>
          </a:p>
        </p:txBody>
      </p:sp>
    </p:spTree>
    <p:extLst>
      <p:ext uri="{BB962C8B-B14F-4D97-AF65-F5344CB8AC3E}">
        <p14:creationId xmlns:p14="http://schemas.microsoft.com/office/powerpoint/2010/main" val="2597639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21</a:t>
            </a:fld>
            <a:endParaRPr lang="en-CA"/>
          </a:p>
        </p:txBody>
      </p:sp>
    </p:spTree>
    <p:extLst>
      <p:ext uri="{BB962C8B-B14F-4D97-AF65-F5344CB8AC3E}">
        <p14:creationId xmlns:p14="http://schemas.microsoft.com/office/powerpoint/2010/main" val="108676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2</a:t>
            </a:fld>
            <a:endParaRPr lang="en-CA"/>
          </a:p>
        </p:txBody>
      </p:sp>
    </p:spTree>
    <p:extLst>
      <p:ext uri="{BB962C8B-B14F-4D97-AF65-F5344CB8AC3E}">
        <p14:creationId xmlns:p14="http://schemas.microsoft.com/office/powerpoint/2010/main" val="37855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22</a:t>
            </a:fld>
            <a:endParaRPr lang="en-CA"/>
          </a:p>
        </p:txBody>
      </p:sp>
    </p:spTree>
    <p:extLst>
      <p:ext uri="{BB962C8B-B14F-4D97-AF65-F5344CB8AC3E}">
        <p14:creationId xmlns:p14="http://schemas.microsoft.com/office/powerpoint/2010/main" val="1276052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23</a:t>
            </a:fld>
            <a:endParaRPr lang="en-CA"/>
          </a:p>
        </p:txBody>
      </p:sp>
    </p:spTree>
    <p:extLst>
      <p:ext uri="{BB962C8B-B14F-4D97-AF65-F5344CB8AC3E}">
        <p14:creationId xmlns:p14="http://schemas.microsoft.com/office/powerpoint/2010/main" val="918046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5"/>
              </a:spcAft>
            </a:pPr>
            <a:r>
              <a:rPr lang="en-CA" b="1" kern="100">
                <a:solidFill>
                  <a:schemeClr val="accent6">
                    <a:lumMod val="40000"/>
                    <a:lumOff val="60000"/>
                  </a:schemeClr>
                </a:solidFill>
                <a:latin typeface="Proxima Soft Cond" panose="02000506030000020004" pitchFamily="50" charset="0"/>
                <a:ea typeface="Calibri" panose="020F0502020204030204" pitchFamily="34" charset="0"/>
                <a:cs typeface="Times New Roman" panose="02020603050405020304" pitchFamily="18" charset="0"/>
              </a:rPr>
              <a:t>It's easy to facilitate</a:t>
            </a:r>
            <a:br>
              <a:rPr lang="en-CA" kern="100">
                <a:solidFill>
                  <a:srgbClr val="2A2A2A"/>
                </a:solidFill>
                <a:latin typeface="Proxima Soft Cond" panose="02000506030000020004" pitchFamily="50" charset="0"/>
                <a:ea typeface="Calibri" panose="020F0502020204030204" pitchFamily="34" charset="0"/>
                <a:cs typeface="Times New Roman" panose="02020603050405020304" pitchFamily="18" charset="0"/>
              </a:rPr>
            </a:br>
            <a:r>
              <a:rPr lang="en-CA" kern="100">
                <a:solidFill>
                  <a:srgbClr val="2A2A2A"/>
                </a:solidFill>
                <a:latin typeface="Proxima Soft Cond" panose="02000506030000020004" pitchFamily="50" charset="0"/>
                <a:ea typeface="Calibri" panose="020F0502020204030204" pitchFamily="34" charset="0"/>
                <a:cs typeface="Times New Roman" panose="02020603050405020304" pitchFamily="18" charset="0"/>
              </a:rPr>
              <a:t>One of the nice things about incorporating process art throughout your week is how easy it is to set up. In most cases you just need to provide the materials</a:t>
            </a:r>
            <a:endParaRPr lang="en-CA" sz="1100" kern="100">
              <a:latin typeface="Proxima Soft Cond" panose="02000506030000020004" pitchFamily="50" charset="0"/>
              <a:ea typeface="Calibri" panose="020F0502020204030204" pitchFamily="34" charset="0"/>
              <a:cs typeface="Times New Roman" panose="02020603050405020304" pitchFamily="18" charset="0"/>
            </a:endParaRPr>
          </a:p>
          <a:p>
            <a:pPr>
              <a:lnSpc>
                <a:spcPct val="107000"/>
              </a:lnSpc>
              <a:spcAft>
                <a:spcPts val="805"/>
              </a:spcAft>
            </a:pPr>
            <a:r>
              <a:rPr lang="en-CA" b="1" kern="100">
                <a:solidFill>
                  <a:schemeClr val="accent6">
                    <a:lumMod val="40000"/>
                    <a:lumOff val="60000"/>
                  </a:schemeClr>
                </a:solidFill>
                <a:latin typeface="Proxima Soft Cond" panose="02000506030000020004" pitchFamily="50" charset="0"/>
                <a:ea typeface="Calibri" panose="020F0502020204030204" pitchFamily="34" charset="0"/>
                <a:cs typeface="Times New Roman" panose="02020603050405020304" pitchFamily="18" charset="0"/>
              </a:rPr>
              <a:t>Process Art can be made with different tools</a:t>
            </a:r>
            <a:br>
              <a:rPr lang="en-CA" kern="100">
                <a:solidFill>
                  <a:srgbClr val="2A2A2A"/>
                </a:solidFill>
                <a:latin typeface="Proxima Soft Cond" panose="02000506030000020004" pitchFamily="50" charset="0"/>
                <a:ea typeface="Calibri" panose="020F0502020204030204" pitchFamily="34" charset="0"/>
                <a:cs typeface="Times New Roman" panose="02020603050405020304" pitchFamily="18" charset="0"/>
              </a:rPr>
            </a:br>
            <a:r>
              <a:rPr lang="en-CA" kern="100">
                <a:solidFill>
                  <a:srgbClr val="2A2A2A"/>
                </a:solidFill>
                <a:latin typeface="Proxima Soft Cond" panose="02000506030000020004" pitchFamily="50" charset="0"/>
                <a:ea typeface="Calibri" panose="020F0502020204030204" pitchFamily="34" charset="0"/>
                <a:cs typeface="Times New Roman" panose="02020603050405020304" pitchFamily="18" charset="0"/>
              </a:rPr>
              <a:t>In process Art you can use a variety item from around the house, as well as items from nature to create with. Some of my favorite process art tools are Flyswatters, Forks, Spray Bottles, sponges, forks, and Marbles.</a:t>
            </a:r>
            <a:endParaRPr lang="en-CA" sz="1100" kern="100">
              <a:latin typeface="Proxima Soft Cond" panose="02000506030000020004" pitchFamily="50" charset="0"/>
              <a:ea typeface="Calibri" panose="020F0502020204030204" pitchFamily="34" charset="0"/>
              <a:cs typeface="Times New Roman" panose="02020603050405020304" pitchFamily="18" charset="0"/>
            </a:endParaRPr>
          </a:p>
          <a:p>
            <a:pPr>
              <a:lnSpc>
                <a:spcPct val="107000"/>
              </a:lnSpc>
              <a:spcAft>
                <a:spcPts val="805"/>
              </a:spcAft>
            </a:pPr>
            <a:r>
              <a:rPr lang="en-CA" b="1" kern="100">
                <a:solidFill>
                  <a:schemeClr val="accent6">
                    <a:lumMod val="40000"/>
                    <a:lumOff val="60000"/>
                  </a:schemeClr>
                </a:solidFill>
                <a:latin typeface="Proxima Soft Cond" panose="02000506030000020004" pitchFamily="50" charset="0"/>
                <a:ea typeface="Calibri" panose="020F0502020204030204" pitchFamily="34" charset="0"/>
                <a:cs typeface="Times New Roman" panose="02020603050405020304" pitchFamily="18" charset="0"/>
              </a:rPr>
              <a:t>Process Art can be a sensory experience</a:t>
            </a:r>
            <a:br>
              <a:rPr lang="en-CA" kern="100">
                <a:solidFill>
                  <a:srgbClr val="2A2A2A"/>
                </a:solidFill>
                <a:latin typeface="Proxima Soft Cond" panose="02000506030000020004" pitchFamily="50" charset="0"/>
                <a:ea typeface="Calibri" panose="020F0502020204030204" pitchFamily="34" charset="0"/>
                <a:cs typeface="Times New Roman" panose="02020603050405020304" pitchFamily="18" charset="0"/>
              </a:rPr>
            </a:br>
            <a:r>
              <a:rPr lang="en-CA" kern="100">
                <a:solidFill>
                  <a:srgbClr val="2A2A2A"/>
                </a:solidFill>
                <a:latin typeface="Proxima Soft Cond" panose="02000506030000020004" pitchFamily="50" charset="0"/>
                <a:ea typeface="Calibri" panose="020F0502020204030204" pitchFamily="34" charset="0"/>
                <a:cs typeface="Times New Roman" panose="02020603050405020304" pitchFamily="18" charset="0"/>
              </a:rPr>
              <a:t>You can create a sensory rich Art experience for children by providing opportunities for them to create Art with their fingers, and toes. Paint on unique textures such as Sandpaper, Foil or Natural Items such as rocks or branches.</a:t>
            </a:r>
            <a:endParaRPr lang="en-CA" sz="1100" kern="100">
              <a:latin typeface="Proxima Soft Cond" panose="02000506030000020004" pitchFamily="50" charset="0"/>
              <a:ea typeface="Calibri" panose="020F0502020204030204" pitchFamily="34" charset="0"/>
              <a:cs typeface="Times New Roman" panose="02020603050405020304" pitchFamily="18" charset="0"/>
            </a:endParaRPr>
          </a:p>
          <a:p>
            <a:pPr>
              <a:lnSpc>
                <a:spcPct val="107000"/>
              </a:lnSpc>
              <a:spcAft>
                <a:spcPts val="805"/>
              </a:spcAft>
            </a:pPr>
            <a:r>
              <a:rPr lang="en-CA" b="1" kern="100">
                <a:solidFill>
                  <a:schemeClr val="accent6">
                    <a:lumMod val="40000"/>
                    <a:lumOff val="60000"/>
                  </a:schemeClr>
                </a:solidFill>
                <a:latin typeface="Proxima Soft Cond" panose="02000506030000020004" pitchFamily="50" charset="0"/>
                <a:ea typeface="Calibri" panose="020F0502020204030204" pitchFamily="34" charset="0"/>
                <a:cs typeface="Times New Roman" panose="02020603050405020304" pitchFamily="18" charset="0"/>
              </a:rPr>
              <a:t>Process Art can go up! </a:t>
            </a:r>
            <a:br>
              <a:rPr lang="en-CA" kern="100">
                <a:solidFill>
                  <a:srgbClr val="2A2A2A"/>
                </a:solidFill>
                <a:latin typeface="Proxima Soft Cond" panose="02000506030000020004" pitchFamily="50" charset="0"/>
                <a:ea typeface="Calibri" panose="020F0502020204030204" pitchFamily="34" charset="0"/>
                <a:cs typeface="Times New Roman" panose="02020603050405020304" pitchFamily="18" charset="0"/>
              </a:rPr>
            </a:br>
            <a:r>
              <a:rPr lang="en-CA" kern="100">
                <a:solidFill>
                  <a:srgbClr val="2A2A2A"/>
                </a:solidFill>
                <a:latin typeface="Proxima Soft Cond" panose="02000506030000020004" pitchFamily="50" charset="0"/>
                <a:ea typeface="Calibri" panose="020F0502020204030204" pitchFamily="34" charset="0"/>
                <a:cs typeface="Times New Roman" panose="02020603050405020304" pitchFamily="18" charset="0"/>
              </a:rPr>
              <a:t>Don't forget to incorporate 3-Dimentional Art into your program. Sculptures can be made using a variety of materials such as Wood, Rocks, Foam, Boxes, Straws and many other loose parts.</a:t>
            </a:r>
            <a:endParaRPr lang="en-CA" sz="1100" kern="100">
              <a:latin typeface="Proxima Soft Cond" panose="02000506030000020004" pitchFamily="50" charset="0"/>
              <a:ea typeface="Calibri" panose="020F0502020204030204" pitchFamily="34" charset="0"/>
              <a:cs typeface="Times New Roman" panose="02020603050405020304" pitchFamily="18" charset="0"/>
            </a:endParaRPr>
          </a:p>
          <a:p>
            <a:r>
              <a:rPr lang="en-CA" b="1">
                <a:solidFill>
                  <a:schemeClr val="accent6">
                    <a:lumMod val="40000"/>
                    <a:lumOff val="60000"/>
                  </a:schemeClr>
                </a:solidFill>
                <a:latin typeface="Proxima Soft Cond" panose="02000506030000020004" pitchFamily="50" charset="0"/>
                <a:ea typeface="Calibri" panose="020F0502020204030204" pitchFamily="34" charset="0"/>
              </a:rPr>
              <a:t>Art can be made from collections of materials</a:t>
            </a:r>
            <a:br>
              <a:rPr lang="en-CA">
                <a:solidFill>
                  <a:srgbClr val="2A2A2A"/>
                </a:solidFill>
                <a:latin typeface="Proxima Soft Cond" panose="02000506030000020004" pitchFamily="50" charset="0"/>
                <a:ea typeface="Calibri" panose="020F0502020204030204" pitchFamily="34" charset="0"/>
              </a:rPr>
            </a:br>
            <a:r>
              <a:rPr lang="en-CA">
                <a:solidFill>
                  <a:srgbClr val="2A2A2A"/>
                </a:solidFill>
                <a:latin typeface="Proxima Soft Cond" panose="02000506030000020004" pitchFamily="50" charset="0"/>
                <a:ea typeface="Calibri" panose="020F0502020204030204" pitchFamily="34" charset="0"/>
              </a:rPr>
              <a:t>Kids love glue! Incorporate Mosaics, Collage, and Mixed Media. </a:t>
            </a:r>
          </a:p>
          <a:p>
            <a:pPr>
              <a:lnSpc>
                <a:spcPct val="107000"/>
              </a:lnSpc>
              <a:spcAft>
                <a:spcPts val="805"/>
              </a:spcAft>
            </a:pPr>
            <a:r>
              <a:rPr lang="en-CA" b="1" kern="100">
                <a:solidFill>
                  <a:srgbClr val="2A2A2A"/>
                </a:solidFill>
                <a:latin typeface="Calibri Light" panose="020F0302020204030204" pitchFamily="34" charset="0"/>
                <a:ea typeface="Calibri" panose="020F0502020204030204" pitchFamily="34" charset="0"/>
                <a:cs typeface="Times New Roman" panose="02020603050405020304" pitchFamily="18" charset="0"/>
              </a:rPr>
              <a:t>Process Art can be temporary</a:t>
            </a:r>
            <a:br>
              <a:rPr lang="en-CA" kern="100">
                <a:solidFill>
                  <a:srgbClr val="2A2A2A"/>
                </a:solidFill>
                <a:latin typeface="Calibri Light" panose="020F0302020204030204" pitchFamily="34" charset="0"/>
                <a:ea typeface="Calibri" panose="020F0502020204030204" pitchFamily="34" charset="0"/>
                <a:cs typeface="Times New Roman" panose="02020603050405020304" pitchFamily="18" charset="0"/>
              </a:rPr>
            </a:br>
            <a:r>
              <a:rPr lang="en-CA" kern="100">
                <a:solidFill>
                  <a:srgbClr val="2A2A2A"/>
                </a:solidFill>
                <a:latin typeface="Calibri Light" panose="020F0302020204030204" pitchFamily="34" charset="0"/>
                <a:ea typeface="Calibri" panose="020F0502020204030204" pitchFamily="34" charset="0"/>
                <a:cs typeface="Times New Roman" panose="02020603050405020304" pitchFamily="18" charset="0"/>
              </a:rPr>
              <a:t>Not all Art needs to be hung on a wall to be appreciated. You can incorporate a variety of Transient Art projects. For children who might need something concrete, you can take a photo and share it on a Bulletin Board or give them the photo to take home to share.</a:t>
            </a:r>
            <a:endParaRPr lang="en-CA"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5"/>
              </a:spcAft>
            </a:pPr>
            <a:r>
              <a:rPr lang="en-CA" b="1" kern="100">
                <a:solidFill>
                  <a:srgbClr val="2A2A2A"/>
                </a:solidFill>
                <a:latin typeface="Calibri Light" panose="020F0302020204030204" pitchFamily="34" charset="0"/>
                <a:ea typeface="Calibri" panose="020F0502020204030204" pitchFamily="34" charset="0"/>
                <a:cs typeface="Times New Roman" panose="02020603050405020304" pitchFamily="18" charset="0"/>
              </a:rPr>
              <a:t>Process Art can be made outside</a:t>
            </a:r>
            <a:br>
              <a:rPr lang="en-CA" kern="100">
                <a:solidFill>
                  <a:srgbClr val="2A2A2A"/>
                </a:solidFill>
                <a:latin typeface="Calibri Light" panose="020F0302020204030204" pitchFamily="34" charset="0"/>
                <a:ea typeface="Calibri" panose="020F0502020204030204" pitchFamily="34" charset="0"/>
                <a:cs typeface="Times New Roman" panose="02020603050405020304" pitchFamily="18" charset="0"/>
              </a:rPr>
            </a:br>
            <a:r>
              <a:rPr lang="en-CA" kern="100">
                <a:solidFill>
                  <a:srgbClr val="2A2A2A"/>
                </a:solidFill>
                <a:latin typeface="Calibri Light" panose="020F0302020204030204" pitchFamily="34" charset="0"/>
                <a:ea typeface="Calibri" panose="020F0502020204030204" pitchFamily="34" charset="0"/>
                <a:cs typeface="Times New Roman" panose="02020603050405020304" pitchFamily="18" charset="0"/>
              </a:rPr>
              <a:t>Bring the Messy Art Outside! You can design a place outside to create.</a:t>
            </a:r>
            <a:endParaRPr lang="en-CA" kern="100">
              <a:latin typeface="Calibri" panose="020F0502020204030204" pitchFamily="34" charset="0"/>
              <a:ea typeface="Calibri" panose="020F0502020204030204" pitchFamily="34" charset="0"/>
              <a:cs typeface="Times New Roman" panose="02020603050405020304" pitchFamily="18" charset="0"/>
            </a:endParaRPr>
          </a:p>
          <a:p>
            <a:endParaRPr lang="en-CA">
              <a:latin typeface="Proxima Soft Cond" panose="02000506030000020004" pitchFamily="50" charset="0"/>
            </a:endParaRPr>
          </a:p>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24</a:t>
            </a:fld>
            <a:endParaRPr lang="en-CA"/>
          </a:p>
        </p:txBody>
      </p:sp>
    </p:spTree>
    <p:extLst>
      <p:ext uri="{BB962C8B-B14F-4D97-AF65-F5344CB8AC3E}">
        <p14:creationId xmlns:p14="http://schemas.microsoft.com/office/powerpoint/2010/main" val="3203055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25</a:t>
            </a:fld>
            <a:endParaRPr lang="en-CA"/>
          </a:p>
        </p:txBody>
      </p:sp>
    </p:spTree>
    <p:extLst>
      <p:ext uri="{BB962C8B-B14F-4D97-AF65-F5344CB8AC3E}">
        <p14:creationId xmlns:p14="http://schemas.microsoft.com/office/powerpoint/2010/main" val="3152549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908" eaLnBrk="0" fontAlgn="base" hangingPunct="0">
              <a:spcBef>
                <a:spcPct val="0"/>
              </a:spcBef>
              <a:spcAft>
                <a:spcPct val="0"/>
              </a:spcAft>
            </a:pPr>
            <a:r>
              <a:rPr lang="en-US" altLang="en-US">
                <a:latin typeface="Söhne"/>
              </a:rPr>
              <a:t>Process art is considered a valuable and educational approach to art because it provides a unique opportunity for learning and development, especially in educational and childcare settings. Here are some reasons why process art is regarded as a valuable tool for learning:</a:t>
            </a:r>
          </a:p>
          <a:p>
            <a:pPr defTabSz="930908" eaLnBrk="0" fontAlgn="base" hangingPunct="0">
              <a:spcBef>
                <a:spcPct val="0"/>
              </a:spcBef>
              <a:spcAft>
                <a:spcPct val="0"/>
              </a:spcAft>
              <a:buFontTx/>
              <a:buAutoNum type="arabicPeriod"/>
            </a:pPr>
            <a:r>
              <a:rPr lang="en-US" altLang="en-US" b="1">
                <a:latin typeface="Söhne"/>
              </a:rPr>
              <a:t>Creativity and Imagination:</a:t>
            </a:r>
            <a:r>
              <a:rPr lang="en-US" altLang="en-US">
                <a:latin typeface="Söhne"/>
              </a:rPr>
              <a:t> Process art encourages children to use their creativity and imagination freely. They have the freedom to explore and express themselves without the pressure of creating a specific end product.</a:t>
            </a:r>
          </a:p>
          <a:p>
            <a:pPr defTabSz="930908" eaLnBrk="0" fontAlgn="base" hangingPunct="0">
              <a:spcBef>
                <a:spcPct val="0"/>
              </a:spcBef>
              <a:spcAft>
                <a:spcPct val="0"/>
              </a:spcAft>
              <a:buFontTx/>
              <a:buAutoNum type="arabicPeriod" startAt="2"/>
            </a:pPr>
            <a:r>
              <a:rPr lang="en-US" altLang="en-US" b="1">
                <a:latin typeface="Söhne"/>
              </a:rPr>
              <a:t>Exploration and Experimentation:</a:t>
            </a:r>
            <a:r>
              <a:rPr lang="en-US" altLang="en-US">
                <a:latin typeface="Söhne"/>
              </a:rPr>
              <a:t> Process art allows children to experiment with various materials, colors, and techniques. This hands-on exploration fosters curiosity and helps them understand cause and effect.</a:t>
            </a:r>
          </a:p>
          <a:p>
            <a:pPr defTabSz="930908" eaLnBrk="0" fontAlgn="base" hangingPunct="0">
              <a:spcBef>
                <a:spcPct val="0"/>
              </a:spcBef>
              <a:spcAft>
                <a:spcPct val="0"/>
              </a:spcAft>
              <a:buFontTx/>
              <a:buAutoNum type="arabicPeriod" startAt="3"/>
            </a:pPr>
            <a:r>
              <a:rPr lang="en-US" altLang="en-US" b="1">
                <a:latin typeface="Söhne"/>
              </a:rPr>
              <a:t>Sensory Engagement:</a:t>
            </a:r>
            <a:r>
              <a:rPr lang="en-US" altLang="en-US">
                <a:latin typeface="Söhne"/>
              </a:rPr>
              <a:t> Many process art activities involve sensory experiences, such as touching, feeling, and manipulating materials. This engagement with the senses is crucial for early childhood development.</a:t>
            </a:r>
          </a:p>
          <a:p>
            <a:pPr defTabSz="930908" eaLnBrk="0" fontAlgn="base" hangingPunct="0">
              <a:spcBef>
                <a:spcPct val="0"/>
              </a:spcBef>
              <a:spcAft>
                <a:spcPct val="0"/>
              </a:spcAft>
              <a:buFontTx/>
              <a:buAutoNum type="arabicPeriod" startAt="4"/>
            </a:pPr>
            <a:r>
              <a:rPr lang="en-US" altLang="en-US" b="1">
                <a:latin typeface="Söhne"/>
              </a:rPr>
              <a:t>Problem Solving:</a:t>
            </a:r>
            <a:r>
              <a:rPr lang="en-US" altLang="en-US">
                <a:latin typeface="Söhne"/>
              </a:rPr>
              <a:t> As children engage in process art, they encounter challenges and problems to solve. They learn to adapt and make decisions in response to the materials and their own ideas.</a:t>
            </a:r>
          </a:p>
          <a:p>
            <a:pPr defTabSz="930908" eaLnBrk="0" fontAlgn="base" hangingPunct="0">
              <a:spcBef>
                <a:spcPct val="0"/>
              </a:spcBef>
              <a:spcAft>
                <a:spcPct val="0"/>
              </a:spcAft>
              <a:buFontTx/>
              <a:buAutoNum type="arabicPeriod" startAt="5"/>
            </a:pPr>
            <a:r>
              <a:rPr lang="en-US" altLang="en-US" b="1">
                <a:latin typeface="Söhne"/>
              </a:rPr>
              <a:t>Fine and Gross Motor Skills:</a:t>
            </a:r>
            <a:r>
              <a:rPr lang="en-US" altLang="en-US">
                <a:latin typeface="Söhne"/>
              </a:rPr>
              <a:t> Process art often involves actions like cutting, gluing, and painting, which help develop fine motor skills. Some activities may also involve larger movements, promoting gross motor skills.</a:t>
            </a:r>
          </a:p>
          <a:p>
            <a:pPr defTabSz="930908" eaLnBrk="0" fontAlgn="base" hangingPunct="0">
              <a:spcBef>
                <a:spcPct val="0"/>
              </a:spcBef>
              <a:spcAft>
                <a:spcPct val="0"/>
              </a:spcAft>
              <a:buFontTx/>
              <a:buAutoNum type="arabicPeriod" startAt="6"/>
            </a:pPr>
            <a:r>
              <a:rPr lang="en-US" altLang="en-US" b="1">
                <a:latin typeface="Söhne"/>
              </a:rPr>
              <a:t>Self-Expression:</a:t>
            </a:r>
            <a:r>
              <a:rPr lang="en-US" altLang="en-US">
                <a:latin typeface="Söhne"/>
              </a:rPr>
              <a:t> Process art allows children to express their thoughts, feelings, and experiences. It can be a way for them to communicate when they may not have the words to do so.</a:t>
            </a:r>
          </a:p>
          <a:p>
            <a:pPr defTabSz="930908" eaLnBrk="0" fontAlgn="base" hangingPunct="0">
              <a:spcBef>
                <a:spcPct val="0"/>
              </a:spcBef>
              <a:spcAft>
                <a:spcPct val="0"/>
              </a:spcAft>
              <a:buFontTx/>
              <a:buAutoNum type="arabicPeriod" startAt="7"/>
            </a:pPr>
            <a:r>
              <a:rPr lang="en-US" altLang="en-US" b="1">
                <a:latin typeface="Söhne"/>
              </a:rPr>
              <a:t>Independence and Decision-Making:</a:t>
            </a:r>
            <a:r>
              <a:rPr lang="en-US" altLang="en-US">
                <a:latin typeface="Söhne"/>
              </a:rPr>
              <a:t> Children have the autonomy to make choices during process art activities, which helps them develop a sense of independence and decision-making skills.</a:t>
            </a:r>
          </a:p>
          <a:p>
            <a:pPr defTabSz="930908" eaLnBrk="0" fontAlgn="base" hangingPunct="0">
              <a:spcBef>
                <a:spcPct val="0"/>
              </a:spcBef>
              <a:spcAft>
                <a:spcPct val="0"/>
              </a:spcAft>
              <a:buFontTx/>
              <a:buAutoNum type="arabicPeriod" startAt="8"/>
            </a:pPr>
            <a:r>
              <a:rPr lang="en-US" altLang="en-US" b="1">
                <a:latin typeface="Söhne"/>
              </a:rPr>
              <a:t>Appreciation of the Creative Process:</a:t>
            </a:r>
            <a:r>
              <a:rPr lang="en-US" altLang="en-US">
                <a:latin typeface="Söhne"/>
              </a:rPr>
              <a:t> By engaging in process art, children come to understand that the journey and the act of creating are as important, if not more so, than the final result. This perspective can have a lasting impact on their appreciation of art and creativity.</a:t>
            </a:r>
          </a:p>
          <a:p>
            <a:pPr defTabSz="930908" eaLnBrk="0" fontAlgn="base" hangingPunct="0">
              <a:spcBef>
                <a:spcPct val="0"/>
              </a:spcBef>
              <a:spcAft>
                <a:spcPct val="0"/>
              </a:spcAft>
              <a:buFontTx/>
              <a:buAutoNum type="arabicPeriod" startAt="9"/>
            </a:pPr>
            <a:r>
              <a:rPr lang="en-US" altLang="en-US" b="1">
                <a:latin typeface="Söhne"/>
              </a:rPr>
              <a:t>Emotional and Social Development:</a:t>
            </a:r>
            <a:r>
              <a:rPr lang="en-US" altLang="en-US">
                <a:latin typeface="Söhne"/>
              </a:rPr>
              <a:t> The act of creating art can be emotionally fulfilling and can help children manage their feelings. Additionally, collaborative process art projects can promote social interaction and cooperation.</a:t>
            </a:r>
          </a:p>
          <a:p>
            <a:pPr defTabSz="930908" eaLnBrk="0" fontAlgn="base" hangingPunct="0">
              <a:spcBef>
                <a:spcPct val="0"/>
              </a:spcBef>
              <a:spcAft>
                <a:spcPct val="0"/>
              </a:spcAft>
              <a:buFontTx/>
              <a:buAutoNum type="arabicPeriod" startAt="10"/>
            </a:pPr>
            <a:r>
              <a:rPr lang="en-US" altLang="en-US" b="1">
                <a:latin typeface="Söhne"/>
              </a:rPr>
              <a:t>Documentation of Learning:</a:t>
            </a:r>
            <a:r>
              <a:rPr lang="en-US" altLang="en-US">
                <a:latin typeface="Söhne"/>
              </a:rPr>
              <a:t> Keeping a record of the process, such as through journals, allows children to reflect on what they've done and learned. This documentation can be a valuable tool for assessment and communication with parents and educators.</a:t>
            </a:r>
          </a:p>
          <a:p>
            <a:pPr defTabSz="930908" eaLnBrk="0" fontAlgn="base" hangingPunct="0">
              <a:spcBef>
                <a:spcPct val="0"/>
              </a:spcBef>
              <a:spcAft>
                <a:spcPct val="0"/>
              </a:spcAft>
              <a:buFontTx/>
              <a:buAutoNum type="arabicPeriod" startAt="11"/>
            </a:pPr>
            <a:r>
              <a:rPr lang="en-US" altLang="en-US" b="1">
                <a:latin typeface="Söhne"/>
              </a:rPr>
              <a:t>Reduction of Fear of Failure:</a:t>
            </a:r>
            <a:r>
              <a:rPr lang="en-US" altLang="en-US">
                <a:latin typeface="Söhne"/>
              </a:rPr>
              <a:t> Since there's no right or wrong way to create process art, children often experience less fear of failure, which can boost their confidence and willingness to take creative risks.</a:t>
            </a:r>
          </a:p>
          <a:p>
            <a:pPr defTabSz="930908" eaLnBrk="0" fontAlgn="base" hangingPunct="0">
              <a:spcBef>
                <a:spcPct val="0"/>
              </a:spcBef>
              <a:spcAft>
                <a:spcPct val="0"/>
              </a:spcAft>
              <a:buFontTx/>
              <a:buAutoNum type="arabicPeriod" startAt="12"/>
            </a:pPr>
            <a:r>
              <a:rPr lang="en-US" altLang="en-US" b="1">
                <a:latin typeface="Söhne"/>
              </a:rPr>
              <a:t>Understanding Concepts:</a:t>
            </a:r>
            <a:r>
              <a:rPr lang="en-US" altLang="en-US">
                <a:latin typeface="Söhne"/>
              </a:rPr>
              <a:t> Process art can be used to teach various concepts, from colors and shapes to science and math, in a hands-on and engaging way.</a:t>
            </a:r>
          </a:p>
          <a:p>
            <a:pPr defTabSz="930908" eaLnBrk="0" fontAlgn="base" hangingPunct="0">
              <a:spcBef>
                <a:spcPct val="0"/>
              </a:spcBef>
              <a:spcAft>
                <a:spcPct val="0"/>
              </a:spcAft>
            </a:pPr>
            <a:r>
              <a:rPr lang="en-US" altLang="en-US">
                <a:latin typeface="Söhne"/>
              </a:rPr>
              <a:t>In summary, process art is considered learning because it engages children in a holistic educational experience that encompasses creativity, problem-solving, motor skills, emotional development, and more. It values the learning journey and the child's unique expression, making it a valuable approach in early childhood education.</a:t>
            </a:r>
            <a:endParaRPr lang="en-US" altLang="en-US" sz="2900">
              <a:latin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27</a:t>
            </a:fld>
            <a:endParaRPr lang="en-CA"/>
          </a:p>
        </p:txBody>
      </p:sp>
    </p:spTree>
    <p:extLst>
      <p:ext uri="{BB962C8B-B14F-4D97-AF65-F5344CB8AC3E}">
        <p14:creationId xmlns:p14="http://schemas.microsoft.com/office/powerpoint/2010/main" val="1815644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28</a:t>
            </a:fld>
            <a:endParaRPr lang="en-CA"/>
          </a:p>
        </p:txBody>
      </p:sp>
    </p:spTree>
    <p:extLst>
      <p:ext uri="{BB962C8B-B14F-4D97-AF65-F5344CB8AC3E}">
        <p14:creationId xmlns:p14="http://schemas.microsoft.com/office/powerpoint/2010/main" val="1763938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29</a:t>
            </a:fld>
            <a:endParaRPr lang="en-CA"/>
          </a:p>
        </p:txBody>
      </p:sp>
    </p:spTree>
    <p:extLst>
      <p:ext uri="{BB962C8B-B14F-4D97-AF65-F5344CB8AC3E}">
        <p14:creationId xmlns:p14="http://schemas.microsoft.com/office/powerpoint/2010/main" val="4203095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30</a:t>
            </a:fld>
            <a:endParaRPr lang="en-CA"/>
          </a:p>
        </p:txBody>
      </p:sp>
    </p:spTree>
    <p:extLst>
      <p:ext uri="{BB962C8B-B14F-4D97-AF65-F5344CB8AC3E}">
        <p14:creationId xmlns:p14="http://schemas.microsoft.com/office/powerpoint/2010/main" val="771028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31</a:t>
            </a:fld>
            <a:endParaRPr lang="en-CA"/>
          </a:p>
        </p:txBody>
      </p:sp>
    </p:spTree>
    <p:extLst>
      <p:ext uri="{BB962C8B-B14F-4D97-AF65-F5344CB8AC3E}">
        <p14:creationId xmlns:p14="http://schemas.microsoft.com/office/powerpoint/2010/main" val="3766504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32</a:t>
            </a:fld>
            <a:endParaRPr lang="en-CA"/>
          </a:p>
        </p:txBody>
      </p:sp>
    </p:spTree>
    <p:extLst>
      <p:ext uri="{BB962C8B-B14F-4D97-AF65-F5344CB8AC3E}">
        <p14:creationId xmlns:p14="http://schemas.microsoft.com/office/powerpoint/2010/main" val="108795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3</a:t>
            </a:fld>
            <a:endParaRPr lang="en-CA"/>
          </a:p>
        </p:txBody>
      </p:sp>
    </p:spTree>
    <p:extLst>
      <p:ext uri="{BB962C8B-B14F-4D97-AF65-F5344CB8AC3E}">
        <p14:creationId xmlns:p14="http://schemas.microsoft.com/office/powerpoint/2010/main" val="318340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33</a:t>
            </a:fld>
            <a:endParaRPr lang="en-CA"/>
          </a:p>
        </p:txBody>
      </p:sp>
    </p:spTree>
    <p:extLst>
      <p:ext uri="{BB962C8B-B14F-4D97-AF65-F5344CB8AC3E}">
        <p14:creationId xmlns:p14="http://schemas.microsoft.com/office/powerpoint/2010/main" val="1121417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35</a:t>
            </a:fld>
            <a:endParaRPr lang="en-CA"/>
          </a:p>
        </p:txBody>
      </p:sp>
    </p:spTree>
    <p:extLst>
      <p:ext uri="{BB962C8B-B14F-4D97-AF65-F5344CB8AC3E}">
        <p14:creationId xmlns:p14="http://schemas.microsoft.com/office/powerpoint/2010/main" val="3314818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37</a:t>
            </a:fld>
            <a:endParaRPr lang="en-CA"/>
          </a:p>
        </p:txBody>
      </p:sp>
    </p:spTree>
    <p:extLst>
      <p:ext uri="{BB962C8B-B14F-4D97-AF65-F5344CB8AC3E}">
        <p14:creationId xmlns:p14="http://schemas.microsoft.com/office/powerpoint/2010/main" val="3591545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38</a:t>
            </a:fld>
            <a:endParaRPr lang="en-CA"/>
          </a:p>
        </p:txBody>
      </p:sp>
    </p:spTree>
    <p:extLst>
      <p:ext uri="{BB962C8B-B14F-4D97-AF65-F5344CB8AC3E}">
        <p14:creationId xmlns:p14="http://schemas.microsoft.com/office/powerpoint/2010/main" val="3208189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40</a:t>
            </a:fld>
            <a:endParaRPr lang="en-CA"/>
          </a:p>
        </p:txBody>
      </p:sp>
    </p:spTree>
    <p:extLst>
      <p:ext uri="{BB962C8B-B14F-4D97-AF65-F5344CB8AC3E}">
        <p14:creationId xmlns:p14="http://schemas.microsoft.com/office/powerpoint/2010/main" val="1517936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222222"/>
                </a:solidFill>
                <a:effectLst/>
                <a:latin typeface="Arial" panose="020B0604020202020204" pitchFamily="34" charset="0"/>
              </a:rPr>
              <a:t>A lack of experience with process-focused art</a:t>
            </a:r>
            <a:endParaRPr lang="en-US" b="0" i="0">
              <a:solidFill>
                <a:srgbClr val="222222"/>
              </a:solidFill>
              <a:effectLst/>
              <a:latin typeface="Arial" panose="020B0604020202020204" pitchFamily="34" charset="0"/>
            </a:endParaRPr>
          </a:p>
          <a:p>
            <a:pPr algn="l"/>
            <a:r>
              <a:rPr lang="en-US" b="0" i="0">
                <a:solidFill>
                  <a:srgbClr val="222222"/>
                </a:solidFill>
                <a:effectLst/>
                <a:latin typeface="Arial" panose="020B0604020202020204" pitchFamily="34" charset="0"/>
              </a:rPr>
              <a:t>For those who lack experience with process-focused art, it can seem overwhelming and non-productive at first. To provide quality process-focused art experiences for young children, you have to start at the beginning and invite the children to simply explore the materials you provide. As the children are given the freedom and time to explore the materials, their skills and abilities to constructively manage and creatively use those materials will build over time.</a:t>
            </a:r>
          </a:p>
          <a:p>
            <a:br>
              <a:rPr lang="en-US"/>
            </a:br>
            <a:r>
              <a:rPr lang="en-US" b="0" i="0">
                <a:solidFill>
                  <a:srgbClr val="222222"/>
                </a:solidFill>
                <a:effectLst/>
                <a:latin typeface="Arial" panose="020B0604020202020204" pitchFamily="34" charset="0"/>
              </a:rPr>
              <a:t>You also have to understand where your children are developmentally so you can plan processes that they will want to try. In order to keep young children engaged in the process, you have to come up with ideas that are age appropriate, inviting, and interesting. Coming up with successful process-focused art experiences takes commitment, effort, time, and lots of trial and error along the way.</a:t>
            </a:r>
          </a:p>
          <a:p>
            <a:pPr algn="l"/>
            <a:r>
              <a:rPr lang="en-US" b="1" i="0">
                <a:solidFill>
                  <a:srgbClr val="222222"/>
                </a:solidFill>
                <a:effectLst/>
                <a:latin typeface="Arial" panose="020B0604020202020204" pitchFamily="34" charset="0"/>
              </a:rPr>
              <a:t>The inability to justify the process</a:t>
            </a:r>
            <a:endParaRPr lang="en-US" b="0" i="0">
              <a:solidFill>
                <a:srgbClr val="222222"/>
              </a:solidFill>
              <a:effectLst/>
              <a:latin typeface="Arial" panose="020B0604020202020204" pitchFamily="34" charset="0"/>
            </a:endParaRPr>
          </a:p>
          <a:p>
            <a:pPr algn="l"/>
            <a:r>
              <a:rPr lang="en-US" b="0" i="0">
                <a:solidFill>
                  <a:srgbClr val="222222"/>
                </a:solidFill>
                <a:effectLst/>
                <a:latin typeface="Arial" panose="020B0604020202020204" pitchFamily="34" charset="0"/>
              </a:rPr>
              <a:t>Another reason teachers struggle with transitioning from product to process-focused art is the inability to justify the process. Trying to explain to parents why most of the artwork coming home looks like one big blob after another can be difficult. One tip that will help with this is to start with the planning phase. When planning an art activity, answer the question; "what will the children do?" instead of "what will the children make?" This will help you focus on the process and then talk about the process with others.</a:t>
            </a:r>
          </a:p>
          <a:p>
            <a:r>
              <a:rPr lang="en-US" b="0" i="0">
                <a:solidFill>
                  <a:srgbClr val="222222"/>
                </a:solidFill>
                <a:effectLst/>
                <a:latin typeface="Arial" panose="020B0604020202020204" pitchFamily="34" charset="0"/>
              </a:rPr>
              <a:t>The next time an adult walks in the classroom and says, "What did the children make today?" You  will be prepared to say, "The children figured out that..." or "We are making great progress on..." or "We explored the use of..."  Describing the process will naturally lead to a discussion on what the children learned or gained from the process and keeps the conversations open ended and focused on growth and development. Answering the question with "We made a tree today" pretty much wraps up any real potential for an exciting conversation about growth and development...</a:t>
            </a:r>
            <a:endParaRPr lang="en-CA"/>
          </a:p>
          <a:p>
            <a:endParaRPr lang="en-CA"/>
          </a:p>
          <a:p>
            <a:r>
              <a:rPr lang="en-US" b="0" i="0">
                <a:solidFill>
                  <a:srgbClr val="222222"/>
                </a:solidFill>
                <a:effectLst/>
                <a:latin typeface="Arial" panose="020B0604020202020204" pitchFamily="34" charset="0"/>
              </a:rPr>
              <a:t>Another part of transitioning is recognizing and managing the internal struggle to control the art experience. Perhaps you like the artwork on your wall to look a certain way. Perhaps you have certain expectations about how the children </a:t>
            </a:r>
            <a:r>
              <a:rPr lang="en-US" b="0" i="1">
                <a:solidFill>
                  <a:srgbClr val="222222"/>
                </a:solidFill>
                <a:effectLst/>
                <a:latin typeface="Arial" panose="020B0604020202020204" pitchFamily="34" charset="0"/>
              </a:rPr>
              <a:t>should</a:t>
            </a:r>
            <a:r>
              <a:rPr lang="en-US" b="0" i="0">
                <a:solidFill>
                  <a:srgbClr val="222222"/>
                </a:solidFill>
                <a:effectLst/>
                <a:latin typeface="Arial" panose="020B0604020202020204" pitchFamily="34" charset="0"/>
              </a:rPr>
              <a:t> use the materials you set out. Perhaps you love something you saw on </a:t>
            </a:r>
            <a:r>
              <a:rPr lang="en-US" b="0" i="0" u="none" strike="noStrike">
                <a:solidFill>
                  <a:srgbClr val="667FDD"/>
                </a:solidFill>
                <a:effectLst/>
                <a:latin typeface="Arial" panose="020B0604020202020204" pitchFamily="34" charset="0"/>
                <a:hlinkClick r:id="rId3"/>
              </a:rPr>
              <a:t>Pinterest</a:t>
            </a:r>
            <a:r>
              <a:rPr lang="en-US" b="0" i="0">
                <a:solidFill>
                  <a:srgbClr val="222222"/>
                </a:solidFill>
                <a:effectLst/>
                <a:latin typeface="Arial" panose="020B0604020202020204" pitchFamily="34" charset="0"/>
              </a:rPr>
              <a:t> so much that you want to reproduce the exact same artwork</a:t>
            </a:r>
          </a:p>
          <a:p>
            <a:endParaRPr lang="en-US" b="0" i="0">
              <a:solidFill>
                <a:srgbClr val="222222"/>
              </a:solidFill>
              <a:effectLst/>
              <a:latin typeface="Arial" panose="020B0604020202020204" pitchFamily="34" charset="0"/>
            </a:endParaRPr>
          </a:p>
          <a:p>
            <a:pPr algn="l">
              <a:buFont typeface="Arial" panose="020B0604020202020204" pitchFamily="34" charset="0"/>
              <a:buChar char="•"/>
            </a:pPr>
            <a:r>
              <a:rPr lang="en-US" b="0" i="0">
                <a:solidFill>
                  <a:srgbClr val="000000"/>
                </a:solidFill>
                <a:effectLst/>
                <a:latin typeface="Poppins" panose="00000500000000000000" pitchFamily="2" charset="0"/>
              </a:rPr>
              <a:t>Adults facilitate projects and act as co-learners, so they don’t have to hold all the answers. In fact, not knowing the answers can be a huge benefit because it gives adults room to play and experiment themselves.</a:t>
            </a:r>
          </a:p>
          <a:p>
            <a:pPr algn="l">
              <a:buFont typeface="Arial" panose="020B0604020202020204" pitchFamily="34" charset="0"/>
              <a:buChar char="•"/>
            </a:pPr>
            <a:r>
              <a:rPr lang="en-US" b="0" i="0">
                <a:solidFill>
                  <a:srgbClr val="000000"/>
                </a:solidFill>
                <a:effectLst/>
                <a:latin typeface="Poppins" panose="00000500000000000000" pitchFamily="2" charset="0"/>
              </a:rPr>
              <a:t>Process-</a:t>
            </a:r>
            <a:r>
              <a:rPr lang="en-US" b="0" i="0" err="1">
                <a:solidFill>
                  <a:srgbClr val="000000"/>
                </a:solidFill>
                <a:effectLst/>
                <a:latin typeface="Poppins" panose="00000500000000000000" pitchFamily="2" charset="0"/>
              </a:rPr>
              <a:t>focussed</a:t>
            </a:r>
            <a:r>
              <a:rPr lang="en-US" b="0" i="0">
                <a:solidFill>
                  <a:srgbClr val="000000"/>
                </a:solidFill>
                <a:effectLst/>
                <a:latin typeface="Poppins" panose="00000500000000000000" pitchFamily="2" charset="0"/>
              </a:rPr>
              <a:t> projects don’t require a lot of fancy set up or unique materials that are hard to come by. This saves both time and money.</a:t>
            </a:r>
          </a:p>
          <a:p>
            <a:pPr algn="l">
              <a:buFont typeface="Arial" panose="020B0604020202020204" pitchFamily="34" charset="0"/>
              <a:buChar char="•"/>
            </a:pPr>
            <a:r>
              <a:rPr lang="en-US" b="0" i="0">
                <a:solidFill>
                  <a:srgbClr val="000000"/>
                </a:solidFill>
                <a:effectLst/>
                <a:latin typeface="Poppins" panose="00000500000000000000" pitchFamily="2" charset="0"/>
              </a:rPr>
              <a:t>Because the goal of process art is to explore and discover, rather than achieve perfection, adults are also emotionally free to support whatever the child dreams up as an ideal solution or end result. No fighting, tears, or half-completed projects</a:t>
            </a:r>
          </a:p>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41</a:t>
            </a:fld>
            <a:endParaRPr lang="en-CA"/>
          </a:p>
        </p:txBody>
      </p:sp>
    </p:spTree>
    <p:extLst>
      <p:ext uri="{BB962C8B-B14F-4D97-AF65-F5344CB8AC3E}">
        <p14:creationId xmlns:p14="http://schemas.microsoft.com/office/powerpoint/2010/main" val="3759960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42</a:t>
            </a:fld>
            <a:endParaRPr lang="en-CA"/>
          </a:p>
        </p:txBody>
      </p:sp>
    </p:spTree>
    <p:extLst>
      <p:ext uri="{BB962C8B-B14F-4D97-AF65-F5344CB8AC3E}">
        <p14:creationId xmlns:p14="http://schemas.microsoft.com/office/powerpoint/2010/main" val="2715090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43</a:t>
            </a:fld>
            <a:endParaRPr lang="en-CA"/>
          </a:p>
        </p:txBody>
      </p:sp>
    </p:spTree>
    <p:extLst>
      <p:ext uri="{BB962C8B-B14F-4D97-AF65-F5344CB8AC3E}">
        <p14:creationId xmlns:p14="http://schemas.microsoft.com/office/powerpoint/2010/main" val="3155039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44</a:t>
            </a:fld>
            <a:endParaRPr lang="en-CA"/>
          </a:p>
        </p:txBody>
      </p:sp>
    </p:spTree>
    <p:extLst>
      <p:ext uri="{BB962C8B-B14F-4D97-AF65-F5344CB8AC3E}">
        <p14:creationId xmlns:p14="http://schemas.microsoft.com/office/powerpoint/2010/main" val="296559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45</a:t>
            </a:fld>
            <a:endParaRPr lang="en-CA"/>
          </a:p>
        </p:txBody>
      </p:sp>
    </p:spTree>
    <p:extLst>
      <p:ext uri="{BB962C8B-B14F-4D97-AF65-F5344CB8AC3E}">
        <p14:creationId xmlns:p14="http://schemas.microsoft.com/office/powerpoint/2010/main" val="15047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4</a:t>
            </a:fld>
            <a:endParaRPr lang="en-CA"/>
          </a:p>
        </p:txBody>
      </p:sp>
    </p:spTree>
    <p:extLst>
      <p:ext uri="{BB962C8B-B14F-4D97-AF65-F5344CB8AC3E}">
        <p14:creationId xmlns:p14="http://schemas.microsoft.com/office/powerpoint/2010/main" val="930345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46</a:t>
            </a:fld>
            <a:endParaRPr lang="en-CA"/>
          </a:p>
        </p:txBody>
      </p:sp>
    </p:spTree>
    <p:extLst>
      <p:ext uri="{BB962C8B-B14F-4D97-AF65-F5344CB8AC3E}">
        <p14:creationId xmlns:p14="http://schemas.microsoft.com/office/powerpoint/2010/main" val="1778472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47</a:t>
            </a:fld>
            <a:endParaRPr lang="en-CA"/>
          </a:p>
        </p:txBody>
      </p:sp>
    </p:spTree>
    <p:extLst>
      <p:ext uri="{BB962C8B-B14F-4D97-AF65-F5344CB8AC3E}">
        <p14:creationId xmlns:p14="http://schemas.microsoft.com/office/powerpoint/2010/main" val="22109623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48</a:t>
            </a:fld>
            <a:endParaRPr lang="en-CA"/>
          </a:p>
        </p:txBody>
      </p:sp>
    </p:spTree>
    <p:extLst>
      <p:ext uri="{BB962C8B-B14F-4D97-AF65-F5344CB8AC3E}">
        <p14:creationId xmlns:p14="http://schemas.microsoft.com/office/powerpoint/2010/main" val="3137991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49</a:t>
            </a:fld>
            <a:endParaRPr lang="en-CA"/>
          </a:p>
        </p:txBody>
      </p:sp>
    </p:spTree>
    <p:extLst>
      <p:ext uri="{BB962C8B-B14F-4D97-AF65-F5344CB8AC3E}">
        <p14:creationId xmlns:p14="http://schemas.microsoft.com/office/powerpoint/2010/main" val="38417942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51</a:t>
            </a:fld>
            <a:endParaRPr lang="en-CA"/>
          </a:p>
        </p:txBody>
      </p:sp>
    </p:spTree>
    <p:extLst>
      <p:ext uri="{BB962C8B-B14F-4D97-AF65-F5344CB8AC3E}">
        <p14:creationId xmlns:p14="http://schemas.microsoft.com/office/powerpoint/2010/main" val="2947147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52</a:t>
            </a:fld>
            <a:endParaRPr lang="en-CA"/>
          </a:p>
        </p:txBody>
      </p:sp>
    </p:spTree>
    <p:extLst>
      <p:ext uri="{BB962C8B-B14F-4D97-AF65-F5344CB8AC3E}">
        <p14:creationId xmlns:p14="http://schemas.microsoft.com/office/powerpoint/2010/main" val="27793937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53</a:t>
            </a:fld>
            <a:endParaRPr lang="en-CA"/>
          </a:p>
        </p:txBody>
      </p:sp>
    </p:spTree>
    <p:extLst>
      <p:ext uri="{BB962C8B-B14F-4D97-AF65-F5344CB8AC3E}">
        <p14:creationId xmlns:p14="http://schemas.microsoft.com/office/powerpoint/2010/main" val="1096767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54</a:t>
            </a:fld>
            <a:endParaRPr lang="en-CA"/>
          </a:p>
        </p:txBody>
      </p:sp>
    </p:spTree>
    <p:extLst>
      <p:ext uri="{BB962C8B-B14F-4D97-AF65-F5344CB8AC3E}">
        <p14:creationId xmlns:p14="http://schemas.microsoft.com/office/powerpoint/2010/main" val="1061103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55</a:t>
            </a:fld>
            <a:endParaRPr lang="en-CA"/>
          </a:p>
        </p:txBody>
      </p:sp>
    </p:spTree>
    <p:extLst>
      <p:ext uri="{BB962C8B-B14F-4D97-AF65-F5344CB8AC3E}">
        <p14:creationId xmlns:p14="http://schemas.microsoft.com/office/powerpoint/2010/main" val="32395806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56</a:t>
            </a:fld>
            <a:endParaRPr lang="en-CA"/>
          </a:p>
        </p:txBody>
      </p:sp>
    </p:spTree>
    <p:extLst>
      <p:ext uri="{BB962C8B-B14F-4D97-AF65-F5344CB8AC3E}">
        <p14:creationId xmlns:p14="http://schemas.microsoft.com/office/powerpoint/2010/main" val="137958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5</a:t>
            </a:fld>
            <a:endParaRPr lang="en-CA"/>
          </a:p>
        </p:txBody>
      </p:sp>
    </p:spTree>
    <p:extLst>
      <p:ext uri="{BB962C8B-B14F-4D97-AF65-F5344CB8AC3E}">
        <p14:creationId xmlns:p14="http://schemas.microsoft.com/office/powerpoint/2010/main" val="40420108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57</a:t>
            </a:fld>
            <a:endParaRPr lang="en-CA"/>
          </a:p>
        </p:txBody>
      </p:sp>
    </p:spTree>
    <p:extLst>
      <p:ext uri="{BB962C8B-B14F-4D97-AF65-F5344CB8AC3E}">
        <p14:creationId xmlns:p14="http://schemas.microsoft.com/office/powerpoint/2010/main" val="13294443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58</a:t>
            </a:fld>
            <a:endParaRPr lang="en-CA"/>
          </a:p>
        </p:txBody>
      </p:sp>
    </p:spTree>
    <p:extLst>
      <p:ext uri="{BB962C8B-B14F-4D97-AF65-F5344CB8AC3E}">
        <p14:creationId xmlns:p14="http://schemas.microsoft.com/office/powerpoint/2010/main" val="747988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59</a:t>
            </a:fld>
            <a:endParaRPr lang="en-CA"/>
          </a:p>
        </p:txBody>
      </p:sp>
    </p:spTree>
    <p:extLst>
      <p:ext uri="{BB962C8B-B14F-4D97-AF65-F5344CB8AC3E}">
        <p14:creationId xmlns:p14="http://schemas.microsoft.com/office/powerpoint/2010/main" val="2759235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60</a:t>
            </a:fld>
            <a:endParaRPr lang="en-CA"/>
          </a:p>
        </p:txBody>
      </p:sp>
    </p:spTree>
    <p:extLst>
      <p:ext uri="{BB962C8B-B14F-4D97-AF65-F5344CB8AC3E}">
        <p14:creationId xmlns:p14="http://schemas.microsoft.com/office/powerpoint/2010/main" val="1562061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61</a:t>
            </a:fld>
            <a:endParaRPr lang="en-CA"/>
          </a:p>
        </p:txBody>
      </p:sp>
    </p:spTree>
    <p:extLst>
      <p:ext uri="{BB962C8B-B14F-4D97-AF65-F5344CB8AC3E}">
        <p14:creationId xmlns:p14="http://schemas.microsoft.com/office/powerpoint/2010/main" val="40968225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63</a:t>
            </a:fld>
            <a:endParaRPr lang="en-CA"/>
          </a:p>
        </p:txBody>
      </p:sp>
    </p:spTree>
    <p:extLst>
      <p:ext uri="{BB962C8B-B14F-4D97-AF65-F5344CB8AC3E}">
        <p14:creationId xmlns:p14="http://schemas.microsoft.com/office/powerpoint/2010/main" val="2783631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the activity aside. We will come back to it after. </a:t>
            </a:r>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6</a:t>
            </a:fld>
            <a:endParaRPr lang="en-CA"/>
          </a:p>
        </p:txBody>
      </p:sp>
    </p:spTree>
    <p:extLst>
      <p:ext uri="{BB962C8B-B14F-4D97-AF65-F5344CB8AC3E}">
        <p14:creationId xmlns:p14="http://schemas.microsoft.com/office/powerpoint/2010/main" val="215496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8</a:t>
            </a:fld>
            <a:endParaRPr lang="en-CA"/>
          </a:p>
        </p:txBody>
      </p:sp>
    </p:spTree>
    <p:extLst>
      <p:ext uri="{BB962C8B-B14F-4D97-AF65-F5344CB8AC3E}">
        <p14:creationId xmlns:p14="http://schemas.microsoft.com/office/powerpoint/2010/main" val="3638712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10</a:t>
            </a:fld>
            <a:endParaRPr lang="en-CA"/>
          </a:p>
        </p:txBody>
      </p:sp>
    </p:spTree>
    <p:extLst>
      <p:ext uri="{BB962C8B-B14F-4D97-AF65-F5344CB8AC3E}">
        <p14:creationId xmlns:p14="http://schemas.microsoft.com/office/powerpoint/2010/main" val="299998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25B3D68-5185-47EA-867E-A3DC94CD5158}" type="slidenum">
              <a:rPr lang="en-CA" smtClean="0"/>
              <a:t>11</a:t>
            </a:fld>
            <a:endParaRPr lang="en-CA"/>
          </a:p>
        </p:txBody>
      </p:sp>
    </p:spTree>
    <p:extLst>
      <p:ext uri="{BB962C8B-B14F-4D97-AF65-F5344CB8AC3E}">
        <p14:creationId xmlns:p14="http://schemas.microsoft.com/office/powerpoint/2010/main" val="2144010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2D31D40-F208-F749-B90A-0BB8F87144DA}" type="datetimeFigureOut">
              <a:rPr lang="en-US" smtClean="0"/>
              <a:t>11/21/2023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2026154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D31D40-F208-F749-B90A-0BB8F87144DA}"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2930950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D31D40-F208-F749-B90A-0BB8F87144DA}"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20357221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D31D40-F208-F749-B90A-0BB8F87144DA}"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7410707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D31D40-F208-F749-B90A-0BB8F87144DA}"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0254902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2D31D40-F208-F749-B90A-0BB8F87144DA}"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5663511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2D31D40-F208-F749-B90A-0BB8F87144DA}" type="datetimeFigureOut">
              <a:rPr lang="en-US" smtClean="0"/>
              <a:t>11/21/2023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5993542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B2D31D40-F208-F749-B90A-0BB8F87144DA}"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154449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B2D31D40-F208-F749-B90A-0BB8F87144DA}"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354997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3617B0-5B52-6D4E-BC33-EF2698EED637}"/>
              </a:ext>
            </a:extLst>
          </p:cNvPr>
          <p:cNvPicPr>
            <a:picLocks noChangeAspect="1"/>
          </p:cNvPicPr>
          <p:nvPr userDrawn="1"/>
        </p:nvPicPr>
        <p:blipFill rotWithShape="1">
          <a:blip r:embed="rId2"/>
          <a:srcRect b="7333"/>
          <a:stretch/>
        </p:blipFill>
        <p:spPr>
          <a:xfrm>
            <a:off x="0" y="0"/>
            <a:ext cx="12192000" cy="3066584"/>
          </a:xfrm>
          <a:prstGeom prst="rect">
            <a:avLst/>
          </a:prstGeom>
        </p:spPr>
      </p:pic>
      <p:sp>
        <p:nvSpPr>
          <p:cNvPr id="9" name="Title 8">
            <a:extLst>
              <a:ext uri="{FF2B5EF4-FFF2-40B4-BE49-F238E27FC236}">
                <a16:creationId xmlns:a16="http://schemas.microsoft.com/office/drawing/2014/main" id="{09A2BDCF-BAB9-EE4A-8811-005CB0E7B181}"/>
              </a:ext>
            </a:extLst>
          </p:cNvPr>
          <p:cNvSpPr>
            <a:spLocks noGrp="1"/>
          </p:cNvSpPr>
          <p:nvPr>
            <p:ph type="title" hasCustomPrompt="1"/>
          </p:nvPr>
        </p:nvSpPr>
        <p:spPr>
          <a:xfrm>
            <a:off x="838200" y="3780266"/>
            <a:ext cx="10515600" cy="1325563"/>
          </a:xfrm>
        </p:spPr>
        <p:txBody>
          <a:bodyPr/>
          <a:lstStyle>
            <a:lvl1pPr algn="ctr">
              <a:defRPr b="1">
                <a:solidFill>
                  <a:srgbClr val="6D2979"/>
                </a:solidFill>
                <a:latin typeface="+mn-lt"/>
              </a:defRPr>
            </a:lvl1pPr>
          </a:lstStyle>
          <a:p>
            <a:r>
              <a:rPr lang="en-US"/>
              <a:t>CLICK TO EDIT MASTER TITLE STYLE</a:t>
            </a:r>
          </a:p>
        </p:txBody>
      </p:sp>
    </p:spTree>
    <p:extLst>
      <p:ext uri="{BB962C8B-B14F-4D97-AF65-F5344CB8AC3E}">
        <p14:creationId xmlns:p14="http://schemas.microsoft.com/office/powerpoint/2010/main" val="6580413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EC01A2-A068-B54A-86F1-D7ACE04D8FAE}"/>
              </a:ext>
            </a:extLst>
          </p:cNvPr>
          <p:cNvPicPr>
            <a:picLocks noChangeAspect="1"/>
          </p:cNvPicPr>
          <p:nvPr userDrawn="1"/>
        </p:nvPicPr>
        <p:blipFill rotWithShape="1">
          <a:blip r:embed="rId2"/>
          <a:srcRect t="84402"/>
          <a:stretch/>
        </p:blipFill>
        <p:spPr>
          <a:xfrm>
            <a:off x="2" y="5698273"/>
            <a:ext cx="12191998" cy="1159727"/>
          </a:xfrm>
          <a:prstGeom prst="rect">
            <a:avLst/>
          </a:prstGeom>
        </p:spPr>
      </p:pic>
      <p:sp>
        <p:nvSpPr>
          <p:cNvPr id="9" name="Title 8">
            <a:extLst>
              <a:ext uri="{FF2B5EF4-FFF2-40B4-BE49-F238E27FC236}">
                <a16:creationId xmlns:a16="http://schemas.microsoft.com/office/drawing/2014/main" id="{6E761718-4629-A04E-8189-B82DECB928AF}"/>
              </a:ext>
            </a:extLst>
          </p:cNvPr>
          <p:cNvSpPr>
            <a:spLocks noGrp="1"/>
          </p:cNvSpPr>
          <p:nvPr>
            <p:ph type="title" hasCustomPrompt="1"/>
          </p:nvPr>
        </p:nvSpPr>
        <p:spPr/>
        <p:txBody>
          <a:bodyPr>
            <a:normAutofit/>
          </a:bodyPr>
          <a:lstStyle>
            <a:lvl1pPr>
              <a:defRPr sz="4000" b="1">
                <a:solidFill>
                  <a:srgbClr val="6D2979"/>
                </a:solidFill>
                <a:latin typeface="+mn-lt"/>
              </a:defRPr>
            </a:lvl1pPr>
          </a:lstStyle>
          <a:p>
            <a:r>
              <a:rPr lang="en-US"/>
              <a:t>CLICK TO EDIT MASTER TITLE STYLE</a:t>
            </a:r>
          </a:p>
        </p:txBody>
      </p:sp>
      <p:sp>
        <p:nvSpPr>
          <p:cNvPr id="11" name="Content Placeholder 10">
            <a:extLst>
              <a:ext uri="{FF2B5EF4-FFF2-40B4-BE49-F238E27FC236}">
                <a16:creationId xmlns:a16="http://schemas.microsoft.com/office/drawing/2014/main" id="{5022E0FD-7C06-E84D-87BC-E8397FB3EDBA}"/>
              </a:ext>
            </a:extLst>
          </p:cNvPr>
          <p:cNvSpPr>
            <a:spLocks noGrp="1"/>
          </p:cNvSpPr>
          <p:nvPr>
            <p:ph sz="quarter" idx="10"/>
          </p:nvPr>
        </p:nvSpPr>
        <p:spPr>
          <a:xfrm>
            <a:off x="838199" y="1690688"/>
            <a:ext cx="10515599" cy="384031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5110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31D40-F208-F749-B90A-0BB8F87144DA}"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170447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D31D40-F208-F749-B90A-0BB8F87144DA}"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1875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D31D40-F208-F749-B90A-0BB8F87144DA}"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9151330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D31D40-F208-F749-B90A-0BB8F87144DA}"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21592437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B2D31D40-F208-F749-B90A-0BB8F87144DA}"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9696519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31D40-F208-F749-B90A-0BB8F87144DA}"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917852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D31D40-F208-F749-B90A-0BB8F87144DA}"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21641258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D31D40-F208-F749-B90A-0BB8F87144DA}"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7327878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2D31D40-F208-F749-B90A-0BB8F87144DA}" type="datetimeFigureOut">
              <a:rPr lang="en-US" smtClean="0"/>
              <a:t>11/21/2023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35BB4F3-2E06-B64F-BCD8-FA1EFDDDE965}" type="slidenum">
              <a:rPr lang="en-US" smtClean="0"/>
              <a:t>‹#›</a:t>
            </a:fld>
            <a:endParaRPr lang="en-US"/>
          </a:p>
        </p:txBody>
      </p:sp>
    </p:spTree>
    <p:extLst>
      <p:ext uri="{BB962C8B-B14F-4D97-AF65-F5344CB8AC3E}">
        <p14:creationId xmlns:p14="http://schemas.microsoft.com/office/powerpoint/2010/main" val="19932268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letstalkqualitypa.com/process-vs-product-the-importance-of-individual-expression-through-art-2/small-child-holding-paper-butterfly-in-his-hands-child-shows-paper-crafts-funny-butterfly-made-of-colored-paper-office-supplies-on-a-wooden-table-children-creativity-concept/"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hyperlink" Target="https://letstalkqualitypa.com/process-vs-product-the-importance-of-individual-expression-through-art-2/%e5%b9%bc%e5%85%90%e3%81%8c%e4%bd%9c%e3%81%a3%e3%81%9f%e7%b2%98%e5%9c%9f%e7%b4%b0%e5%b7%a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hyperlink" Target="https://www.kristenrbpeterson.com/" TargetMode="External"/><Relationship Id="rId4" Type="http://schemas.openxmlformats.org/officeDocument/2006/relationships/hyperlink" Target="https://www.instagram.com/s/aGlnaGxpZ2h0OjE3ODk4MDc1MDYyMjg1MDk1?igshid=MTc4MmM1YmI2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creativecommons.org/licenses/by/3.0/" TargetMode="External"/><Relationship Id="rId5" Type="http://schemas.openxmlformats.org/officeDocument/2006/relationships/hyperlink" Target="https://coloringpagescollection.blogspot.com/2018/03/learning-colors-worksheets-for.html" TargetMode="Externa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https://www.youtube.com/embed/hrvED8DQDy4?feature=oembed" TargetMode="Externa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image1.slideserve.com/1540700/we-always-make-christmas-trees-l.jpg" TargetMode="Externa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9.xml"/><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E086-29D1-283C-9FD4-DCFAEED84BC7}"/>
              </a:ext>
            </a:extLst>
          </p:cNvPr>
          <p:cNvSpPr>
            <a:spLocks noGrp="1"/>
          </p:cNvSpPr>
          <p:nvPr>
            <p:ph type="title"/>
          </p:nvPr>
        </p:nvSpPr>
        <p:spPr/>
        <p:txBody>
          <a:bodyPr/>
          <a:lstStyle/>
          <a:p>
            <a:r>
              <a:rPr lang="en-US">
                <a:latin typeface="Proxima Soft Black" panose="02000506030000020004" pitchFamily="50" charset="0"/>
              </a:rPr>
              <a:t>Welcome…Introduce Myself..</a:t>
            </a:r>
            <a:endParaRPr lang="en-CA">
              <a:latin typeface="Proxima Soft Black" panose="02000506030000020004" pitchFamily="50" charset="0"/>
            </a:endParaRPr>
          </a:p>
        </p:txBody>
      </p:sp>
    </p:spTree>
    <p:extLst>
      <p:ext uri="{BB962C8B-B14F-4D97-AF65-F5344CB8AC3E}">
        <p14:creationId xmlns:p14="http://schemas.microsoft.com/office/powerpoint/2010/main" val="128859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6" name="Group 10315">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17" name="Rectangle 10316">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318" name="Oval 10317">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19" name="Oval 10318">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20" name="Oval 10319">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21" name="Oval 10320">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22" name="Oval 10321">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23"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0324"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0325"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0327" name="Rectangle 10326">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10329" name="Rectangle 10328">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1" name="Rectangle 10330">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 name="Title 7">
            <a:extLst>
              <a:ext uri="{FF2B5EF4-FFF2-40B4-BE49-F238E27FC236}">
                <a16:creationId xmlns:a16="http://schemas.microsoft.com/office/drawing/2014/main" id="{94D5BAF2-E424-6211-FF8B-729FE10B55DF}"/>
              </a:ext>
            </a:extLst>
          </p:cNvPr>
          <p:cNvSpPr>
            <a:spLocks noGrp="1"/>
          </p:cNvSpPr>
          <p:nvPr>
            <p:ph type="title"/>
          </p:nvPr>
        </p:nvSpPr>
        <p:spPr>
          <a:xfrm>
            <a:off x="596068" y="2667000"/>
            <a:ext cx="4177867" cy="1391692"/>
          </a:xfrm>
        </p:spPr>
        <p:txBody>
          <a:bodyPr vert="horz" lIns="91440" tIns="45720" rIns="91440" bIns="45720" rtlCol="0" anchor="ctr">
            <a:noAutofit/>
          </a:bodyPr>
          <a:lstStyle/>
          <a:p>
            <a:pPr>
              <a:lnSpc>
                <a:spcPct val="90000"/>
              </a:lnSpc>
            </a:pPr>
            <a:r>
              <a:rPr lang="en-US" sz="7200" b="0">
                <a:solidFill>
                  <a:schemeClr val="accent6">
                    <a:lumMod val="50000"/>
                  </a:schemeClr>
                </a:solidFill>
                <a:latin typeface="Proxima Soft Cond Black" panose="02000506030000020004" pitchFamily="50" charset="0"/>
              </a:rPr>
              <a:t>WHAT IS?</a:t>
            </a:r>
            <a:br>
              <a:rPr lang="en-US" sz="7200" b="0">
                <a:solidFill>
                  <a:schemeClr val="accent6">
                    <a:lumMod val="50000"/>
                  </a:schemeClr>
                </a:solidFill>
                <a:latin typeface="Proxima Soft Cond Black" panose="02000506030000020004" pitchFamily="50" charset="0"/>
              </a:rPr>
            </a:br>
            <a:br>
              <a:rPr lang="en-US" sz="7200" b="0">
                <a:solidFill>
                  <a:schemeClr val="accent6">
                    <a:lumMod val="50000"/>
                  </a:schemeClr>
                </a:solidFill>
                <a:latin typeface="Proxima Soft Cond Black" panose="02000506030000020004" pitchFamily="50" charset="0"/>
              </a:rPr>
            </a:br>
            <a:r>
              <a:rPr lang="en-US" sz="7200" b="0">
                <a:solidFill>
                  <a:schemeClr val="accent6">
                    <a:lumMod val="50000"/>
                  </a:schemeClr>
                </a:solidFill>
                <a:latin typeface="Proxima Soft Cond Black" panose="02000506030000020004" pitchFamily="50" charset="0"/>
              </a:rPr>
              <a:t>PRODUCT-FOCUSED </a:t>
            </a:r>
            <a:br>
              <a:rPr lang="en-US" sz="7200" b="0">
                <a:solidFill>
                  <a:schemeClr val="accent6">
                    <a:lumMod val="50000"/>
                  </a:schemeClr>
                </a:solidFill>
                <a:latin typeface="Proxima Soft Cond Black" panose="02000506030000020004" pitchFamily="50" charset="0"/>
              </a:rPr>
            </a:br>
            <a:r>
              <a:rPr lang="en-US" sz="7200" b="0">
                <a:solidFill>
                  <a:schemeClr val="accent6">
                    <a:lumMod val="50000"/>
                  </a:schemeClr>
                </a:solidFill>
                <a:latin typeface="Proxima Soft Cond Black" panose="02000506030000020004" pitchFamily="50" charset="0"/>
              </a:rPr>
              <a:t>ART?</a:t>
            </a:r>
          </a:p>
        </p:txBody>
      </p:sp>
      <p:pic>
        <p:nvPicPr>
          <p:cNvPr id="9" name="Picture 4" descr="PreKandKSharing: Children's Art: Process VERSUS Product">
            <a:extLst>
              <a:ext uri="{FF2B5EF4-FFF2-40B4-BE49-F238E27FC236}">
                <a16:creationId xmlns:a16="http://schemas.microsoft.com/office/drawing/2014/main" id="{110A7163-F25B-5A4A-F21F-4327D608DA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43" r="2430" b="-1"/>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10333"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Tree>
    <p:extLst>
      <p:ext uri="{BB962C8B-B14F-4D97-AF65-F5344CB8AC3E}">
        <p14:creationId xmlns:p14="http://schemas.microsoft.com/office/powerpoint/2010/main" val="990124188"/>
      </p:ext>
    </p:extLst>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8" descr="Related image | Toddler crafts, Duck crafts, Paper puppets">
            <a:extLst>
              <a:ext uri="{FF2B5EF4-FFF2-40B4-BE49-F238E27FC236}">
                <a16:creationId xmlns:a16="http://schemas.microsoft.com/office/drawing/2014/main" id="{619B8A5E-DCC8-A35A-90D7-380B39642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551" y="448163"/>
            <a:ext cx="7948898" cy="59616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568C68F1-25C4-9BE4-88E1-9E32EFFFFFAE}"/>
              </a:ext>
            </a:extLst>
          </p:cNvPr>
          <p:cNvSpPr txBox="1"/>
          <p:nvPr/>
        </p:nvSpPr>
        <p:spPr>
          <a:xfrm>
            <a:off x="8636401" y="4746468"/>
            <a:ext cx="4692955" cy="1421928"/>
          </a:xfrm>
          <a:prstGeom prst="rect">
            <a:avLst/>
          </a:prstGeom>
          <a:noFill/>
        </p:spPr>
        <p:txBody>
          <a:bodyPr wrap="square">
            <a:spAutoFit/>
          </a:bodyPr>
          <a:lstStyle/>
          <a:p>
            <a:pPr>
              <a:lnSpc>
                <a:spcPct val="90000"/>
              </a:lnSpc>
              <a:spcBef>
                <a:spcPts val="1000"/>
              </a:spcBef>
              <a:buClr>
                <a:schemeClr val="accent1"/>
              </a:buClr>
              <a:buSzPct val="80000"/>
            </a:pPr>
            <a:r>
              <a:rPr lang="en-US" sz="4800">
                <a:solidFill>
                  <a:srgbClr val="C00000"/>
                </a:solidFill>
                <a:latin typeface="Proxima Soft Cond Black" panose="02000506030000020004" pitchFamily="50" charset="0"/>
              </a:rPr>
              <a:t>Discourage creativity </a:t>
            </a:r>
          </a:p>
        </p:txBody>
      </p:sp>
      <p:sp>
        <p:nvSpPr>
          <p:cNvPr id="3" name="TextBox 2">
            <a:extLst>
              <a:ext uri="{FF2B5EF4-FFF2-40B4-BE49-F238E27FC236}">
                <a16:creationId xmlns:a16="http://schemas.microsoft.com/office/drawing/2014/main" id="{B6C22CED-7CB7-D687-0C21-3FC14638776A}"/>
              </a:ext>
            </a:extLst>
          </p:cNvPr>
          <p:cNvSpPr txBox="1"/>
          <p:nvPr/>
        </p:nvSpPr>
        <p:spPr>
          <a:xfrm>
            <a:off x="194723" y="3316980"/>
            <a:ext cx="3542646" cy="1421928"/>
          </a:xfrm>
          <a:prstGeom prst="rect">
            <a:avLst/>
          </a:prstGeom>
          <a:noFill/>
        </p:spPr>
        <p:txBody>
          <a:bodyPr wrap="square">
            <a:spAutoFit/>
          </a:bodyPr>
          <a:lstStyle/>
          <a:p>
            <a:pPr algn="ctr">
              <a:lnSpc>
                <a:spcPct val="90000"/>
              </a:lnSpc>
              <a:spcBef>
                <a:spcPts val="1000"/>
              </a:spcBef>
              <a:buClr>
                <a:schemeClr val="accent1"/>
              </a:buClr>
              <a:buSzPct val="80000"/>
            </a:pPr>
            <a:r>
              <a:rPr lang="en-US" sz="4800">
                <a:solidFill>
                  <a:srgbClr val="C00000"/>
                </a:solidFill>
                <a:latin typeface="Proxima Soft Cond Black" panose="02000506030000020004" pitchFamily="50" charset="0"/>
                <a:cs typeface="Dreaming Outloud Script Pro" panose="020F0502020204030204" pitchFamily="66" charset="0"/>
              </a:rPr>
              <a:t>Focus on Final Product </a:t>
            </a:r>
          </a:p>
        </p:txBody>
      </p:sp>
      <p:sp>
        <p:nvSpPr>
          <p:cNvPr id="7" name="TextBox 6">
            <a:extLst>
              <a:ext uri="{FF2B5EF4-FFF2-40B4-BE49-F238E27FC236}">
                <a16:creationId xmlns:a16="http://schemas.microsoft.com/office/drawing/2014/main" id="{6853C6F4-3108-B346-82FF-A607700F5CE3}"/>
              </a:ext>
            </a:extLst>
          </p:cNvPr>
          <p:cNvSpPr txBox="1"/>
          <p:nvPr/>
        </p:nvSpPr>
        <p:spPr>
          <a:xfrm>
            <a:off x="4840829" y="2320990"/>
            <a:ext cx="4294794" cy="757130"/>
          </a:xfrm>
          <a:prstGeom prst="rect">
            <a:avLst/>
          </a:prstGeom>
          <a:noFill/>
        </p:spPr>
        <p:txBody>
          <a:bodyPr wrap="square">
            <a:spAutoFit/>
          </a:bodyPr>
          <a:lstStyle/>
          <a:p>
            <a:pPr>
              <a:lnSpc>
                <a:spcPct val="90000"/>
              </a:lnSpc>
              <a:spcBef>
                <a:spcPts val="1000"/>
              </a:spcBef>
              <a:buClr>
                <a:schemeClr val="accent1"/>
              </a:buClr>
              <a:buSzPct val="80000"/>
            </a:pPr>
            <a:r>
              <a:rPr lang="en-US" sz="4800">
                <a:solidFill>
                  <a:srgbClr val="C00000"/>
                </a:solidFill>
                <a:latin typeface="Proxima Soft Cond Black" panose="02000506030000020004" pitchFamily="50" charset="0"/>
              </a:rPr>
              <a:t>“cookie cutter” </a:t>
            </a:r>
          </a:p>
        </p:txBody>
      </p:sp>
      <p:sp>
        <p:nvSpPr>
          <p:cNvPr id="8" name="TextBox 7">
            <a:extLst>
              <a:ext uri="{FF2B5EF4-FFF2-40B4-BE49-F238E27FC236}">
                <a16:creationId xmlns:a16="http://schemas.microsoft.com/office/drawing/2014/main" id="{4F33ECDE-1360-C215-2823-3B1BB830A914}"/>
              </a:ext>
            </a:extLst>
          </p:cNvPr>
          <p:cNvSpPr txBox="1"/>
          <p:nvPr/>
        </p:nvSpPr>
        <p:spPr>
          <a:xfrm>
            <a:off x="357900" y="448163"/>
            <a:ext cx="5222024" cy="701731"/>
          </a:xfrm>
          <a:prstGeom prst="rect">
            <a:avLst/>
          </a:prstGeom>
          <a:noFill/>
        </p:spPr>
        <p:txBody>
          <a:bodyPr wrap="square">
            <a:spAutoFit/>
          </a:bodyPr>
          <a:lstStyle/>
          <a:p>
            <a:pPr>
              <a:lnSpc>
                <a:spcPct val="90000"/>
              </a:lnSpc>
              <a:spcBef>
                <a:spcPts val="1000"/>
              </a:spcBef>
              <a:buClr>
                <a:schemeClr val="accent1"/>
              </a:buClr>
              <a:buSzPct val="80000"/>
            </a:pPr>
            <a:r>
              <a:rPr lang="en-US" sz="4400">
                <a:solidFill>
                  <a:srgbClr val="C00000"/>
                </a:solidFill>
                <a:latin typeface="Proxima Soft Cond Black" panose="02000506030000020004" pitchFamily="50" charset="0"/>
              </a:rPr>
              <a:t>Certain result </a:t>
            </a:r>
          </a:p>
        </p:txBody>
      </p:sp>
    </p:spTree>
    <p:extLst>
      <p:ext uri="{BB962C8B-B14F-4D97-AF65-F5344CB8AC3E}">
        <p14:creationId xmlns:p14="http://schemas.microsoft.com/office/powerpoint/2010/main" val="35369289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10" advTm="1000">
        <p159:morph option="byObject"/>
      </p:transition>
    </mc:Choice>
    <mc:Fallback>
      <p:transition advTm="1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child's hands holding a paper butterfly&#10;&#10;Description automatically generated">
            <a:hlinkClick r:id="rId3"/>
            <a:extLst>
              <a:ext uri="{FF2B5EF4-FFF2-40B4-BE49-F238E27FC236}">
                <a16:creationId xmlns:a16="http://schemas.microsoft.com/office/drawing/2014/main" id="{C0154E5C-0272-903C-9023-4B51EBBAA2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5372" y="357205"/>
            <a:ext cx="9156492" cy="6098218"/>
          </a:xfrm>
          <a:prstGeom prst="rect">
            <a:avLst/>
          </a:prstGeom>
          <a:ln>
            <a:noFill/>
          </a:ln>
          <a:effectLst>
            <a:softEdge rad="112500"/>
          </a:effectLst>
        </p:spPr>
      </p:pic>
      <p:sp>
        <p:nvSpPr>
          <p:cNvPr id="28" name="TextBox 27">
            <a:extLst>
              <a:ext uri="{FF2B5EF4-FFF2-40B4-BE49-F238E27FC236}">
                <a16:creationId xmlns:a16="http://schemas.microsoft.com/office/drawing/2014/main" id="{02D3C05F-DE33-9BED-F056-4341A40E6F13}"/>
              </a:ext>
            </a:extLst>
          </p:cNvPr>
          <p:cNvSpPr txBox="1"/>
          <p:nvPr/>
        </p:nvSpPr>
        <p:spPr>
          <a:xfrm>
            <a:off x="198222" y="5191619"/>
            <a:ext cx="4587499" cy="1550168"/>
          </a:xfrm>
          <a:prstGeom prst="rect">
            <a:avLst/>
          </a:prstGeom>
          <a:noFill/>
        </p:spPr>
        <p:txBody>
          <a:bodyPr wrap="square">
            <a:spAutoFit/>
          </a:bodyPr>
          <a:lstStyle/>
          <a:p>
            <a:pPr>
              <a:lnSpc>
                <a:spcPct val="90000"/>
              </a:lnSpc>
              <a:spcBef>
                <a:spcPts val="1000"/>
              </a:spcBef>
              <a:buClr>
                <a:schemeClr val="accent1"/>
              </a:buClr>
              <a:buSzPct val="80000"/>
            </a:pPr>
            <a:r>
              <a:rPr lang="en-US" sz="4800">
                <a:solidFill>
                  <a:srgbClr val="C00000"/>
                </a:solidFill>
                <a:latin typeface="Proxima Soft Cond Black" panose="02000506030000020004" pitchFamily="50" charset="0"/>
              </a:rPr>
              <a:t>Child not </a:t>
            </a:r>
          </a:p>
          <a:p>
            <a:pPr>
              <a:lnSpc>
                <a:spcPct val="90000"/>
              </a:lnSpc>
              <a:spcBef>
                <a:spcPts val="1000"/>
              </a:spcBef>
              <a:buClr>
                <a:schemeClr val="accent1"/>
              </a:buClr>
              <a:buSzPct val="80000"/>
            </a:pPr>
            <a:r>
              <a:rPr lang="en-US" sz="4800">
                <a:solidFill>
                  <a:srgbClr val="C00000"/>
                </a:solidFill>
                <a:latin typeface="Proxima Soft Cond Black" panose="02000506030000020004" pitchFamily="50" charset="0"/>
              </a:rPr>
              <a:t>actively engaged </a:t>
            </a:r>
          </a:p>
        </p:txBody>
      </p:sp>
      <p:sp>
        <p:nvSpPr>
          <p:cNvPr id="30" name="TextBox 29">
            <a:extLst>
              <a:ext uri="{FF2B5EF4-FFF2-40B4-BE49-F238E27FC236}">
                <a16:creationId xmlns:a16="http://schemas.microsoft.com/office/drawing/2014/main" id="{E6EB7A3E-89C7-3094-B6BC-758E5E33A431}"/>
              </a:ext>
            </a:extLst>
          </p:cNvPr>
          <p:cNvSpPr txBox="1"/>
          <p:nvPr/>
        </p:nvSpPr>
        <p:spPr>
          <a:xfrm>
            <a:off x="9116229" y="2973711"/>
            <a:ext cx="4218031" cy="1421928"/>
          </a:xfrm>
          <a:prstGeom prst="rect">
            <a:avLst/>
          </a:prstGeom>
          <a:noFill/>
        </p:spPr>
        <p:txBody>
          <a:bodyPr wrap="square">
            <a:spAutoFit/>
          </a:bodyPr>
          <a:lstStyle/>
          <a:p>
            <a:pPr>
              <a:lnSpc>
                <a:spcPct val="90000"/>
              </a:lnSpc>
              <a:spcBef>
                <a:spcPts val="1000"/>
              </a:spcBef>
              <a:buClr>
                <a:schemeClr val="accent1"/>
              </a:buClr>
              <a:buSzPct val="80000"/>
            </a:pPr>
            <a:r>
              <a:rPr lang="en-US" sz="4800">
                <a:solidFill>
                  <a:srgbClr val="C00000"/>
                </a:solidFill>
                <a:latin typeface="Proxima Soft Cond Black" panose="02000506030000020004" pitchFamily="50" charset="0"/>
              </a:rPr>
              <a:t>“Do it this way”</a:t>
            </a:r>
          </a:p>
        </p:txBody>
      </p:sp>
      <p:sp>
        <p:nvSpPr>
          <p:cNvPr id="32" name="TextBox 31">
            <a:extLst>
              <a:ext uri="{FF2B5EF4-FFF2-40B4-BE49-F238E27FC236}">
                <a16:creationId xmlns:a16="http://schemas.microsoft.com/office/drawing/2014/main" id="{C6FC400A-D38B-6E51-D946-A66B001C9792}"/>
              </a:ext>
            </a:extLst>
          </p:cNvPr>
          <p:cNvSpPr txBox="1"/>
          <p:nvPr/>
        </p:nvSpPr>
        <p:spPr>
          <a:xfrm>
            <a:off x="538345" y="378969"/>
            <a:ext cx="3907255" cy="1421928"/>
          </a:xfrm>
          <a:prstGeom prst="rect">
            <a:avLst/>
          </a:prstGeom>
          <a:noFill/>
        </p:spPr>
        <p:txBody>
          <a:bodyPr wrap="square">
            <a:spAutoFit/>
          </a:bodyPr>
          <a:lstStyle/>
          <a:p>
            <a:pPr>
              <a:lnSpc>
                <a:spcPct val="90000"/>
              </a:lnSpc>
              <a:spcBef>
                <a:spcPts val="1000"/>
              </a:spcBef>
              <a:buClr>
                <a:schemeClr val="accent1"/>
              </a:buClr>
              <a:buSzPct val="80000"/>
            </a:pPr>
            <a:r>
              <a:rPr lang="en-US" sz="4800">
                <a:solidFill>
                  <a:srgbClr val="C00000"/>
                </a:solidFill>
                <a:latin typeface="Proxima Soft Cond Black" panose="02000506030000020004" pitchFamily="50" charset="0"/>
              </a:rPr>
              <a:t>Expected outcome</a:t>
            </a:r>
          </a:p>
        </p:txBody>
      </p:sp>
    </p:spTree>
    <p:extLst>
      <p:ext uri="{BB962C8B-B14F-4D97-AF65-F5344CB8AC3E}">
        <p14:creationId xmlns:p14="http://schemas.microsoft.com/office/powerpoint/2010/main" val="26340358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16 Creative Handprint Crafts For Preschool Kids - The Ways To Create">
            <a:extLst>
              <a:ext uri="{FF2B5EF4-FFF2-40B4-BE49-F238E27FC236}">
                <a16:creationId xmlns:a16="http://schemas.microsoft.com/office/drawing/2014/main" id="{943D1C81-3498-E2D2-35FC-4EDEF8781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743" y="0"/>
            <a:ext cx="6046514" cy="6500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557C8D-8C35-921B-A854-351AF1F0D659}"/>
              </a:ext>
            </a:extLst>
          </p:cNvPr>
          <p:cNvSpPr txBox="1"/>
          <p:nvPr/>
        </p:nvSpPr>
        <p:spPr>
          <a:xfrm>
            <a:off x="509385" y="4255491"/>
            <a:ext cx="5699960" cy="1550168"/>
          </a:xfrm>
          <a:prstGeom prst="rect">
            <a:avLst/>
          </a:prstGeom>
          <a:noFill/>
        </p:spPr>
        <p:txBody>
          <a:bodyPr wrap="square">
            <a:spAutoFit/>
          </a:bodyPr>
          <a:lstStyle/>
          <a:p>
            <a:pPr>
              <a:lnSpc>
                <a:spcPct val="90000"/>
              </a:lnSpc>
              <a:spcBef>
                <a:spcPts val="1000"/>
              </a:spcBef>
              <a:buClr>
                <a:schemeClr val="accent1"/>
              </a:buClr>
              <a:buSzPct val="80000"/>
            </a:pPr>
            <a:r>
              <a:rPr lang="en-US" sz="4800">
                <a:solidFill>
                  <a:srgbClr val="C00000"/>
                </a:solidFill>
                <a:latin typeface="Proxima Soft Cond Black" panose="02000506030000020004" pitchFamily="50" charset="0"/>
              </a:rPr>
              <a:t>Follow certain </a:t>
            </a:r>
          </a:p>
          <a:p>
            <a:pPr>
              <a:lnSpc>
                <a:spcPct val="90000"/>
              </a:lnSpc>
              <a:spcBef>
                <a:spcPts val="1000"/>
              </a:spcBef>
              <a:buClr>
                <a:schemeClr val="accent1"/>
              </a:buClr>
              <a:buSzPct val="80000"/>
            </a:pPr>
            <a:r>
              <a:rPr lang="en-US" sz="4800">
                <a:solidFill>
                  <a:srgbClr val="C00000"/>
                </a:solidFill>
                <a:latin typeface="Proxima Soft Cond Black" panose="02000506030000020004" pitchFamily="50" charset="0"/>
              </a:rPr>
              <a:t>steps </a:t>
            </a:r>
          </a:p>
        </p:txBody>
      </p:sp>
      <p:sp>
        <p:nvSpPr>
          <p:cNvPr id="9" name="TextBox 8">
            <a:extLst>
              <a:ext uri="{FF2B5EF4-FFF2-40B4-BE49-F238E27FC236}">
                <a16:creationId xmlns:a16="http://schemas.microsoft.com/office/drawing/2014/main" id="{833D9B1B-1088-C374-F67E-8A40EF67E490}"/>
              </a:ext>
            </a:extLst>
          </p:cNvPr>
          <p:cNvSpPr txBox="1"/>
          <p:nvPr/>
        </p:nvSpPr>
        <p:spPr>
          <a:xfrm>
            <a:off x="407513" y="492762"/>
            <a:ext cx="4044171" cy="1421928"/>
          </a:xfrm>
          <a:prstGeom prst="rect">
            <a:avLst/>
          </a:prstGeom>
          <a:noFill/>
        </p:spPr>
        <p:txBody>
          <a:bodyPr wrap="square">
            <a:spAutoFit/>
          </a:bodyPr>
          <a:lstStyle/>
          <a:p>
            <a:pPr>
              <a:lnSpc>
                <a:spcPct val="90000"/>
              </a:lnSpc>
              <a:spcBef>
                <a:spcPts val="1000"/>
              </a:spcBef>
              <a:buClr>
                <a:schemeClr val="accent1"/>
              </a:buClr>
              <a:buSzPct val="80000"/>
            </a:pPr>
            <a:r>
              <a:rPr lang="en-US" sz="4800">
                <a:solidFill>
                  <a:srgbClr val="C00000"/>
                </a:solidFill>
                <a:latin typeface="Proxima Soft Cond Black" panose="02000506030000020004" pitchFamily="50" charset="0"/>
              </a:rPr>
              <a:t>End result valued </a:t>
            </a:r>
          </a:p>
        </p:txBody>
      </p:sp>
      <p:sp>
        <p:nvSpPr>
          <p:cNvPr id="23" name="TextBox 22">
            <a:extLst>
              <a:ext uri="{FF2B5EF4-FFF2-40B4-BE49-F238E27FC236}">
                <a16:creationId xmlns:a16="http://schemas.microsoft.com/office/drawing/2014/main" id="{02C1C3AD-C13D-E9C3-411F-7F78501BA39D}"/>
              </a:ext>
            </a:extLst>
          </p:cNvPr>
          <p:cNvSpPr txBox="1"/>
          <p:nvPr/>
        </p:nvSpPr>
        <p:spPr>
          <a:xfrm>
            <a:off x="6374166" y="2229913"/>
            <a:ext cx="4828213" cy="757130"/>
          </a:xfrm>
          <a:prstGeom prst="rect">
            <a:avLst/>
          </a:prstGeom>
          <a:noFill/>
        </p:spPr>
        <p:txBody>
          <a:bodyPr wrap="square">
            <a:spAutoFit/>
          </a:bodyPr>
          <a:lstStyle/>
          <a:p>
            <a:pPr>
              <a:lnSpc>
                <a:spcPct val="90000"/>
              </a:lnSpc>
              <a:spcBef>
                <a:spcPts val="1000"/>
              </a:spcBef>
              <a:buClr>
                <a:schemeClr val="accent1"/>
              </a:buClr>
              <a:buSzPct val="80000"/>
            </a:pPr>
            <a:r>
              <a:rPr lang="en-US" sz="4800">
                <a:solidFill>
                  <a:srgbClr val="C00000"/>
                </a:solidFill>
                <a:latin typeface="Proxima Soft Cond Black" panose="02000506030000020004" pitchFamily="50" charset="0"/>
              </a:rPr>
              <a:t>Similar/identical </a:t>
            </a:r>
          </a:p>
        </p:txBody>
      </p:sp>
    </p:spTree>
    <p:extLst>
      <p:ext uri="{BB962C8B-B14F-4D97-AF65-F5344CB8AC3E}">
        <p14:creationId xmlns:p14="http://schemas.microsoft.com/office/powerpoint/2010/main" val="38553374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Paper Plate Crafts For Pre K - Richard Fernandez's Coloring Pages">
            <a:extLst>
              <a:ext uri="{FF2B5EF4-FFF2-40B4-BE49-F238E27FC236}">
                <a16:creationId xmlns:a16="http://schemas.microsoft.com/office/drawing/2014/main" id="{61EDAB57-FDBE-F006-5AD2-ABE7856A39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57" t="19551"/>
          <a:stretch/>
        </p:blipFill>
        <p:spPr bwMode="auto">
          <a:xfrm>
            <a:off x="325542" y="135339"/>
            <a:ext cx="6319083" cy="62745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19C5FB-C4E7-9FD3-5140-C2143A9C5507}"/>
              </a:ext>
            </a:extLst>
          </p:cNvPr>
          <p:cNvSpPr txBox="1"/>
          <p:nvPr/>
        </p:nvSpPr>
        <p:spPr>
          <a:xfrm>
            <a:off x="6889846" y="585465"/>
            <a:ext cx="4346533" cy="4801314"/>
          </a:xfrm>
          <a:prstGeom prst="rect">
            <a:avLst/>
          </a:prstGeom>
          <a:noFill/>
        </p:spPr>
        <p:txBody>
          <a:bodyPr wrap="square">
            <a:spAutoFit/>
          </a:bodyPr>
          <a:lstStyle/>
          <a:p>
            <a:pPr marL="0" indent="0">
              <a:lnSpc>
                <a:spcPct val="90000"/>
              </a:lnSpc>
              <a:buNone/>
            </a:pPr>
            <a:r>
              <a:rPr lang="en-US" sz="4400">
                <a:solidFill>
                  <a:srgbClr val="C00000"/>
                </a:solidFill>
                <a:effectLst/>
                <a:latin typeface="Proxima Soft Cond Black" panose="02000506030000020004" pitchFamily="50" charset="0"/>
              </a:rPr>
              <a:t>What children might say</a:t>
            </a:r>
            <a:br>
              <a:rPr lang="en-US" sz="2800">
                <a:solidFill>
                  <a:srgbClr val="C00000"/>
                </a:solidFill>
                <a:effectLst/>
                <a:latin typeface="Proxima Soft Cond Black" panose="02000506030000020004" pitchFamily="50" charset="0"/>
              </a:rPr>
            </a:br>
            <a:endParaRPr lang="en-US" sz="2800">
              <a:solidFill>
                <a:srgbClr val="C00000"/>
              </a:solidFill>
              <a:effectLst/>
              <a:latin typeface="Proxima Soft Cond Black" panose="02000506030000020004" pitchFamily="50" charset="0"/>
            </a:endParaRPr>
          </a:p>
          <a:p>
            <a:pPr>
              <a:lnSpc>
                <a:spcPct val="90000"/>
              </a:lnSpc>
            </a:pPr>
            <a:r>
              <a:rPr lang="en-US" sz="2800">
                <a:solidFill>
                  <a:srgbClr val="C00000"/>
                </a:solidFill>
                <a:effectLst/>
                <a:latin typeface="Proxima Soft Cond Black" panose="02000506030000020004" pitchFamily="50" charset="0"/>
              </a:rPr>
              <a:t>“Can I be done now?”</a:t>
            </a:r>
          </a:p>
          <a:p>
            <a:pPr>
              <a:lnSpc>
                <a:spcPct val="90000"/>
              </a:lnSpc>
            </a:pPr>
            <a:endParaRPr lang="en-US" sz="2800">
              <a:solidFill>
                <a:srgbClr val="C00000"/>
              </a:solidFill>
              <a:effectLst/>
              <a:latin typeface="Proxima Soft Cond Black" panose="02000506030000020004" pitchFamily="50" charset="0"/>
            </a:endParaRPr>
          </a:p>
          <a:p>
            <a:pPr>
              <a:lnSpc>
                <a:spcPct val="90000"/>
              </a:lnSpc>
            </a:pPr>
            <a:r>
              <a:rPr lang="en-US" sz="2800">
                <a:solidFill>
                  <a:srgbClr val="C00000"/>
                </a:solidFill>
                <a:effectLst/>
                <a:latin typeface="Proxima Soft Cond Black" panose="02000506030000020004" pitchFamily="50" charset="0"/>
              </a:rPr>
              <a:t>“Is this right?”</a:t>
            </a:r>
          </a:p>
          <a:p>
            <a:pPr>
              <a:lnSpc>
                <a:spcPct val="90000"/>
              </a:lnSpc>
            </a:pPr>
            <a:endParaRPr lang="en-US" sz="2800">
              <a:solidFill>
                <a:srgbClr val="C00000"/>
              </a:solidFill>
              <a:effectLst/>
              <a:latin typeface="Proxima Soft Cond Black" panose="02000506030000020004" pitchFamily="50" charset="0"/>
            </a:endParaRPr>
          </a:p>
          <a:p>
            <a:pPr>
              <a:lnSpc>
                <a:spcPct val="90000"/>
              </a:lnSpc>
            </a:pPr>
            <a:r>
              <a:rPr lang="en-US" sz="2800">
                <a:solidFill>
                  <a:srgbClr val="C00000"/>
                </a:solidFill>
                <a:effectLst/>
                <a:latin typeface="Proxima Soft Cond Black" panose="02000506030000020004" pitchFamily="50" charset="0"/>
              </a:rPr>
              <a:t>“I can’t do it.”</a:t>
            </a:r>
          </a:p>
          <a:p>
            <a:pPr>
              <a:lnSpc>
                <a:spcPct val="90000"/>
              </a:lnSpc>
            </a:pPr>
            <a:endParaRPr lang="en-US" sz="2800">
              <a:solidFill>
                <a:srgbClr val="C00000"/>
              </a:solidFill>
              <a:effectLst/>
              <a:latin typeface="Proxima Soft Cond Black" panose="02000506030000020004" pitchFamily="50" charset="0"/>
            </a:endParaRPr>
          </a:p>
          <a:p>
            <a:pPr>
              <a:lnSpc>
                <a:spcPct val="90000"/>
              </a:lnSpc>
            </a:pPr>
            <a:r>
              <a:rPr lang="en-US" sz="2800">
                <a:solidFill>
                  <a:srgbClr val="C00000"/>
                </a:solidFill>
                <a:effectLst/>
                <a:latin typeface="Proxima Soft Cond Black" panose="02000506030000020004" pitchFamily="50" charset="0"/>
              </a:rPr>
              <a:t>“Mine doesn’t look like yours.”</a:t>
            </a:r>
          </a:p>
        </p:txBody>
      </p:sp>
    </p:spTree>
    <p:extLst>
      <p:ext uri="{BB962C8B-B14F-4D97-AF65-F5344CB8AC3E}">
        <p14:creationId xmlns:p14="http://schemas.microsoft.com/office/powerpoint/2010/main" val="27975327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4" name="Rectangle 73">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75" name="Oval 74">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6" name="Oval 75">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7" name="Oval 76">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8" name="Oval 77">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9" name="Oval 78">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0"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81"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82"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83" name="Rectangle 82">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84" name="Rectangle 83">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86"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87" name="Freeform: Shape 8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CA"/>
          </a:p>
        </p:txBody>
      </p:sp>
      <p:sp>
        <p:nvSpPr>
          <p:cNvPr id="88"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2" name="Title 1">
            <a:extLst>
              <a:ext uri="{FF2B5EF4-FFF2-40B4-BE49-F238E27FC236}">
                <a16:creationId xmlns:a16="http://schemas.microsoft.com/office/drawing/2014/main" id="{C212FEE0-CBE2-64E4-DD13-E486EC4126CE}"/>
              </a:ext>
            </a:extLst>
          </p:cNvPr>
          <p:cNvSpPr>
            <a:spLocks noGrp="1"/>
          </p:cNvSpPr>
          <p:nvPr>
            <p:ph type="title"/>
          </p:nvPr>
        </p:nvSpPr>
        <p:spPr>
          <a:xfrm>
            <a:off x="459506" y="1130603"/>
            <a:ext cx="4996072" cy="4596794"/>
          </a:xfrm>
        </p:spPr>
        <p:txBody>
          <a:bodyPr vert="horz" lIns="91440" tIns="45720" rIns="91440" bIns="45720" rtlCol="0" anchor="ctr">
            <a:normAutofit/>
          </a:bodyPr>
          <a:lstStyle/>
          <a:p>
            <a:r>
              <a:rPr lang="en-US" sz="3600" b="0">
                <a:solidFill>
                  <a:schemeClr val="accent6">
                    <a:lumMod val="40000"/>
                    <a:lumOff val="60000"/>
                  </a:schemeClr>
                </a:solidFill>
                <a:latin typeface="Proxima Soft Black" panose="02000506030000020004" pitchFamily="50" charset="0"/>
              </a:rPr>
              <a:t>CHARACTERISTICS </a:t>
            </a:r>
            <a:br>
              <a:rPr lang="en-US" sz="3600" b="0">
                <a:solidFill>
                  <a:schemeClr val="accent6">
                    <a:lumMod val="40000"/>
                    <a:lumOff val="60000"/>
                  </a:schemeClr>
                </a:solidFill>
                <a:latin typeface="Proxima Soft Black" panose="02000506030000020004" pitchFamily="50" charset="0"/>
              </a:rPr>
            </a:br>
            <a:r>
              <a:rPr lang="en-US" sz="3600" b="0">
                <a:solidFill>
                  <a:schemeClr val="accent6">
                    <a:lumMod val="40000"/>
                    <a:lumOff val="60000"/>
                  </a:schemeClr>
                </a:solidFill>
                <a:latin typeface="Proxima Soft Black" panose="02000506030000020004" pitchFamily="50" charset="0"/>
              </a:rPr>
              <a:t>OF PRODUCT-FOCUSED ART EXPERINECES</a:t>
            </a:r>
          </a:p>
        </p:txBody>
      </p:sp>
      <p:sp>
        <p:nvSpPr>
          <p:cNvPr id="3" name="Content Placeholder 2">
            <a:extLst>
              <a:ext uri="{FF2B5EF4-FFF2-40B4-BE49-F238E27FC236}">
                <a16:creationId xmlns:a16="http://schemas.microsoft.com/office/drawing/2014/main" id="{C411032E-2D92-BA16-3B86-24D890E19D2C}"/>
              </a:ext>
            </a:extLst>
          </p:cNvPr>
          <p:cNvSpPr>
            <a:spLocks noGrp="1"/>
          </p:cNvSpPr>
          <p:nvPr>
            <p:ph sz="quarter" idx="10"/>
          </p:nvPr>
        </p:nvSpPr>
        <p:spPr>
          <a:xfrm>
            <a:off x="5290077" y="437513"/>
            <a:ext cx="5502614" cy="5954325"/>
          </a:xfrm>
        </p:spPr>
        <p:txBody>
          <a:bodyPr vert="horz" lIns="91440" tIns="45720" rIns="91440" bIns="45720" rtlCol="0" anchor="ctr">
            <a:normAutofit/>
          </a:bodyPr>
          <a:lstStyle/>
          <a:p>
            <a:pPr marL="0" indent="0"/>
            <a:endParaRPr lang="en-US" sz="2000">
              <a:effectLst/>
            </a:endParaRPr>
          </a:p>
          <a:p>
            <a:r>
              <a:rPr lang="en-US" sz="2000">
                <a:effectLst/>
              </a:rPr>
              <a:t> The teacher created a sample for children to copy</a:t>
            </a:r>
          </a:p>
          <a:p>
            <a:r>
              <a:rPr lang="en-US" sz="2000">
                <a:effectLst/>
              </a:rPr>
              <a:t> There’s a right and a wrong way to proceed</a:t>
            </a:r>
          </a:p>
          <a:p>
            <a:r>
              <a:rPr lang="en-US" sz="2000">
                <a:effectLst/>
              </a:rPr>
              <a:t> There’s a finished product in mind</a:t>
            </a:r>
          </a:p>
          <a:p>
            <a:r>
              <a:rPr lang="en-US" sz="2000">
                <a:effectLst/>
              </a:rPr>
              <a:t> The children’s finished art all looks the same</a:t>
            </a:r>
          </a:p>
          <a:p>
            <a:r>
              <a:rPr lang="en-US" sz="2000">
                <a:effectLst/>
              </a:rPr>
              <a:t> The children experience frustration</a:t>
            </a:r>
          </a:p>
          <a:p>
            <a:r>
              <a:rPr lang="en-US" sz="2000">
                <a:effectLst/>
              </a:rPr>
              <a:t> The teacher might “fix mistakes”</a:t>
            </a:r>
          </a:p>
          <a:p>
            <a:r>
              <a:rPr lang="en-US" sz="2000">
                <a:effectLst/>
              </a:rPr>
              <a:t> Children have instructions to follow</a:t>
            </a:r>
          </a:p>
          <a:p>
            <a:r>
              <a:rPr lang="en-US" sz="2000">
                <a:effectLst/>
              </a:rPr>
              <a:t> The whole class took part in an art project at the same time</a:t>
            </a:r>
          </a:p>
          <a:p>
            <a:r>
              <a:rPr lang="en-US" sz="2000">
                <a:effectLst/>
              </a:rPr>
              <a:t> Patterns and examples are readily available online</a:t>
            </a:r>
          </a:p>
          <a:p>
            <a:pPr marL="0" indent="0"/>
            <a:endParaRPr lang="en-US" sz="2000">
              <a:effectLst/>
            </a:endParaRPr>
          </a:p>
        </p:txBody>
      </p:sp>
    </p:spTree>
    <p:extLst>
      <p:ext uri="{BB962C8B-B14F-4D97-AF65-F5344CB8AC3E}">
        <p14:creationId xmlns:p14="http://schemas.microsoft.com/office/powerpoint/2010/main" val="3220558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10" advTm="1000">
        <p159:morph option="byObject"/>
      </p:transition>
    </mc:Choice>
    <mc:Fallback>
      <p:transition advTm="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2" name="Rectangle 51">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3" name="Oval 52">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4" name="Oval 53">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5" name="Oval 54">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6" name="Oval 55">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7" name="Oval 56">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8"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59"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60"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62" name="Rectangle 61">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FAAD26B4-FEA3-5983-2819-48D309C57C7D}"/>
              </a:ext>
            </a:extLst>
          </p:cNvPr>
          <p:cNvSpPr>
            <a:spLocks noGrp="1"/>
          </p:cNvSpPr>
          <p:nvPr>
            <p:ph type="title"/>
          </p:nvPr>
        </p:nvSpPr>
        <p:spPr>
          <a:xfrm>
            <a:off x="1154954" y="973668"/>
            <a:ext cx="8761413" cy="706964"/>
          </a:xfrm>
        </p:spPr>
        <p:txBody>
          <a:bodyPr vert="horz" lIns="91440" tIns="45720" rIns="91440" bIns="45720" rtlCol="0" anchor="ctr">
            <a:noAutofit/>
          </a:bodyPr>
          <a:lstStyle/>
          <a:p>
            <a:r>
              <a:rPr lang="en-US" sz="7200">
                <a:solidFill>
                  <a:schemeClr val="accent6">
                    <a:lumMod val="40000"/>
                    <a:lumOff val="60000"/>
                  </a:schemeClr>
                </a:solidFill>
                <a:latin typeface="Proxima Soft Black" panose="02000506030000020004" pitchFamily="50" charset="0"/>
              </a:rPr>
              <a:t>Product Art</a:t>
            </a:r>
          </a:p>
        </p:txBody>
      </p:sp>
      <p:graphicFrame>
        <p:nvGraphicFramePr>
          <p:cNvPr id="24" name="Text Placeholder 2">
            <a:extLst>
              <a:ext uri="{FF2B5EF4-FFF2-40B4-BE49-F238E27FC236}">
                <a16:creationId xmlns:a16="http://schemas.microsoft.com/office/drawing/2014/main" id="{1E455C3C-1C7C-6CCF-2C9B-8AD1A5764F53}"/>
              </a:ext>
            </a:extLst>
          </p:cNvPr>
          <p:cNvGraphicFramePr/>
          <p:nvPr>
            <p:extLst>
              <p:ext uri="{D42A27DB-BD31-4B8C-83A1-F6EECF244321}">
                <p14:modId xmlns:p14="http://schemas.microsoft.com/office/powerpoint/2010/main" val="3720484441"/>
              </p:ext>
            </p:extLst>
          </p:nvPr>
        </p:nvGraphicFramePr>
        <p:xfrm>
          <a:off x="1286934" y="2925232"/>
          <a:ext cx="9625383" cy="3086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21101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1" name="Rectangle 7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7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74" name="Rectangle 7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76" name="Rectangle 75">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9" name="TextBox 8">
            <a:extLst>
              <a:ext uri="{FF2B5EF4-FFF2-40B4-BE49-F238E27FC236}">
                <a16:creationId xmlns:a16="http://schemas.microsoft.com/office/drawing/2014/main" id="{0BEEADB6-AE80-0ACF-EEA8-B38D65CFA5AA}"/>
              </a:ext>
            </a:extLst>
          </p:cNvPr>
          <p:cNvSpPr txBox="1"/>
          <p:nvPr/>
        </p:nvSpPr>
        <p:spPr>
          <a:xfrm>
            <a:off x="363395" y="2949751"/>
            <a:ext cx="4478864" cy="3153753"/>
          </a:xfrm>
          <a:prstGeom prst="rect">
            <a:avLst/>
          </a:prstGeom>
        </p:spPr>
        <p:txBody>
          <a:bodyPr vert="horz" lIns="91440" tIns="45720" rIns="91440" bIns="45720" rtlCol="0" anchor="b">
            <a:noAutofit/>
          </a:bodyPr>
          <a:lstStyle/>
          <a:p>
            <a:pPr>
              <a:spcBef>
                <a:spcPct val="0"/>
              </a:spcBef>
              <a:spcAft>
                <a:spcPts val="600"/>
              </a:spcAft>
            </a:pPr>
            <a:r>
              <a:rPr lang="en-US" sz="6600" b="0">
                <a:solidFill>
                  <a:schemeClr val="accent6">
                    <a:lumMod val="50000"/>
                  </a:schemeClr>
                </a:solidFill>
                <a:latin typeface="Proxima Soft Cond Black" panose="02000506030000020004" pitchFamily="50" charset="0"/>
              </a:rPr>
              <a:t>WHAT IS?</a:t>
            </a:r>
            <a:br>
              <a:rPr lang="en-US" sz="6600" b="0">
                <a:solidFill>
                  <a:schemeClr val="accent6">
                    <a:lumMod val="50000"/>
                  </a:schemeClr>
                </a:solidFill>
                <a:latin typeface="Proxima Soft Cond Black" panose="02000506030000020004" pitchFamily="50" charset="0"/>
              </a:rPr>
            </a:br>
            <a:br>
              <a:rPr lang="en-US" sz="6600" b="0">
                <a:solidFill>
                  <a:schemeClr val="accent6">
                    <a:lumMod val="50000"/>
                  </a:schemeClr>
                </a:solidFill>
                <a:latin typeface="Proxima Soft Cond Black" panose="02000506030000020004" pitchFamily="50" charset="0"/>
              </a:rPr>
            </a:br>
            <a:r>
              <a:rPr lang="en-US" sz="6600" b="0">
                <a:solidFill>
                  <a:schemeClr val="accent6">
                    <a:lumMod val="50000"/>
                  </a:schemeClr>
                </a:solidFill>
                <a:latin typeface="Proxima Soft Cond Black" panose="02000506030000020004" pitchFamily="50" charset="0"/>
              </a:rPr>
              <a:t>PROCESS-FOCUSED </a:t>
            </a:r>
            <a:br>
              <a:rPr lang="en-US" sz="6600" b="0">
                <a:solidFill>
                  <a:schemeClr val="accent6">
                    <a:lumMod val="50000"/>
                  </a:schemeClr>
                </a:solidFill>
                <a:latin typeface="Proxima Soft Cond Black" panose="02000506030000020004" pitchFamily="50" charset="0"/>
              </a:rPr>
            </a:br>
            <a:r>
              <a:rPr lang="en-US" sz="6600" b="0">
                <a:solidFill>
                  <a:schemeClr val="accent6">
                    <a:lumMod val="50000"/>
                  </a:schemeClr>
                </a:solidFill>
                <a:latin typeface="Proxima Soft Cond Black" panose="02000506030000020004" pitchFamily="50" charset="0"/>
              </a:rPr>
              <a:t>ART?</a:t>
            </a:r>
            <a:endParaRPr lang="en-US" sz="6600">
              <a:solidFill>
                <a:schemeClr val="accent6">
                  <a:lumMod val="50000"/>
                </a:schemeClr>
              </a:solidFill>
              <a:latin typeface="Proxima Soft Cond Black" panose="02000506030000020004" pitchFamily="50" charset="0"/>
              <a:ea typeface="+mj-ea"/>
              <a:cs typeface="+mj-cs"/>
            </a:endParaRPr>
          </a:p>
        </p:txBody>
      </p:sp>
      <p:pic>
        <p:nvPicPr>
          <p:cNvPr id="20" name="Picture 4" descr="A collage of penguins made out of paper&#10;&#10;Description automatically generated">
            <a:extLst>
              <a:ext uri="{FF2B5EF4-FFF2-40B4-BE49-F238E27FC236}">
                <a16:creationId xmlns:a16="http://schemas.microsoft.com/office/drawing/2014/main" id="{4BBEBF0D-9E19-D64B-7960-8EED9F2F63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96" t="22226" r="19633" b="-2"/>
          <a:stretch/>
        </p:blipFill>
        <p:spPr bwMode="auto">
          <a:xfrm>
            <a:off x="4006387" y="461681"/>
            <a:ext cx="7724385" cy="6251939"/>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extLst>
            <a:ext uri="{909E8E84-426E-40DD-AFC4-6F175D3DCCD1}">
              <a14:hiddenFill xmlns:a14="http://schemas.microsoft.com/office/drawing/2010/main">
                <a:solidFill>
                  <a:srgbClr val="FFFFFF"/>
                </a:solidFill>
              </a14:hiddenFill>
            </a:ext>
          </a:extLst>
        </p:spPr>
      </p:pic>
      <p:sp>
        <p:nvSpPr>
          <p:cNvPr id="80"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Tree>
    <p:extLst>
      <p:ext uri="{BB962C8B-B14F-4D97-AF65-F5344CB8AC3E}">
        <p14:creationId xmlns:p14="http://schemas.microsoft.com/office/powerpoint/2010/main" val="347294636"/>
      </p:ext>
    </p:extLst>
  </p:cSld>
  <p:clrMapOvr>
    <a:masterClrMapping/>
  </p:clrMapOvr>
  <mc:AlternateContent xmlns:mc="http://schemas.openxmlformats.org/markup-compatibility/2006">
    <mc:Choice xmlns:p14="http://schemas.microsoft.com/office/powerpoint/2010/main" Requires="p14">
      <p:transition p14:dur="250" advTm="1000"/>
    </mc:Choice>
    <mc:Fallback>
      <p:transition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lue of Both Product Art &amp; Process Art in Early Childhood » Share ...">
            <a:extLst>
              <a:ext uri="{FF2B5EF4-FFF2-40B4-BE49-F238E27FC236}">
                <a16:creationId xmlns:a16="http://schemas.microsoft.com/office/drawing/2014/main" id="{A73290CA-421B-737F-DB47-26E65EB011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3457" y="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7C2128-F600-6B58-390C-2A67A33F59C5}"/>
              </a:ext>
            </a:extLst>
          </p:cNvPr>
          <p:cNvSpPr txBox="1"/>
          <p:nvPr/>
        </p:nvSpPr>
        <p:spPr>
          <a:xfrm>
            <a:off x="298939" y="749150"/>
            <a:ext cx="4364456" cy="830997"/>
          </a:xfrm>
          <a:prstGeom prst="rect">
            <a:avLst/>
          </a:prstGeom>
          <a:noFill/>
        </p:spPr>
        <p:txBody>
          <a:bodyPr wrap="square">
            <a:spAutoFit/>
          </a:bodyPr>
          <a:lstStyle/>
          <a:p>
            <a:pPr>
              <a:spcBef>
                <a:spcPts val="1000"/>
              </a:spcBef>
              <a:buClr>
                <a:schemeClr val="accent1"/>
              </a:buClr>
              <a:buSzPct val="80000"/>
            </a:pPr>
            <a:r>
              <a:rPr lang="en-US" sz="4800">
                <a:solidFill>
                  <a:schemeClr val="accent4">
                    <a:lumMod val="60000"/>
                    <a:lumOff val="40000"/>
                  </a:schemeClr>
                </a:solidFill>
                <a:latin typeface="Proxima Soft Cond Black" panose="02000506030000020004" pitchFamily="50" charset="0"/>
              </a:rPr>
              <a:t>Open-ended </a:t>
            </a:r>
          </a:p>
        </p:txBody>
      </p:sp>
      <p:sp>
        <p:nvSpPr>
          <p:cNvPr id="8" name="TextBox 7">
            <a:extLst>
              <a:ext uri="{FF2B5EF4-FFF2-40B4-BE49-F238E27FC236}">
                <a16:creationId xmlns:a16="http://schemas.microsoft.com/office/drawing/2014/main" id="{82CA951A-D3F9-BCD6-CCC3-45CD0EF0231F}"/>
              </a:ext>
            </a:extLst>
          </p:cNvPr>
          <p:cNvSpPr txBox="1"/>
          <p:nvPr/>
        </p:nvSpPr>
        <p:spPr>
          <a:xfrm>
            <a:off x="8285247" y="45914"/>
            <a:ext cx="4364456" cy="1569660"/>
          </a:xfrm>
          <a:prstGeom prst="rect">
            <a:avLst/>
          </a:prstGeom>
          <a:noFill/>
        </p:spPr>
        <p:txBody>
          <a:bodyPr wrap="square">
            <a:spAutoFit/>
          </a:bodyPr>
          <a:lstStyle/>
          <a:p>
            <a:pPr algn="ctr"/>
            <a:r>
              <a:rPr lang="en-US" sz="4800">
                <a:solidFill>
                  <a:schemeClr val="accent4">
                    <a:lumMod val="60000"/>
                    <a:lumOff val="40000"/>
                  </a:schemeClr>
                </a:solidFill>
                <a:latin typeface="Proxima Soft Cond Black" panose="02000506030000020004" pitchFamily="50" charset="0"/>
              </a:rPr>
              <a:t>No </a:t>
            </a:r>
          </a:p>
          <a:p>
            <a:pPr algn="ctr"/>
            <a:r>
              <a:rPr lang="en-US" sz="4800">
                <a:solidFill>
                  <a:schemeClr val="accent4">
                    <a:lumMod val="60000"/>
                    <a:lumOff val="40000"/>
                  </a:schemeClr>
                </a:solidFill>
                <a:latin typeface="Proxima Soft Cond Black" panose="02000506030000020004" pitchFamily="50" charset="0"/>
              </a:rPr>
              <a:t>expectations </a:t>
            </a:r>
            <a:endParaRPr lang="en-CA" sz="4800">
              <a:solidFill>
                <a:schemeClr val="accent4">
                  <a:lumMod val="60000"/>
                  <a:lumOff val="40000"/>
                </a:schemeClr>
              </a:solidFill>
              <a:latin typeface="Proxima Soft Cond Black" panose="02000506030000020004" pitchFamily="50" charset="0"/>
            </a:endParaRPr>
          </a:p>
        </p:txBody>
      </p:sp>
      <p:sp>
        <p:nvSpPr>
          <p:cNvPr id="10" name="TextBox 9">
            <a:extLst>
              <a:ext uri="{FF2B5EF4-FFF2-40B4-BE49-F238E27FC236}">
                <a16:creationId xmlns:a16="http://schemas.microsoft.com/office/drawing/2014/main" id="{E3F0AD38-EF97-A880-3BDF-5A2D08FC8073}"/>
              </a:ext>
            </a:extLst>
          </p:cNvPr>
          <p:cNvSpPr txBox="1"/>
          <p:nvPr/>
        </p:nvSpPr>
        <p:spPr>
          <a:xfrm>
            <a:off x="142530" y="2748671"/>
            <a:ext cx="2497928" cy="1569660"/>
          </a:xfrm>
          <a:prstGeom prst="rect">
            <a:avLst/>
          </a:prstGeom>
          <a:noFill/>
        </p:spPr>
        <p:txBody>
          <a:bodyPr wrap="square">
            <a:spAutoFit/>
          </a:bodyPr>
          <a:lstStyle/>
          <a:p>
            <a:pPr>
              <a:spcBef>
                <a:spcPts val="1000"/>
              </a:spcBef>
              <a:buClr>
                <a:schemeClr val="accent1"/>
              </a:buClr>
              <a:buSzPct val="80000"/>
            </a:pPr>
            <a:r>
              <a:rPr lang="en-US" sz="4800">
                <a:solidFill>
                  <a:schemeClr val="accent4">
                    <a:lumMod val="60000"/>
                    <a:lumOff val="40000"/>
                  </a:schemeClr>
                </a:solidFill>
                <a:latin typeface="Proxima Soft Cond Black" panose="02000506030000020004" pitchFamily="50" charset="0"/>
              </a:rPr>
              <a:t> Self-Directed </a:t>
            </a:r>
          </a:p>
        </p:txBody>
      </p:sp>
      <p:sp>
        <p:nvSpPr>
          <p:cNvPr id="12" name="TextBox 11">
            <a:extLst>
              <a:ext uri="{FF2B5EF4-FFF2-40B4-BE49-F238E27FC236}">
                <a16:creationId xmlns:a16="http://schemas.microsoft.com/office/drawing/2014/main" id="{84D79A3C-6F75-2185-8EC7-A86AF493B7FF}"/>
              </a:ext>
            </a:extLst>
          </p:cNvPr>
          <p:cNvSpPr txBox="1"/>
          <p:nvPr/>
        </p:nvSpPr>
        <p:spPr>
          <a:xfrm>
            <a:off x="8879307" y="5762106"/>
            <a:ext cx="3176336" cy="830997"/>
          </a:xfrm>
          <a:prstGeom prst="rect">
            <a:avLst/>
          </a:prstGeom>
          <a:noFill/>
        </p:spPr>
        <p:txBody>
          <a:bodyPr wrap="square">
            <a:spAutoFit/>
          </a:bodyPr>
          <a:lstStyle/>
          <a:p>
            <a:pPr>
              <a:spcBef>
                <a:spcPts val="1000"/>
              </a:spcBef>
              <a:buClr>
                <a:schemeClr val="accent1"/>
              </a:buClr>
              <a:buSzPct val="80000"/>
            </a:pPr>
            <a:r>
              <a:rPr lang="en-US" sz="4800">
                <a:solidFill>
                  <a:schemeClr val="accent4">
                    <a:lumMod val="60000"/>
                    <a:lumOff val="40000"/>
                  </a:schemeClr>
                </a:solidFill>
                <a:latin typeface="Proxima Soft Cond Black" panose="02000506030000020004" pitchFamily="50" charset="0"/>
              </a:rPr>
              <a:t>Experiment </a:t>
            </a:r>
          </a:p>
        </p:txBody>
      </p:sp>
    </p:spTree>
    <p:extLst>
      <p:ext uri="{BB962C8B-B14F-4D97-AF65-F5344CB8AC3E}">
        <p14:creationId xmlns:p14="http://schemas.microsoft.com/office/powerpoint/2010/main" val="9545263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Craft Stick &amp; Watercolour Sculpture for Kids | Preschool art projects ...">
            <a:extLst>
              <a:ext uri="{FF2B5EF4-FFF2-40B4-BE49-F238E27FC236}">
                <a16:creationId xmlns:a16="http://schemas.microsoft.com/office/drawing/2014/main" id="{6B14F59F-AC75-F8E6-F6FA-781F2B0D11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096" b="39357"/>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D02D12F-D6BA-D142-E284-1E5B917DE35B}"/>
              </a:ext>
            </a:extLst>
          </p:cNvPr>
          <p:cNvSpPr txBox="1"/>
          <p:nvPr/>
        </p:nvSpPr>
        <p:spPr>
          <a:xfrm>
            <a:off x="628649" y="422665"/>
            <a:ext cx="2614363" cy="830997"/>
          </a:xfrm>
          <a:prstGeom prst="rect">
            <a:avLst/>
          </a:prstGeom>
          <a:noFill/>
        </p:spPr>
        <p:txBody>
          <a:bodyPr wrap="square">
            <a:spAutoFit/>
          </a:bodyPr>
          <a:lstStyle/>
          <a:p>
            <a:pPr>
              <a:spcBef>
                <a:spcPts val="1000"/>
              </a:spcBef>
              <a:buClr>
                <a:schemeClr val="accent1"/>
              </a:buClr>
              <a:buSzPct val="80000"/>
            </a:pPr>
            <a:r>
              <a:rPr lang="en-US" sz="4800">
                <a:solidFill>
                  <a:schemeClr val="accent6">
                    <a:lumMod val="50000"/>
                  </a:schemeClr>
                </a:solidFill>
                <a:latin typeface="Proxima Soft Cond Black" panose="02000506030000020004" pitchFamily="50" charset="0"/>
              </a:rPr>
              <a:t> Discover </a:t>
            </a:r>
          </a:p>
        </p:txBody>
      </p:sp>
      <p:sp>
        <p:nvSpPr>
          <p:cNvPr id="9" name="TextBox 8">
            <a:extLst>
              <a:ext uri="{FF2B5EF4-FFF2-40B4-BE49-F238E27FC236}">
                <a16:creationId xmlns:a16="http://schemas.microsoft.com/office/drawing/2014/main" id="{D79CFE31-768B-65F9-417E-287342173064}"/>
              </a:ext>
            </a:extLst>
          </p:cNvPr>
          <p:cNvSpPr txBox="1"/>
          <p:nvPr/>
        </p:nvSpPr>
        <p:spPr>
          <a:xfrm>
            <a:off x="532397" y="4483586"/>
            <a:ext cx="1657350" cy="830997"/>
          </a:xfrm>
          <a:prstGeom prst="rect">
            <a:avLst/>
          </a:prstGeom>
          <a:noFill/>
        </p:spPr>
        <p:txBody>
          <a:bodyPr wrap="square">
            <a:spAutoFit/>
          </a:bodyPr>
          <a:lstStyle/>
          <a:p>
            <a:r>
              <a:rPr lang="en-US" sz="4800">
                <a:solidFill>
                  <a:schemeClr val="accent6">
                    <a:lumMod val="50000"/>
                  </a:schemeClr>
                </a:solidFill>
                <a:latin typeface="Proxima Soft Cond Black" panose="02000506030000020004" pitchFamily="50" charset="0"/>
              </a:rPr>
              <a:t>Free </a:t>
            </a:r>
            <a:endParaRPr lang="en-CA" sz="4800">
              <a:solidFill>
                <a:schemeClr val="accent6">
                  <a:lumMod val="50000"/>
                </a:schemeClr>
              </a:solidFill>
              <a:latin typeface="Proxima Soft Cond Black" panose="02000506030000020004" pitchFamily="50" charset="0"/>
            </a:endParaRPr>
          </a:p>
        </p:txBody>
      </p:sp>
      <p:sp>
        <p:nvSpPr>
          <p:cNvPr id="12" name="TextBox 11">
            <a:extLst>
              <a:ext uri="{FF2B5EF4-FFF2-40B4-BE49-F238E27FC236}">
                <a16:creationId xmlns:a16="http://schemas.microsoft.com/office/drawing/2014/main" id="{DD93355B-D4FC-EF5B-3B21-C25CE0040530}"/>
              </a:ext>
            </a:extLst>
          </p:cNvPr>
          <p:cNvSpPr txBox="1"/>
          <p:nvPr/>
        </p:nvSpPr>
        <p:spPr>
          <a:xfrm>
            <a:off x="8948990" y="822029"/>
            <a:ext cx="3374356" cy="830997"/>
          </a:xfrm>
          <a:prstGeom prst="rect">
            <a:avLst/>
          </a:prstGeom>
          <a:noFill/>
        </p:spPr>
        <p:txBody>
          <a:bodyPr wrap="square">
            <a:spAutoFit/>
          </a:bodyPr>
          <a:lstStyle/>
          <a:p>
            <a:r>
              <a:rPr lang="en-US" sz="4800">
                <a:solidFill>
                  <a:schemeClr val="accent6">
                    <a:lumMod val="50000"/>
                  </a:schemeClr>
                </a:solidFill>
                <a:latin typeface="Proxima Soft Cond Black" panose="02000506030000020004" pitchFamily="50" charset="0"/>
              </a:rPr>
              <a:t>“I wonder” </a:t>
            </a:r>
            <a:endParaRPr lang="en-CA" sz="4800">
              <a:solidFill>
                <a:schemeClr val="accent6">
                  <a:lumMod val="50000"/>
                </a:schemeClr>
              </a:solidFill>
              <a:latin typeface="Proxima Soft Cond Black" panose="02000506030000020004" pitchFamily="50" charset="0"/>
            </a:endParaRPr>
          </a:p>
        </p:txBody>
      </p:sp>
      <p:sp>
        <p:nvSpPr>
          <p:cNvPr id="15" name="TextBox 14">
            <a:extLst>
              <a:ext uri="{FF2B5EF4-FFF2-40B4-BE49-F238E27FC236}">
                <a16:creationId xmlns:a16="http://schemas.microsoft.com/office/drawing/2014/main" id="{C9ED407E-4BF6-2D97-6A4D-B75D0409C0E3}"/>
              </a:ext>
            </a:extLst>
          </p:cNvPr>
          <p:cNvSpPr txBox="1"/>
          <p:nvPr/>
        </p:nvSpPr>
        <p:spPr>
          <a:xfrm>
            <a:off x="10004258" y="3108862"/>
            <a:ext cx="2319088" cy="830997"/>
          </a:xfrm>
          <a:prstGeom prst="rect">
            <a:avLst/>
          </a:prstGeom>
          <a:noFill/>
        </p:spPr>
        <p:txBody>
          <a:bodyPr wrap="square">
            <a:spAutoFit/>
          </a:bodyPr>
          <a:lstStyle/>
          <a:p>
            <a:pPr>
              <a:spcBef>
                <a:spcPts val="1000"/>
              </a:spcBef>
              <a:buClr>
                <a:schemeClr val="accent1"/>
              </a:buClr>
              <a:buSzPct val="80000"/>
            </a:pPr>
            <a:r>
              <a:rPr lang="en-US" sz="4800">
                <a:solidFill>
                  <a:schemeClr val="accent6">
                    <a:lumMod val="50000"/>
                  </a:schemeClr>
                </a:solidFill>
                <a:latin typeface="Proxima Soft Cond Black" panose="02000506030000020004" pitchFamily="50" charset="0"/>
              </a:rPr>
              <a:t>Explore </a:t>
            </a:r>
          </a:p>
        </p:txBody>
      </p:sp>
    </p:spTree>
    <p:extLst>
      <p:ext uri="{BB962C8B-B14F-4D97-AF65-F5344CB8AC3E}">
        <p14:creationId xmlns:p14="http://schemas.microsoft.com/office/powerpoint/2010/main" val="24891254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6F935-32DA-13EF-A424-DBA10F9C4B3D}"/>
              </a:ext>
            </a:extLst>
          </p:cNvPr>
          <p:cNvSpPr>
            <a:spLocks noGrp="1"/>
          </p:cNvSpPr>
          <p:nvPr>
            <p:ph type="title"/>
          </p:nvPr>
        </p:nvSpPr>
        <p:spPr>
          <a:xfrm>
            <a:off x="838200" y="2296666"/>
            <a:ext cx="10515600" cy="3652071"/>
          </a:xfrm>
        </p:spPr>
        <p:txBody>
          <a:bodyPr>
            <a:normAutofit fontScale="90000"/>
          </a:bodyPr>
          <a:lstStyle/>
          <a:p>
            <a:pPr algn="ctr"/>
            <a:br>
              <a:rPr lang="en-US">
                <a:latin typeface="Proxima Soft Black" panose="02000506030000020004" pitchFamily="50" charset="0"/>
              </a:rPr>
            </a:br>
            <a:r>
              <a:rPr lang="en-US">
                <a:latin typeface="Proxima Soft Black" panose="02000506030000020004" pitchFamily="50" charset="0"/>
              </a:rPr>
              <a:t>HOUSEKEEPING</a:t>
            </a:r>
            <a:br>
              <a:rPr lang="en-US">
                <a:latin typeface="Proxima Soft Black" panose="02000506030000020004" pitchFamily="50" charset="0"/>
              </a:rPr>
            </a:br>
            <a:r>
              <a:rPr lang="en-US">
                <a:latin typeface="Proxima Soft Black" panose="02000506030000020004" pitchFamily="50" charset="0"/>
              </a:rPr>
              <a:t>CERTIFICATE</a:t>
            </a:r>
            <a:br>
              <a:rPr lang="en-US">
                <a:latin typeface="Proxima Soft Black" panose="02000506030000020004" pitchFamily="50" charset="0"/>
              </a:rPr>
            </a:br>
            <a:r>
              <a:rPr lang="en-US">
                <a:latin typeface="Proxima Soft Black" panose="02000506030000020004" pitchFamily="50" charset="0"/>
              </a:rPr>
              <a:t>EMPLOYEE PORTAL – POWERPOINT + HANDOUTS</a:t>
            </a:r>
            <a:br>
              <a:rPr lang="en-US">
                <a:latin typeface="Proxima Soft Black" panose="02000506030000020004" pitchFamily="50" charset="0"/>
              </a:rPr>
            </a:br>
            <a:br>
              <a:rPr lang="en-US">
                <a:latin typeface="Proxima Soft Black" panose="02000506030000020004" pitchFamily="50" charset="0"/>
              </a:rPr>
            </a:br>
            <a:r>
              <a:rPr lang="en-US">
                <a:latin typeface="Proxima Soft Black" panose="02000506030000020004" pitchFamily="50" charset="0"/>
              </a:rPr>
              <a:t> </a:t>
            </a:r>
            <a:endParaRPr lang="en-CA">
              <a:latin typeface="Proxima Soft Black" panose="02000506030000020004" pitchFamily="50" charset="0"/>
            </a:endParaRPr>
          </a:p>
        </p:txBody>
      </p:sp>
    </p:spTree>
    <p:extLst>
      <p:ext uri="{BB962C8B-B14F-4D97-AF65-F5344CB8AC3E}">
        <p14:creationId xmlns:p14="http://schemas.microsoft.com/office/powerpoint/2010/main" val="16805780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7" name="Rectangle 36">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8" name="Oval 37">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9" name="Oval 38">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0" name="Oval 39">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1" name="Oval 40">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2" name="Oval 41">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3"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44"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45"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46" name="Rectangle 45">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7" name="Rectangle 46">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48" name="Freeform: Shape 47">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49"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pic>
        <p:nvPicPr>
          <p:cNvPr id="3" name="Picture 2" descr="A close-up of a clay butterfly and a dragonfly&#10;&#10;Description automatically generated">
            <a:hlinkClick r:id="rId4"/>
            <a:extLst>
              <a:ext uri="{FF2B5EF4-FFF2-40B4-BE49-F238E27FC236}">
                <a16:creationId xmlns:a16="http://schemas.microsoft.com/office/drawing/2014/main" id="{B2A866D1-437A-7892-593F-74E16A69A513}"/>
              </a:ext>
            </a:extLst>
          </p:cNvPr>
          <p:cNvPicPr>
            <a:picLocks noChangeAspect="1"/>
          </p:cNvPicPr>
          <p:nvPr/>
        </p:nvPicPr>
        <p:blipFill rotWithShape="1">
          <a:blip r:embed="rId5">
            <a:extLst>
              <a:ext uri="{28A0092B-C50C-407E-A947-70E740481C1C}">
                <a14:useLocalDpi xmlns:a14="http://schemas.microsoft.com/office/drawing/2010/main" val="0"/>
              </a:ext>
            </a:extLst>
          </a:blip>
          <a:srcRect r="12535" b="-3"/>
          <a:stretch/>
        </p:blipFill>
        <p:spPr bwMode="auto">
          <a:xfrm>
            <a:off x="-2006" y="-34184"/>
            <a:ext cx="12192000" cy="6926365"/>
          </a:xfrm>
          <a:prstGeom prst="rect">
            <a:avLst/>
          </a:prstGeom>
        </p:spPr>
      </p:pic>
      <p:sp>
        <p:nvSpPr>
          <p:cNvPr id="50" name="Rectangle 49">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1" name="Oval 50">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2" name="Oval 51">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5"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
        <p:nvSpPr>
          <p:cNvPr id="9" name="TextBox 8">
            <a:extLst>
              <a:ext uri="{FF2B5EF4-FFF2-40B4-BE49-F238E27FC236}">
                <a16:creationId xmlns:a16="http://schemas.microsoft.com/office/drawing/2014/main" id="{D20DD7E1-8389-CA07-3EC5-6669B266E2C6}"/>
              </a:ext>
            </a:extLst>
          </p:cNvPr>
          <p:cNvSpPr txBox="1"/>
          <p:nvPr/>
        </p:nvSpPr>
        <p:spPr>
          <a:xfrm>
            <a:off x="423335" y="171743"/>
            <a:ext cx="3133726" cy="691160"/>
          </a:xfrm>
          <a:prstGeom prst="rect">
            <a:avLst/>
          </a:prstGeom>
        </p:spPr>
        <p:txBody>
          <a:bodyPr vert="horz" lIns="91440" tIns="45720" rIns="91440" bIns="45720" rtlCol="0">
            <a:noAutofit/>
          </a:bodyPr>
          <a:lstStyle/>
          <a:p>
            <a:pPr>
              <a:spcBef>
                <a:spcPts val="1000"/>
              </a:spcBef>
              <a:buClr>
                <a:schemeClr val="accent1"/>
              </a:buClr>
              <a:buSzPct val="80000"/>
            </a:pPr>
            <a:r>
              <a:rPr lang="en-US" sz="5400">
                <a:solidFill>
                  <a:schemeClr val="accent6">
                    <a:lumMod val="50000"/>
                  </a:schemeClr>
                </a:solidFill>
                <a:latin typeface="Proxima Soft Cond Black" panose="02000506030000020004" pitchFamily="50" charset="0"/>
              </a:rPr>
              <a:t>Unique </a:t>
            </a:r>
          </a:p>
        </p:txBody>
      </p:sp>
      <p:sp>
        <p:nvSpPr>
          <p:cNvPr id="22" name="TextBox 21">
            <a:extLst>
              <a:ext uri="{FF2B5EF4-FFF2-40B4-BE49-F238E27FC236}">
                <a16:creationId xmlns:a16="http://schemas.microsoft.com/office/drawing/2014/main" id="{C684E0BD-82C0-FDB1-69BD-02E9A511D55A}"/>
              </a:ext>
            </a:extLst>
          </p:cNvPr>
          <p:cNvSpPr txBox="1"/>
          <p:nvPr/>
        </p:nvSpPr>
        <p:spPr>
          <a:xfrm>
            <a:off x="536708" y="5596730"/>
            <a:ext cx="4770922" cy="923330"/>
          </a:xfrm>
          <a:prstGeom prst="rect">
            <a:avLst/>
          </a:prstGeom>
          <a:noFill/>
        </p:spPr>
        <p:txBody>
          <a:bodyPr wrap="square">
            <a:spAutoFit/>
          </a:bodyPr>
          <a:lstStyle/>
          <a:p>
            <a:r>
              <a:rPr lang="en-US" sz="5400">
                <a:solidFill>
                  <a:schemeClr val="accent6">
                    <a:lumMod val="50000"/>
                  </a:schemeClr>
                </a:solidFill>
                <a:latin typeface="Proxima Soft Cond Black" panose="02000506030000020004" pitchFamily="50" charset="0"/>
              </a:rPr>
              <a:t>Self-expression </a:t>
            </a:r>
            <a:endParaRPr lang="en-CA" sz="5400">
              <a:solidFill>
                <a:schemeClr val="accent6">
                  <a:lumMod val="50000"/>
                </a:schemeClr>
              </a:solidFill>
              <a:latin typeface="Proxima Soft Cond Black" panose="02000506030000020004" pitchFamily="50" charset="0"/>
            </a:endParaRPr>
          </a:p>
        </p:txBody>
      </p:sp>
      <p:sp>
        <p:nvSpPr>
          <p:cNvPr id="26" name="TextBox 25">
            <a:extLst>
              <a:ext uri="{FF2B5EF4-FFF2-40B4-BE49-F238E27FC236}">
                <a16:creationId xmlns:a16="http://schemas.microsoft.com/office/drawing/2014/main" id="{F32A5625-29BE-18F7-3EE1-F47A9FB9DF43}"/>
              </a:ext>
            </a:extLst>
          </p:cNvPr>
          <p:cNvSpPr txBox="1"/>
          <p:nvPr/>
        </p:nvSpPr>
        <p:spPr>
          <a:xfrm>
            <a:off x="7492382" y="5145692"/>
            <a:ext cx="3324007" cy="923330"/>
          </a:xfrm>
          <a:prstGeom prst="rect">
            <a:avLst/>
          </a:prstGeom>
          <a:noFill/>
        </p:spPr>
        <p:txBody>
          <a:bodyPr wrap="square">
            <a:spAutoFit/>
          </a:bodyPr>
          <a:lstStyle/>
          <a:p>
            <a:pPr>
              <a:spcBef>
                <a:spcPts val="1000"/>
              </a:spcBef>
              <a:buClr>
                <a:schemeClr val="accent1"/>
              </a:buClr>
              <a:buSzPct val="80000"/>
            </a:pPr>
            <a:r>
              <a:rPr lang="en-US" sz="5400">
                <a:solidFill>
                  <a:schemeClr val="accent6">
                    <a:lumMod val="50000"/>
                  </a:schemeClr>
                </a:solidFill>
                <a:latin typeface="Proxima Soft Cond Black" panose="02000506030000020004" pitchFamily="50" charset="0"/>
              </a:rPr>
              <a:t>Original </a:t>
            </a:r>
          </a:p>
        </p:txBody>
      </p:sp>
      <p:sp>
        <p:nvSpPr>
          <p:cNvPr id="30" name="TextBox 29">
            <a:extLst>
              <a:ext uri="{FF2B5EF4-FFF2-40B4-BE49-F238E27FC236}">
                <a16:creationId xmlns:a16="http://schemas.microsoft.com/office/drawing/2014/main" id="{8BADEBC2-B876-B88C-DBBD-388333BC8A4A}"/>
              </a:ext>
            </a:extLst>
          </p:cNvPr>
          <p:cNvSpPr txBox="1"/>
          <p:nvPr/>
        </p:nvSpPr>
        <p:spPr>
          <a:xfrm>
            <a:off x="6492457" y="446012"/>
            <a:ext cx="6214310" cy="923330"/>
          </a:xfrm>
          <a:prstGeom prst="rect">
            <a:avLst/>
          </a:prstGeom>
          <a:noFill/>
        </p:spPr>
        <p:txBody>
          <a:bodyPr wrap="square">
            <a:spAutoFit/>
          </a:bodyPr>
          <a:lstStyle/>
          <a:p>
            <a:pPr>
              <a:spcBef>
                <a:spcPts val="1000"/>
              </a:spcBef>
              <a:buClr>
                <a:schemeClr val="accent1"/>
              </a:buClr>
              <a:buSzPct val="80000"/>
            </a:pPr>
            <a:r>
              <a:rPr lang="en-US" sz="5400">
                <a:solidFill>
                  <a:schemeClr val="accent6">
                    <a:lumMod val="50000"/>
                  </a:schemeClr>
                </a:solidFill>
                <a:latin typeface="Proxima Soft Cond Black" panose="02000506030000020004" pitchFamily="50" charset="0"/>
              </a:rPr>
              <a:t>Creative </a:t>
            </a:r>
          </a:p>
        </p:txBody>
      </p:sp>
      <p:sp>
        <p:nvSpPr>
          <p:cNvPr id="2" name="TextBox 1">
            <a:extLst>
              <a:ext uri="{FF2B5EF4-FFF2-40B4-BE49-F238E27FC236}">
                <a16:creationId xmlns:a16="http://schemas.microsoft.com/office/drawing/2014/main" id="{ED02BE40-1BCB-FCD7-65D9-3104C00A3F1A}"/>
              </a:ext>
            </a:extLst>
          </p:cNvPr>
          <p:cNvSpPr txBox="1"/>
          <p:nvPr/>
        </p:nvSpPr>
        <p:spPr>
          <a:xfrm>
            <a:off x="459506" y="1682493"/>
            <a:ext cx="6594149" cy="691160"/>
          </a:xfrm>
          <a:prstGeom prst="rect">
            <a:avLst/>
          </a:prstGeom>
        </p:spPr>
        <p:txBody>
          <a:bodyPr vert="horz" lIns="91440" tIns="45720" rIns="91440" bIns="45720" rtlCol="0">
            <a:noAutofit/>
          </a:bodyPr>
          <a:lstStyle/>
          <a:p>
            <a:pPr>
              <a:spcBef>
                <a:spcPts val="1000"/>
              </a:spcBef>
              <a:buClr>
                <a:schemeClr val="accent1"/>
              </a:buClr>
              <a:buSzPct val="80000"/>
            </a:pPr>
            <a:r>
              <a:rPr lang="en-US" sz="5400">
                <a:solidFill>
                  <a:schemeClr val="accent6">
                    <a:lumMod val="50000"/>
                  </a:schemeClr>
                </a:solidFill>
                <a:latin typeface="Proxima Soft Cond Black" panose="02000506030000020004" pitchFamily="50" charset="0"/>
              </a:rPr>
              <a:t>Focus on experience </a:t>
            </a:r>
          </a:p>
        </p:txBody>
      </p:sp>
    </p:spTree>
    <p:extLst>
      <p:ext uri="{BB962C8B-B14F-4D97-AF65-F5344CB8AC3E}">
        <p14:creationId xmlns:p14="http://schemas.microsoft.com/office/powerpoint/2010/main" val="3662719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Picture Of Spring Canvas With Dried Flowers">
            <a:extLst>
              <a:ext uri="{FF2B5EF4-FFF2-40B4-BE49-F238E27FC236}">
                <a16:creationId xmlns:a16="http://schemas.microsoft.com/office/drawing/2014/main" id="{3370EB17-A88C-4F6D-27C1-B77BC7B379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41" b="1675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6FDEF4-9E82-ED45-E1CC-8BD0D56EB085}"/>
              </a:ext>
            </a:extLst>
          </p:cNvPr>
          <p:cNvSpPr txBox="1"/>
          <p:nvPr/>
        </p:nvSpPr>
        <p:spPr>
          <a:xfrm>
            <a:off x="6095999" y="2158006"/>
            <a:ext cx="5995737" cy="4025717"/>
          </a:xfrm>
          <a:prstGeom prst="rect">
            <a:avLst/>
          </a:prstGeom>
          <a:noFill/>
        </p:spPr>
        <p:txBody>
          <a:bodyPr wrap="square">
            <a:spAutoFit/>
          </a:bodyPr>
          <a:lstStyle/>
          <a:p>
            <a:pPr>
              <a:lnSpc>
                <a:spcPct val="90000"/>
              </a:lnSpc>
            </a:pPr>
            <a:r>
              <a:rPr lang="en-US" sz="4400">
                <a:solidFill>
                  <a:schemeClr val="accent6">
                    <a:lumMod val="50000"/>
                  </a:schemeClr>
                </a:solidFill>
                <a:effectLst/>
                <a:latin typeface="Proxima Soft Cond Black" panose="02000506030000020004" pitchFamily="50" charset="0"/>
              </a:rPr>
              <a:t>What children might say:</a:t>
            </a:r>
            <a:br>
              <a:rPr lang="en-US" sz="4000">
                <a:solidFill>
                  <a:schemeClr val="accent6">
                    <a:lumMod val="50000"/>
                  </a:schemeClr>
                </a:solidFill>
                <a:effectLst/>
                <a:latin typeface="Proxima Soft Cond" panose="02000506030000020004" pitchFamily="50" charset="0"/>
              </a:rPr>
            </a:br>
            <a:endParaRPr lang="en-US" sz="4000">
              <a:solidFill>
                <a:schemeClr val="accent6">
                  <a:lumMod val="50000"/>
                </a:schemeClr>
              </a:solidFill>
              <a:effectLst/>
              <a:latin typeface="Proxima Soft Cond" panose="02000506030000020004" pitchFamily="50" charset="0"/>
            </a:endParaRPr>
          </a:p>
          <a:p>
            <a:pPr>
              <a:lnSpc>
                <a:spcPct val="90000"/>
              </a:lnSpc>
            </a:pPr>
            <a:r>
              <a:rPr lang="en-US" sz="4000" b="1">
                <a:solidFill>
                  <a:schemeClr val="accent6">
                    <a:lumMod val="50000"/>
                  </a:schemeClr>
                </a:solidFill>
                <a:effectLst/>
                <a:latin typeface="Proxima Soft Cond" panose="02000506030000020004" pitchFamily="50" charset="0"/>
              </a:rPr>
              <a:t>“Look what I made!”</a:t>
            </a:r>
          </a:p>
          <a:p>
            <a:pPr>
              <a:lnSpc>
                <a:spcPct val="90000"/>
              </a:lnSpc>
            </a:pPr>
            <a:endParaRPr lang="en-US" sz="4000" b="1">
              <a:solidFill>
                <a:schemeClr val="accent6">
                  <a:lumMod val="50000"/>
                </a:schemeClr>
              </a:solidFill>
              <a:effectLst/>
              <a:latin typeface="Proxima Soft Cond" panose="02000506030000020004" pitchFamily="50" charset="0"/>
            </a:endParaRPr>
          </a:p>
          <a:p>
            <a:pPr>
              <a:lnSpc>
                <a:spcPct val="90000"/>
              </a:lnSpc>
            </a:pPr>
            <a:r>
              <a:rPr lang="en-US" sz="4000" b="1">
                <a:solidFill>
                  <a:schemeClr val="accent6">
                    <a:lumMod val="50000"/>
                  </a:schemeClr>
                </a:solidFill>
                <a:effectLst/>
                <a:latin typeface="Proxima Soft Cond" panose="02000506030000020004" pitchFamily="50" charset="0"/>
              </a:rPr>
              <a:t> “I’m going to do another!”</a:t>
            </a:r>
          </a:p>
          <a:p>
            <a:pPr>
              <a:lnSpc>
                <a:spcPct val="90000"/>
              </a:lnSpc>
            </a:pPr>
            <a:endParaRPr lang="en-US" sz="4000" b="1">
              <a:solidFill>
                <a:schemeClr val="accent6">
                  <a:lumMod val="50000"/>
                </a:schemeClr>
              </a:solidFill>
              <a:effectLst/>
              <a:latin typeface="Proxima Soft Cond" panose="02000506030000020004" pitchFamily="50" charset="0"/>
            </a:endParaRPr>
          </a:p>
          <a:p>
            <a:pPr>
              <a:lnSpc>
                <a:spcPct val="90000"/>
              </a:lnSpc>
            </a:pPr>
            <a:r>
              <a:rPr lang="en-US" sz="4000" b="1">
                <a:solidFill>
                  <a:schemeClr val="accent6">
                    <a:lumMod val="50000"/>
                  </a:schemeClr>
                </a:solidFill>
                <a:effectLst/>
                <a:latin typeface="Proxima Soft Cond" panose="02000506030000020004" pitchFamily="50" charset="0"/>
              </a:rPr>
              <a:t>“Can I have more time?”</a:t>
            </a:r>
          </a:p>
        </p:txBody>
      </p:sp>
    </p:spTree>
    <p:extLst>
      <p:ext uri="{BB962C8B-B14F-4D97-AF65-F5344CB8AC3E}">
        <p14:creationId xmlns:p14="http://schemas.microsoft.com/office/powerpoint/2010/main" val="27483918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8" name="Rectangle 2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9" name="Oval 2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 name="Oval 2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Oval 3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2" name="Oval 3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3" name="Oval 3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3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3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38" name="Rectangle 3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40" name="Rectangle 39">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5" name="Picture 4" descr="Colourful paints and brushes">
            <a:extLst>
              <a:ext uri="{FF2B5EF4-FFF2-40B4-BE49-F238E27FC236}">
                <a16:creationId xmlns:a16="http://schemas.microsoft.com/office/drawing/2014/main" id="{DA7D7611-C614-6EF6-B1F5-1C2B8FBF4CB9}"/>
              </a:ext>
            </a:extLst>
          </p:cNvPr>
          <p:cNvPicPr>
            <a:picLocks noChangeAspect="1"/>
          </p:cNvPicPr>
          <p:nvPr/>
        </p:nvPicPr>
        <p:blipFill rotWithShape="1">
          <a:blip r:embed="rId4"/>
          <a:srcRect l="12964" r="12964"/>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4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3" name="Content Placeholder 2">
            <a:extLst>
              <a:ext uri="{FF2B5EF4-FFF2-40B4-BE49-F238E27FC236}">
                <a16:creationId xmlns:a16="http://schemas.microsoft.com/office/drawing/2014/main" id="{66845CA6-CC99-631A-6C6A-CB3A905AFACE}"/>
              </a:ext>
            </a:extLst>
          </p:cNvPr>
          <p:cNvSpPr>
            <a:spLocks noGrp="1"/>
          </p:cNvSpPr>
          <p:nvPr>
            <p:ph sz="quarter" idx="10"/>
          </p:nvPr>
        </p:nvSpPr>
        <p:spPr>
          <a:xfrm>
            <a:off x="158800" y="1869212"/>
            <a:ext cx="4893134" cy="3416300"/>
          </a:xfrm>
        </p:spPr>
        <p:txBody>
          <a:bodyPr vert="horz" lIns="91440" tIns="45720" rIns="91440" bIns="45720" rtlCol="0">
            <a:noAutofit/>
          </a:bodyPr>
          <a:lstStyle/>
          <a:p>
            <a:pPr>
              <a:lnSpc>
                <a:spcPct val="90000"/>
              </a:lnSpc>
            </a:pPr>
            <a:r>
              <a:rPr lang="en-US" sz="2000">
                <a:effectLst/>
                <a:latin typeface="Proxima Soft Cond" panose="02000506030000020004" pitchFamily="50" charset="0"/>
              </a:rPr>
              <a:t> There are no step-by-step instructions</a:t>
            </a:r>
          </a:p>
          <a:p>
            <a:pPr>
              <a:lnSpc>
                <a:spcPct val="90000"/>
              </a:lnSpc>
            </a:pPr>
            <a:r>
              <a:rPr lang="en-US" sz="2000">
                <a:effectLst/>
                <a:latin typeface="Proxima Soft Cond" panose="02000506030000020004" pitchFamily="50" charset="0"/>
              </a:rPr>
              <a:t> There is no sample for children to follow</a:t>
            </a:r>
          </a:p>
          <a:p>
            <a:pPr>
              <a:lnSpc>
                <a:spcPct val="90000"/>
              </a:lnSpc>
            </a:pPr>
            <a:r>
              <a:rPr lang="en-US" sz="2000">
                <a:effectLst/>
                <a:latin typeface="Proxima Soft Cond" panose="02000506030000020004" pitchFamily="50" charset="0"/>
              </a:rPr>
              <a:t> There is no right or wrong way to explore and create</a:t>
            </a:r>
          </a:p>
          <a:p>
            <a:pPr>
              <a:lnSpc>
                <a:spcPct val="90000"/>
              </a:lnSpc>
            </a:pPr>
            <a:r>
              <a:rPr lang="en-US" sz="2000">
                <a:effectLst/>
                <a:latin typeface="Proxima Soft Cond" panose="02000506030000020004" pitchFamily="50" charset="0"/>
              </a:rPr>
              <a:t> The art is focused on the experience and on exploration of techniques, tools, and materials</a:t>
            </a:r>
          </a:p>
          <a:p>
            <a:pPr>
              <a:lnSpc>
                <a:spcPct val="90000"/>
              </a:lnSpc>
            </a:pPr>
            <a:r>
              <a:rPr lang="en-US" sz="2000">
                <a:effectLst/>
                <a:latin typeface="Proxima Soft Cond" panose="02000506030000020004" pitchFamily="50" charset="0"/>
              </a:rPr>
              <a:t> The art is unique and original</a:t>
            </a:r>
          </a:p>
          <a:p>
            <a:pPr>
              <a:lnSpc>
                <a:spcPct val="90000"/>
              </a:lnSpc>
            </a:pPr>
            <a:r>
              <a:rPr lang="en-US" sz="2000">
                <a:effectLst/>
                <a:latin typeface="Proxima Soft Cond" panose="02000506030000020004" pitchFamily="50" charset="0"/>
              </a:rPr>
              <a:t> The experience is relaxing or calming</a:t>
            </a:r>
          </a:p>
          <a:p>
            <a:pPr>
              <a:lnSpc>
                <a:spcPct val="90000"/>
              </a:lnSpc>
            </a:pPr>
            <a:r>
              <a:rPr lang="en-US" sz="2000">
                <a:effectLst/>
                <a:latin typeface="Proxima Soft Cond" panose="02000506030000020004" pitchFamily="50" charset="0"/>
              </a:rPr>
              <a:t> The art is entirely the children’s own</a:t>
            </a:r>
          </a:p>
          <a:p>
            <a:pPr>
              <a:lnSpc>
                <a:spcPct val="90000"/>
              </a:lnSpc>
            </a:pPr>
            <a:r>
              <a:rPr lang="en-US" sz="2000">
                <a:effectLst/>
                <a:latin typeface="Proxima Soft Cond" panose="02000506030000020004" pitchFamily="50" charset="0"/>
              </a:rPr>
              <a:t> The art experience is a child’s choice</a:t>
            </a:r>
          </a:p>
          <a:p>
            <a:pPr>
              <a:lnSpc>
                <a:spcPct val="90000"/>
              </a:lnSpc>
            </a:pPr>
            <a:r>
              <a:rPr lang="en-US" sz="2000">
                <a:effectLst/>
                <a:latin typeface="Proxima Soft Cond" panose="02000506030000020004" pitchFamily="50" charset="0"/>
              </a:rPr>
              <a:t> Ideas are not readily available online</a:t>
            </a:r>
          </a:p>
          <a:p>
            <a:pPr marL="0" indent="0">
              <a:lnSpc>
                <a:spcPct val="90000"/>
              </a:lnSpc>
              <a:buNone/>
            </a:pPr>
            <a:endParaRPr lang="en-US" sz="2000">
              <a:effectLst/>
              <a:latin typeface="Proxima Soft Cond" panose="02000506030000020004" pitchFamily="50" charset="0"/>
            </a:endParaRPr>
          </a:p>
          <a:p>
            <a:pPr>
              <a:lnSpc>
                <a:spcPct val="90000"/>
              </a:lnSpc>
            </a:pPr>
            <a:endParaRPr lang="en-US" sz="2000">
              <a:effectLst/>
              <a:latin typeface="Proxima Soft Cond" panose="02000506030000020004" pitchFamily="50" charset="0"/>
            </a:endParaRPr>
          </a:p>
          <a:p>
            <a:pPr>
              <a:lnSpc>
                <a:spcPct val="90000"/>
              </a:lnSpc>
            </a:pPr>
            <a:endParaRPr lang="en-US" sz="2000">
              <a:latin typeface="Proxima Soft Cond" panose="02000506030000020004" pitchFamily="50" charset="0"/>
            </a:endParaRPr>
          </a:p>
        </p:txBody>
      </p:sp>
      <p:sp>
        <p:nvSpPr>
          <p:cNvPr id="2" name="Title 1">
            <a:extLst>
              <a:ext uri="{FF2B5EF4-FFF2-40B4-BE49-F238E27FC236}">
                <a16:creationId xmlns:a16="http://schemas.microsoft.com/office/drawing/2014/main" id="{5F7127E5-D807-D70A-70D9-FDC3648AA19D}"/>
              </a:ext>
            </a:extLst>
          </p:cNvPr>
          <p:cNvSpPr>
            <a:spLocks noGrp="1"/>
          </p:cNvSpPr>
          <p:nvPr>
            <p:ph type="title"/>
          </p:nvPr>
        </p:nvSpPr>
        <p:spPr>
          <a:xfrm>
            <a:off x="273266" y="50616"/>
            <a:ext cx="10458902" cy="1391692"/>
          </a:xfrm>
        </p:spPr>
        <p:txBody>
          <a:bodyPr vert="horz" lIns="91440" tIns="45720" rIns="91440" bIns="45720" rtlCol="0" anchor="ctr">
            <a:normAutofit/>
          </a:bodyPr>
          <a:lstStyle/>
          <a:p>
            <a:pPr>
              <a:lnSpc>
                <a:spcPct val="90000"/>
              </a:lnSpc>
            </a:pPr>
            <a:r>
              <a:rPr lang="en-US" sz="4400" b="0">
                <a:solidFill>
                  <a:schemeClr val="accent6">
                    <a:lumMod val="50000"/>
                  </a:schemeClr>
                </a:solidFill>
                <a:latin typeface="Proxima Soft Cond Black" panose="02000506030000020004" pitchFamily="50" charset="0"/>
              </a:rPr>
              <a:t>CHARACTERISTICS OF PROCESS-FOCUSED ART EXPERIENCES</a:t>
            </a:r>
          </a:p>
        </p:txBody>
      </p:sp>
    </p:spTree>
    <p:extLst>
      <p:ext uri="{BB962C8B-B14F-4D97-AF65-F5344CB8AC3E}">
        <p14:creationId xmlns:p14="http://schemas.microsoft.com/office/powerpoint/2010/main" val="23963760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1" name="Oval 1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 name="Oval 1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Oval 1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Oval 1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0" name="Rectangle 1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2" name="Rectangle 21">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EDECCF-634B-0C49-97BC-FB2396208005}"/>
              </a:ext>
            </a:extLst>
          </p:cNvPr>
          <p:cNvPicPr>
            <a:picLocks noChangeAspect="1"/>
          </p:cNvPicPr>
          <p:nvPr/>
        </p:nvPicPr>
        <p:blipFill rotWithShape="1">
          <a:blip r:embed="rId4">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E3A90EC-0778-300B-E771-656A36225A9D}"/>
              </a:ext>
            </a:extLst>
          </p:cNvPr>
          <p:cNvSpPr>
            <a:spLocks noGrp="1"/>
          </p:cNvSpPr>
          <p:nvPr>
            <p:ph type="title"/>
          </p:nvPr>
        </p:nvSpPr>
        <p:spPr>
          <a:xfrm>
            <a:off x="20" y="397441"/>
            <a:ext cx="12191960" cy="706964"/>
          </a:xfrm>
        </p:spPr>
        <p:txBody>
          <a:bodyPr vert="horz" lIns="91440" tIns="45720" rIns="91440" bIns="45720" rtlCol="0" anchor="ctr">
            <a:noAutofit/>
          </a:bodyPr>
          <a:lstStyle/>
          <a:p>
            <a:pPr algn="ctr"/>
            <a:r>
              <a:rPr lang="en-US" sz="8000">
                <a:solidFill>
                  <a:schemeClr val="accent6">
                    <a:lumMod val="40000"/>
                    <a:lumOff val="60000"/>
                  </a:schemeClr>
                </a:solidFill>
                <a:latin typeface="Proxima Soft Black" panose="02000506030000020004" pitchFamily="50" charset="0"/>
              </a:rPr>
              <a:t>Process Art</a:t>
            </a:r>
          </a:p>
        </p:txBody>
      </p:sp>
      <p:sp>
        <p:nvSpPr>
          <p:cNvPr id="3" name="Text Placeholder 2">
            <a:extLst>
              <a:ext uri="{FF2B5EF4-FFF2-40B4-BE49-F238E27FC236}">
                <a16:creationId xmlns:a16="http://schemas.microsoft.com/office/drawing/2014/main" id="{021B10D6-363C-FB8E-155A-80A76AF1FADB}"/>
              </a:ext>
            </a:extLst>
          </p:cNvPr>
          <p:cNvSpPr>
            <a:spLocks noGrp="1"/>
          </p:cNvSpPr>
          <p:nvPr>
            <p:ph type="body" sz="half" idx="2"/>
          </p:nvPr>
        </p:nvSpPr>
        <p:spPr>
          <a:xfrm>
            <a:off x="392837" y="2403123"/>
            <a:ext cx="11277599" cy="3416300"/>
          </a:xfrm>
        </p:spPr>
        <p:txBody>
          <a:bodyPr vert="horz" lIns="91440" tIns="45720" rIns="91440" bIns="45720" rtlCol="0">
            <a:noAutofit/>
          </a:bodyPr>
          <a:lstStyle/>
          <a:p>
            <a:pPr>
              <a:lnSpc>
                <a:spcPct val="90000"/>
              </a:lnSpc>
              <a:buFont typeface="Wingdings 3" charset="2"/>
              <a:buChar char=""/>
            </a:pPr>
            <a:r>
              <a:rPr lang="en-US" sz="1600" b="1">
                <a:solidFill>
                  <a:schemeClr val="accent6">
                    <a:lumMod val="40000"/>
                    <a:lumOff val="60000"/>
                  </a:schemeClr>
                </a:solidFill>
                <a:latin typeface="Proxima Soft Cond" panose="02000506030000020004" pitchFamily="50" charset="0"/>
              </a:rPr>
              <a:t>Free process art is all about creativity. Children are encouraged to express themselves freely, without predetermined outcome or specific instructions</a:t>
            </a:r>
          </a:p>
          <a:p>
            <a:pPr>
              <a:lnSpc>
                <a:spcPct val="90000"/>
              </a:lnSpc>
            </a:pPr>
            <a:endParaRPr lang="en-US" sz="1600" b="1">
              <a:solidFill>
                <a:schemeClr val="accent6">
                  <a:lumMod val="40000"/>
                  <a:lumOff val="60000"/>
                </a:schemeClr>
              </a:solidFill>
              <a:latin typeface="Proxima Soft Cond" panose="02000506030000020004" pitchFamily="50" charset="0"/>
            </a:endParaRPr>
          </a:p>
          <a:p>
            <a:pPr>
              <a:lnSpc>
                <a:spcPct val="90000"/>
              </a:lnSpc>
              <a:buFont typeface="Wingdings 3" charset="2"/>
              <a:buChar char=""/>
            </a:pPr>
            <a:r>
              <a:rPr lang="en-US" sz="1600" b="1">
                <a:solidFill>
                  <a:schemeClr val="accent6">
                    <a:lumMod val="40000"/>
                    <a:lumOff val="60000"/>
                  </a:schemeClr>
                </a:solidFill>
                <a:latin typeface="Proxima Soft Cond" panose="02000506030000020004" pitchFamily="50" charset="0"/>
              </a:rPr>
              <a:t>Children are given a wide range of art materials to choose from and are allowed to use them in any way they like. </a:t>
            </a:r>
          </a:p>
          <a:p>
            <a:pPr>
              <a:lnSpc>
                <a:spcPct val="90000"/>
              </a:lnSpc>
              <a:buFont typeface="Wingdings 3" charset="2"/>
              <a:buChar char=""/>
            </a:pPr>
            <a:endParaRPr lang="en-US" sz="1600" b="1">
              <a:solidFill>
                <a:schemeClr val="accent6">
                  <a:lumMod val="40000"/>
                  <a:lumOff val="60000"/>
                </a:schemeClr>
              </a:solidFill>
              <a:latin typeface="Proxima Soft Cond" panose="02000506030000020004" pitchFamily="50" charset="0"/>
            </a:endParaRPr>
          </a:p>
          <a:p>
            <a:pPr>
              <a:lnSpc>
                <a:spcPct val="90000"/>
              </a:lnSpc>
              <a:buFont typeface="Wingdings 3" charset="2"/>
              <a:buChar char=""/>
            </a:pPr>
            <a:r>
              <a:rPr lang="en-CA" sz="1600" b="1" kern="0">
                <a:solidFill>
                  <a:schemeClr val="accent6">
                    <a:lumMod val="40000"/>
                    <a:lumOff val="60000"/>
                  </a:schemeClr>
                </a:solidFill>
                <a:effectLst/>
                <a:latin typeface="Proxima Soft Cond" panose="02000506030000020004" pitchFamily="50" charset="0"/>
                <a:ea typeface="Times New Roman" panose="02020603050405020304" pitchFamily="18" charset="0"/>
                <a:cs typeface="Times New Roman" panose="02020603050405020304" pitchFamily="18" charset="0"/>
              </a:rPr>
              <a:t>Through process art Children can focus on the enjoying the process of creating artwork. </a:t>
            </a:r>
            <a:br>
              <a:rPr lang="en-CA" sz="1600" b="1" kern="0">
                <a:solidFill>
                  <a:schemeClr val="accent6">
                    <a:lumMod val="40000"/>
                    <a:lumOff val="60000"/>
                  </a:schemeClr>
                </a:solidFill>
                <a:effectLst/>
                <a:latin typeface="Proxima Soft Cond" panose="02000506030000020004" pitchFamily="50" charset="0"/>
                <a:ea typeface="Times New Roman" panose="02020603050405020304" pitchFamily="18" charset="0"/>
                <a:cs typeface="Times New Roman" panose="02020603050405020304" pitchFamily="18" charset="0"/>
              </a:rPr>
            </a:br>
            <a:r>
              <a:rPr lang="en-CA" sz="1600" b="1" kern="0">
                <a:solidFill>
                  <a:schemeClr val="accent6">
                    <a:lumMod val="40000"/>
                    <a:lumOff val="60000"/>
                  </a:schemeClr>
                </a:solidFill>
                <a:effectLst/>
                <a:latin typeface="Proxima Soft Cond" panose="02000506030000020004" pitchFamily="50" charset="0"/>
                <a:ea typeface="Times New Roman" panose="02020603050405020304" pitchFamily="18" charset="0"/>
                <a:cs typeface="Times New Roman" panose="02020603050405020304" pitchFamily="18" charset="0"/>
              </a:rPr>
              <a:t>There is no "Wrong way" to do it. </a:t>
            </a:r>
          </a:p>
          <a:p>
            <a:pPr>
              <a:lnSpc>
                <a:spcPct val="90000"/>
              </a:lnSpc>
              <a:buFont typeface="Wingdings 3" charset="2"/>
              <a:buChar char=""/>
            </a:pPr>
            <a:endParaRPr lang="en-US" sz="1600" b="1">
              <a:solidFill>
                <a:schemeClr val="accent6">
                  <a:lumMod val="40000"/>
                  <a:lumOff val="60000"/>
                </a:schemeClr>
              </a:solidFill>
              <a:latin typeface="Proxima Soft Cond" panose="02000506030000020004" pitchFamily="50" charset="0"/>
            </a:endParaRPr>
          </a:p>
          <a:p>
            <a:pPr>
              <a:lnSpc>
                <a:spcPct val="90000"/>
              </a:lnSpc>
              <a:buFont typeface="Wingdings 3" charset="2"/>
              <a:buChar char=""/>
            </a:pPr>
            <a:r>
              <a:rPr lang="en-US" sz="1600" b="1">
                <a:solidFill>
                  <a:schemeClr val="accent6">
                    <a:lumMod val="40000"/>
                    <a:lumOff val="60000"/>
                  </a:schemeClr>
                </a:solidFill>
                <a:latin typeface="Proxima Soft Cond" panose="02000506030000020004" pitchFamily="50" charset="0"/>
              </a:rPr>
              <a:t>The focus is the process of creating, rather than the final product. </a:t>
            </a:r>
          </a:p>
          <a:p>
            <a:pPr>
              <a:lnSpc>
                <a:spcPct val="90000"/>
              </a:lnSpc>
            </a:pPr>
            <a:endParaRPr lang="en-US" sz="1600" b="1">
              <a:solidFill>
                <a:schemeClr val="accent6">
                  <a:lumMod val="40000"/>
                  <a:lumOff val="60000"/>
                </a:schemeClr>
              </a:solidFill>
              <a:latin typeface="Proxima Soft Cond" panose="02000506030000020004" pitchFamily="50" charset="0"/>
            </a:endParaRPr>
          </a:p>
          <a:p>
            <a:pPr>
              <a:lnSpc>
                <a:spcPct val="90000"/>
              </a:lnSpc>
              <a:buFont typeface="Wingdings 3" charset="2"/>
              <a:buChar char=""/>
            </a:pPr>
            <a:r>
              <a:rPr lang="en-US" sz="1600" b="1">
                <a:solidFill>
                  <a:schemeClr val="accent6">
                    <a:lumMod val="40000"/>
                    <a:lumOff val="60000"/>
                  </a:schemeClr>
                </a:solidFill>
                <a:latin typeface="Proxima Soft Cond" panose="02000506030000020004" pitchFamily="50" charset="0"/>
              </a:rPr>
              <a:t>Process art fosters imagination and self-expression and encourages them to take risks and experiment with different materials and techniques. </a:t>
            </a:r>
          </a:p>
          <a:p>
            <a:pPr>
              <a:lnSpc>
                <a:spcPct val="90000"/>
              </a:lnSpc>
            </a:pPr>
            <a:endParaRPr lang="en-US" sz="1600" b="1">
              <a:solidFill>
                <a:schemeClr val="accent6">
                  <a:lumMod val="40000"/>
                  <a:lumOff val="60000"/>
                </a:schemeClr>
              </a:solidFill>
              <a:latin typeface="Proxima Soft Cond" panose="02000506030000020004" pitchFamily="50" charset="0"/>
            </a:endParaRPr>
          </a:p>
          <a:p>
            <a:pPr>
              <a:lnSpc>
                <a:spcPct val="90000"/>
              </a:lnSpc>
              <a:buFont typeface="Wingdings 3" charset="2"/>
              <a:buChar char=""/>
            </a:pPr>
            <a:r>
              <a:rPr lang="en-US" sz="1600" b="1">
                <a:solidFill>
                  <a:schemeClr val="accent6">
                    <a:lumMod val="40000"/>
                    <a:lumOff val="60000"/>
                  </a:schemeClr>
                </a:solidFill>
                <a:latin typeface="Proxima Soft Cond" panose="02000506030000020004" pitchFamily="50" charset="0"/>
              </a:rPr>
              <a:t>Helps children to develop fine motor skills, hand eye coordination, and cognitive abilities. Process art promotes a sense of joy without the pressures of achieving a specific outcome. </a:t>
            </a:r>
          </a:p>
        </p:txBody>
      </p:sp>
    </p:spTree>
    <p:extLst>
      <p:ext uri="{BB962C8B-B14F-4D97-AF65-F5344CB8AC3E}">
        <p14:creationId xmlns:p14="http://schemas.microsoft.com/office/powerpoint/2010/main" val="193355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7" name="Oval 26">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9" name="Oval 28">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Oval 30">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2" name="Oval 31">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3" name="Oval 32">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4"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35"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36"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0"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2" name="Rectangle 2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26"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28" name="Freeform: Shape 27">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CA"/>
          </a:p>
        </p:txBody>
      </p:sp>
      <p:sp>
        <p:nvSpPr>
          <p:cNvPr id="30"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2" name="Title 1">
            <a:extLst>
              <a:ext uri="{FF2B5EF4-FFF2-40B4-BE49-F238E27FC236}">
                <a16:creationId xmlns:a16="http://schemas.microsoft.com/office/drawing/2014/main" id="{2F263432-9814-C700-CE20-EB5F2A782FB0}"/>
              </a:ext>
            </a:extLst>
          </p:cNvPr>
          <p:cNvSpPr>
            <a:spLocks noGrp="1"/>
          </p:cNvSpPr>
          <p:nvPr>
            <p:ph type="title"/>
          </p:nvPr>
        </p:nvSpPr>
        <p:spPr>
          <a:xfrm>
            <a:off x="541706" y="1116278"/>
            <a:ext cx="3905533" cy="4596794"/>
          </a:xfrm>
        </p:spPr>
        <p:txBody>
          <a:bodyPr vert="horz" lIns="91440" tIns="45720" rIns="91440" bIns="45720" rtlCol="0" anchor="ctr">
            <a:normAutofit/>
          </a:bodyPr>
          <a:lstStyle/>
          <a:p>
            <a:r>
              <a:rPr lang="en-US" sz="7200">
                <a:solidFill>
                  <a:schemeClr val="accent6">
                    <a:lumMod val="40000"/>
                    <a:lumOff val="60000"/>
                  </a:schemeClr>
                </a:solidFill>
                <a:latin typeface="Proxima Soft Cond Black" panose="02000506030000020004" pitchFamily="50" charset="0"/>
              </a:rPr>
              <a:t>PROCESS ART IS…</a:t>
            </a:r>
          </a:p>
        </p:txBody>
      </p:sp>
      <p:sp>
        <p:nvSpPr>
          <p:cNvPr id="4" name="TextBox 3">
            <a:extLst>
              <a:ext uri="{FF2B5EF4-FFF2-40B4-BE49-F238E27FC236}">
                <a16:creationId xmlns:a16="http://schemas.microsoft.com/office/drawing/2014/main" id="{CB93A137-A227-FB77-21EA-3D11B3023621}"/>
              </a:ext>
            </a:extLst>
          </p:cNvPr>
          <p:cNvSpPr txBox="1"/>
          <p:nvPr/>
        </p:nvSpPr>
        <p:spPr>
          <a:xfrm>
            <a:off x="5290077" y="437513"/>
            <a:ext cx="5502614" cy="5954325"/>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sz="3200">
                <a:solidFill>
                  <a:schemeClr val="tx1">
                    <a:lumMod val="75000"/>
                    <a:lumOff val="25000"/>
                  </a:schemeClr>
                </a:solidFill>
                <a:effectLst/>
                <a:latin typeface="Proxima Soft Cond" panose="02000506030000020004" pitchFamily="50" charset="0"/>
              </a:rPr>
              <a:t>It's easy to facilitate</a:t>
            </a:r>
          </a:p>
          <a:p>
            <a:pPr>
              <a:spcBef>
                <a:spcPts val="1000"/>
              </a:spcBef>
              <a:buClr>
                <a:schemeClr val="accent1"/>
              </a:buClr>
              <a:buSzPct val="80000"/>
              <a:buFont typeface="Wingdings 3" charset="2"/>
              <a:buChar char=""/>
            </a:pPr>
            <a:r>
              <a:rPr lang="en-US" sz="3200">
                <a:solidFill>
                  <a:schemeClr val="tx1">
                    <a:lumMod val="75000"/>
                    <a:lumOff val="25000"/>
                  </a:schemeClr>
                </a:solidFill>
                <a:effectLst/>
                <a:latin typeface="Proxima Soft Cond" panose="02000506030000020004" pitchFamily="50" charset="0"/>
              </a:rPr>
              <a:t>Process Art can be made with different tools</a:t>
            </a:r>
          </a:p>
          <a:p>
            <a:pPr>
              <a:spcBef>
                <a:spcPts val="1000"/>
              </a:spcBef>
              <a:buClr>
                <a:schemeClr val="accent1"/>
              </a:buClr>
              <a:buSzPct val="80000"/>
              <a:buFont typeface="Wingdings 3" charset="2"/>
              <a:buChar char=""/>
            </a:pPr>
            <a:r>
              <a:rPr lang="en-US" sz="3200">
                <a:solidFill>
                  <a:schemeClr val="tx1">
                    <a:lumMod val="75000"/>
                    <a:lumOff val="25000"/>
                  </a:schemeClr>
                </a:solidFill>
                <a:effectLst/>
                <a:latin typeface="Proxima Soft Cond" panose="02000506030000020004" pitchFamily="50" charset="0"/>
              </a:rPr>
              <a:t>Process Art can be a sensory experience</a:t>
            </a:r>
          </a:p>
          <a:p>
            <a:pPr>
              <a:spcBef>
                <a:spcPts val="1000"/>
              </a:spcBef>
              <a:buClr>
                <a:schemeClr val="accent1"/>
              </a:buClr>
              <a:buSzPct val="80000"/>
              <a:buFont typeface="Wingdings 3" charset="2"/>
              <a:buChar char=""/>
            </a:pPr>
            <a:r>
              <a:rPr lang="en-US" sz="3200">
                <a:solidFill>
                  <a:schemeClr val="tx1">
                    <a:lumMod val="75000"/>
                    <a:lumOff val="25000"/>
                  </a:schemeClr>
                </a:solidFill>
                <a:effectLst/>
                <a:latin typeface="Proxima Soft Cond" panose="02000506030000020004" pitchFamily="50" charset="0"/>
              </a:rPr>
              <a:t>Process Art can go up! </a:t>
            </a:r>
          </a:p>
          <a:p>
            <a:pPr>
              <a:spcBef>
                <a:spcPts val="1000"/>
              </a:spcBef>
              <a:buClr>
                <a:schemeClr val="accent1"/>
              </a:buClr>
              <a:buSzPct val="80000"/>
              <a:buFont typeface="Wingdings 3" charset="2"/>
              <a:buChar char=""/>
            </a:pPr>
            <a:r>
              <a:rPr lang="en-US" sz="3200">
                <a:solidFill>
                  <a:schemeClr val="tx1">
                    <a:lumMod val="75000"/>
                    <a:lumOff val="25000"/>
                  </a:schemeClr>
                </a:solidFill>
                <a:effectLst/>
                <a:latin typeface="Proxima Soft Cond" panose="02000506030000020004" pitchFamily="50" charset="0"/>
              </a:rPr>
              <a:t>Art can be made from collections of materials</a:t>
            </a:r>
          </a:p>
          <a:p>
            <a:pPr>
              <a:spcBef>
                <a:spcPts val="1000"/>
              </a:spcBef>
              <a:buClr>
                <a:schemeClr val="accent1"/>
              </a:buClr>
              <a:buSzPct val="80000"/>
              <a:buFont typeface="Wingdings 3" charset="2"/>
              <a:buChar char=""/>
            </a:pPr>
            <a:r>
              <a:rPr lang="en-CA" sz="3200" kern="100">
                <a:solidFill>
                  <a:srgbClr val="2A2A2A"/>
                </a:solidFill>
                <a:effectLst/>
                <a:latin typeface="Proxima Soft Cond" panose="02000506030000020004" pitchFamily="50" charset="0"/>
                <a:ea typeface="Calibri" panose="020F0502020204030204" pitchFamily="34" charset="0"/>
                <a:cs typeface="Times New Roman" panose="02020603050405020304" pitchFamily="18" charset="0"/>
              </a:rPr>
              <a:t>Process Art can be temporary</a:t>
            </a:r>
            <a:endParaRPr lang="en-CA" sz="3200" kern="100">
              <a:solidFill>
                <a:srgbClr val="2A2A2A"/>
              </a:solidFill>
              <a:latin typeface="Proxima Soft Cond" panose="02000506030000020004" pitchFamily="50" charset="0"/>
              <a:ea typeface="Calibri" panose="020F0502020204030204" pitchFamily="34" charset="0"/>
              <a:cs typeface="Times New Roman" panose="02020603050405020304" pitchFamily="18" charset="0"/>
            </a:endParaRPr>
          </a:p>
          <a:p>
            <a:pPr>
              <a:spcBef>
                <a:spcPts val="1000"/>
              </a:spcBef>
              <a:buClr>
                <a:schemeClr val="accent1"/>
              </a:buClr>
              <a:buSzPct val="80000"/>
              <a:buFont typeface="Wingdings 3" charset="2"/>
              <a:buChar char=""/>
            </a:pPr>
            <a:r>
              <a:rPr lang="en-CA" sz="3200" kern="100">
                <a:solidFill>
                  <a:srgbClr val="2A2A2A"/>
                </a:solidFill>
                <a:effectLst/>
                <a:latin typeface="Proxima Soft Cond" panose="02000506030000020004" pitchFamily="50" charset="0"/>
                <a:ea typeface="Calibri" panose="020F0502020204030204" pitchFamily="34" charset="0"/>
                <a:cs typeface="Times New Roman" panose="02020603050405020304" pitchFamily="18" charset="0"/>
              </a:rPr>
              <a:t>Process Art can be made outside</a:t>
            </a:r>
            <a:endParaRPr lang="en-US" sz="3200">
              <a:solidFill>
                <a:schemeClr val="tx1">
                  <a:lumMod val="75000"/>
                  <a:lumOff val="25000"/>
                </a:schemeClr>
              </a:solidFill>
            </a:endParaRPr>
          </a:p>
        </p:txBody>
      </p:sp>
    </p:spTree>
    <p:extLst>
      <p:ext uri="{BB962C8B-B14F-4D97-AF65-F5344CB8AC3E}">
        <p14:creationId xmlns:p14="http://schemas.microsoft.com/office/powerpoint/2010/main" val="41758231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33" name="Oval 1032">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4" name="Oval 1033">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5" name="Oval 1034">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6" name="Oval 1035">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7" name="Oval 1036">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8"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039"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040"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042" name="Rectangle 1041">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grpSp>
        <p:nvGrpSpPr>
          <p:cNvPr id="1044" name="Group 1043">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45" name="Rectangle 1044">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46" name="Oval 1045">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47" name="Oval 1046">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48" name="Rectangle 1047">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49"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050"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CA"/>
            </a:p>
          </p:txBody>
        </p:sp>
        <p:sp>
          <p:nvSpPr>
            <p:cNvPr id="1051"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 name="Title 1">
            <a:extLst>
              <a:ext uri="{FF2B5EF4-FFF2-40B4-BE49-F238E27FC236}">
                <a16:creationId xmlns:a16="http://schemas.microsoft.com/office/drawing/2014/main" id="{C37CF02F-9B12-EA37-E391-E97160D4B217}"/>
              </a:ext>
            </a:extLst>
          </p:cNvPr>
          <p:cNvSpPr>
            <a:spLocks noGrp="1"/>
          </p:cNvSpPr>
          <p:nvPr>
            <p:ph type="title"/>
          </p:nvPr>
        </p:nvSpPr>
        <p:spPr>
          <a:xfrm>
            <a:off x="1154955" y="973667"/>
            <a:ext cx="2942210" cy="4833745"/>
          </a:xfrm>
        </p:spPr>
        <p:txBody>
          <a:bodyPr vert="horz" lIns="91440" tIns="45720" rIns="91440" bIns="45720" rtlCol="0" anchor="ctr">
            <a:normAutofit/>
          </a:bodyPr>
          <a:lstStyle/>
          <a:p>
            <a:r>
              <a:rPr lang="en-US" b="0">
                <a:solidFill>
                  <a:schemeClr val="accent6">
                    <a:lumMod val="40000"/>
                    <a:lumOff val="60000"/>
                  </a:schemeClr>
                </a:solidFill>
                <a:latin typeface="Proxima Soft Black" panose="02000506030000020004" pitchFamily="50" charset="0"/>
              </a:rPr>
              <a:t>WHAT DOES A PROCESS ART AREA LOOK LIKE?</a:t>
            </a:r>
          </a:p>
        </p:txBody>
      </p:sp>
      <p:sp>
        <p:nvSpPr>
          <p:cNvPr id="1053" name="Rectangle 1052">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 name="TextBox 7">
            <a:extLst>
              <a:ext uri="{FF2B5EF4-FFF2-40B4-BE49-F238E27FC236}">
                <a16:creationId xmlns:a16="http://schemas.microsoft.com/office/drawing/2014/main" id="{78204BA4-9ED2-38D2-B0B4-E7ECD3227321}"/>
              </a:ext>
            </a:extLst>
          </p:cNvPr>
          <p:cNvSpPr txBox="1"/>
          <p:nvPr/>
        </p:nvSpPr>
        <p:spPr>
          <a:xfrm>
            <a:off x="5883491" y="1242097"/>
            <a:ext cx="5087952" cy="1167846"/>
          </a:xfrm>
          <a:prstGeom prst="rect">
            <a:avLst/>
          </a:prstGeom>
          <a:noFill/>
        </p:spPr>
        <p:txBody>
          <a:bodyPr wrap="square">
            <a:spAutoFit/>
          </a:bodyPr>
          <a:lstStyle/>
          <a:p>
            <a:pPr defTabSz="576072">
              <a:spcAft>
                <a:spcPts val="600"/>
              </a:spcAft>
            </a:pPr>
            <a:r>
              <a:rPr lang="en-CA" sz="2268" u="sng" kern="0">
                <a:solidFill>
                  <a:srgbClr val="0000FF"/>
                </a:solidFill>
                <a:latin typeface="Calibri" panose="020F0502020204030204" pitchFamily="34" charset="0"/>
                <a:ea typeface="+mn-ea"/>
                <a:cs typeface="+mn-cs"/>
                <a:hlinkClick r:id="rId4"/>
              </a:rPr>
              <a:t>https://www.instagram.com/s/aGlnaGxpZ2h0OjE3ODk4MDc1MDYyMjg1MDk1?igshid=MTc4MmM1YmI2Ng==</a:t>
            </a:r>
            <a:endParaRPr lang="en-CA"/>
          </a:p>
        </p:txBody>
      </p:sp>
      <p:pic>
        <p:nvPicPr>
          <p:cNvPr id="1026" name="Picture 2" descr="Header Logo">
            <a:hlinkClick r:id="rId5"/>
            <a:extLst>
              <a:ext uri="{FF2B5EF4-FFF2-40B4-BE49-F238E27FC236}">
                <a16:creationId xmlns:a16="http://schemas.microsoft.com/office/drawing/2014/main" id="{00442C7C-53F5-D255-7195-74AC9901E1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9093" y="2069153"/>
            <a:ext cx="5087952" cy="508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3596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33" name="Oval 1032">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4" name="Oval 1033">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5" name="Oval 1034">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6" name="Oval 1035">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7" name="Oval 1036">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8"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039"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040"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042" name="Rectangle 1041">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grpSp>
        <p:nvGrpSpPr>
          <p:cNvPr id="1044" name="Group 1043">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45" name="Rectangle 1044">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46"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CA"/>
            </a:p>
          </p:txBody>
        </p:sp>
      </p:grpSp>
      <p:sp>
        <p:nvSpPr>
          <p:cNvPr id="2" name="Title 1">
            <a:extLst>
              <a:ext uri="{FF2B5EF4-FFF2-40B4-BE49-F238E27FC236}">
                <a16:creationId xmlns:a16="http://schemas.microsoft.com/office/drawing/2014/main" id="{3CE3C3AE-2FC5-686A-732B-B31D9F24C597}"/>
              </a:ext>
            </a:extLst>
          </p:cNvPr>
          <p:cNvSpPr>
            <a:spLocks noGrp="1"/>
          </p:cNvSpPr>
          <p:nvPr>
            <p:ph type="title"/>
          </p:nvPr>
        </p:nvSpPr>
        <p:spPr>
          <a:xfrm>
            <a:off x="1154954" y="973668"/>
            <a:ext cx="8761413" cy="706964"/>
          </a:xfrm>
        </p:spPr>
        <p:txBody>
          <a:bodyPr vert="horz" lIns="91440" tIns="45720" rIns="91440" bIns="45720" rtlCol="0" anchor="ctr">
            <a:noAutofit/>
          </a:bodyPr>
          <a:lstStyle/>
          <a:p>
            <a:r>
              <a:rPr lang="en-US" sz="6000">
                <a:solidFill>
                  <a:schemeClr val="accent6">
                    <a:lumMod val="20000"/>
                    <a:lumOff val="80000"/>
                  </a:schemeClr>
                </a:solidFill>
                <a:latin typeface="Proxima Soft Cond Black" panose="02000506030000020004" pitchFamily="50" charset="0"/>
              </a:rPr>
              <a:t>MENTIMETER</a:t>
            </a:r>
          </a:p>
        </p:txBody>
      </p:sp>
      <p:sp>
        <p:nvSpPr>
          <p:cNvPr id="1048" name="Rectangle 1047">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TextBox 2">
            <a:extLst>
              <a:ext uri="{FF2B5EF4-FFF2-40B4-BE49-F238E27FC236}">
                <a16:creationId xmlns:a16="http://schemas.microsoft.com/office/drawing/2014/main" id="{024AFB9D-4CC3-6374-9DAD-98B8867FEDBB}"/>
              </a:ext>
            </a:extLst>
          </p:cNvPr>
          <p:cNvSpPr txBox="1"/>
          <p:nvPr/>
        </p:nvSpPr>
        <p:spPr>
          <a:xfrm>
            <a:off x="1647698" y="2993340"/>
            <a:ext cx="3233260" cy="1685402"/>
          </a:xfrm>
          <a:prstGeom prst="rect">
            <a:avLst/>
          </a:prstGeom>
          <a:noFill/>
        </p:spPr>
        <p:txBody>
          <a:bodyPr wrap="square" rtlCol="0">
            <a:spAutoFit/>
          </a:bodyPr>
          <a:lstStyle/>
          <a:p>
            <a:pPr algn="ctr" defTabSz="334213">
              <a:spcAft>
                <a:spcPts val="516"/>
              </a:spcAft>
            </a:pPr>
            <a:r>
              <a:rPr lang="en-US" sz="5160" b="1" kern="1200">
                <a:solidFill>
                  <a:schemeClr val="accent6">
                    <a:lumMod val="20000"/>
                    <a:lumOff val="80000"/>
                  </a:schemeClr>
                </a:solidFill>
                <a:latin typeface="Proxima Soft Cond" panose="02000506030000020004" pitchFamily="50" charset="0"/>
                <a:ea typeface="+mn-ea"/>
                <a:cs typeface="+mn-cs"/>
              </a:rPr>
              <a:t>What did you notice?</a:t>
            </a:r>
            <a:endParaRPr lang="en-CA" sz="6000" b="1">
              <a:solidFill>
                <a:schemeClr val="accent6">
                  <a:lumMod val="20000"/>
                  <a:lumOff val="80000"/>
                </a:schemeClr>
              </a:solidFill>
              <a:latin typeface="Proxima Soft Cond" panose="02000506030000020004" pitchFamily="50" charset="0"/>
            </a:endParaRPr>
          </a:p>
        </p:txBody>
      </p:sp>
      <p:pic>
        <p:nvPicPr>
          <p:cNvPr id="1026" name="Picture 2" descr="Image result for Crayons. Size: 158 x 104. Source: isorepublic.com">
            <a:extLst>
              <a:ext uri="{FF2B5EF4-FFF2-40B4-BE49-F238E27FC236}">
                <a16:creationId xmlns:a16="http://schemas.microsoft.com/office/drawing/2014/main" id="{5515FE9D-0742-B42C-3726-8EC6A3CBD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709" y="2324100"/>
            <a:ext cx="5199844" cy="34226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609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3" name="Oval 12">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14">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7"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CA"/>
            </a:p>
          </p:txBody>
        </p:sp>
        <p:sp>
          <p:nvSpPr>
            <p:cNvPr id="18"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 name="Title 1">
            <a:extLst>
              <a:ext uri="{FF2B5EF4-FFF2-40B4-BE49-F238E27FC236}">
                <a16:creationId xmlns:a16="http://schemas.microsoft.com/office/drawing/2014/main" id="{09A991E2-34C1-589D-813F-06353921DF21}"/>
              </a:ext>
            </a:extLst>
          </p:cNvPr>
          <p:cNvSpPr>
            <a:spLocks noGrp="1"/>
          </p:cNvSpPr>
          <p:nvPr>
            <p:ph type="title"/>
          </p:nvPr>
        </p:nvSpPr>
        <p:spPr>
          <a:xfrm>
            <a:off x="423335" y="973667"/>
            <a:ext cx="4347630" cy="4833745"/>
          </a:xfrm>
        </p:spPr>
        <p:txBody>
          <a:bodyPr>
            <a:normAutofit/>
          </a:bodyPr>
          <a:lstStyle/>
          <a:p>
            <a:r>
              <a:rPr lang="en-US" sz="4800" b="1">
                <a:solidFill>
                  <a:schemeClr val="accent6">
                    <a:lumMod val="40000"/>
                    <a:lumOff val="60000"/>
                  </a:schemeClr>
                </a:solidFill>
                <a:latin typeface="Proxima Soft Cond Black" panose="02000506030000020004" pitchFamily="50" charset="0"/>
              </a:rPr>
              <a:t>PROCESS ART – WHY IS IT LEARNING?</a:t>
            </a:r>
            <a:endParaRPr lang="en-CA" sz="4800" b="1">
              <a:solidFill>
                <a:schemeClr val="accent6">
                  <a:lumMod val="40000"/>
                  <a:lumOff val="60000"/>
                </a:schemeClr>
              </a:solidFill>
              <a:latin typeface="Proxima Soft Cond Black" panose="02000506030000020004" pitchFamily="50" charset="0"/>
            </a:endParaRPr>
          </a:p>
        </p:txBody>
      </p:sp>
      <p:sp>
        <p:nvSpPr>
          <p:cNvPr id="20" name="Rectangle 19">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graphicFrame>
        <p:nvGraphicFramePr>
          <p:cNvPr id="6" name="Rectangle 1">
            <a:extLst>
              <a:ext uri="{FF2B5EF4-FFF2-40B4-BE49-F238E27FC236}">
                <a16:creationId xmlns:a16="http://schemas.microsoft.com/office/drawing/2014/main" id="{1B1AB18E-1A11-0CD7-A987-7402D2656537}"/>
              </a:ext>
            </a:extLst>
          </p:cNvPr>
          <p:cNvGraphicFramePr>
            <a:graphicFrameLocks noGrp="1"/>
          </p:cNvGraphicFramePr>
          <p:nvPr>
            <p:ph idx="1"/>
            <p:extLst>
              <p:ext uri="{D42A27DB-BD31-4B8C-83A1-F6EECF244321}">
                <p14:modId xmlns:p14="http://schemas.microsoft.com/office/powerpoint/2010/main" val="815445556"/>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052595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8869C9-EDD7-4330-BB50-CBD232CA23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586F4B5B-3468-30EF-81EC-78CC302D9E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17" r="13388" b="-1"/>
          <a:stretch/>
        </p:blipFill>
        <p:spPr bwMode="auto">
          <a:xfrm>
            <a:off x="643468" y="643467"/>
            <a:ext cx="4010828" cy="5571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0FB1C3-0508-A963-6978-58FFA08C0E62}"/>
              </a:ext>
            </a:extLst>
          </p:cNvPr>
          <p:cNvPicPr>
            <a:picLocks noChangeAspect="1"/>
          </p:cNvPicPr>
          <p:nvPr/>
        </p:nvPicPr>
        <p:blipFill rotWithShape="1">
          <a:blip r:embed="rId4"/>
          <a:srcRect l="6730" r="12592" b="-2"/>
          <a:stretch/>
        </p:blipFill>
        <p:spPr>
          <a:xfrm>
            <a:off x="4815161" y="643467"/>
            <a:ext cx="6733371" cy="557106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72348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B30D55E-9864-A686-C1F8-B772EC215522}"/>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262846" y="1253447"/>
            <a:ext cx="11733339" cy="3520002"/>
          </a:xfrm>
          <a:prstGeom prst="rect">
            <a:avLst/>
          </a:prstGeom>
          <a:solidFill>
            <a:srgbClr val="FFFFFF"/>
          </a:solidFill>
        </p:spPr>
      </p:pic>
    </p:spTree>
    <p:extLst>
      <p:ext uri="{BB962C8B-B14F-4D97-AF65-F5344CB8AC3E}">
        <p14:creationId xmlns:p14="http://schemas.microsoft.com/office/powerpoint/2010/main" val="3960814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Paints and paper scraps">
            <a:hlinkClick r:id="" action="ppaction://media"/>
            <a:extLst>
              <a:ext uri="{FF2B5EF4-FFF2-40B4-BE49-F238E27FC236}">
                <a16:creationId xmlns:a16="http://schemas.microsoft.com/office/drawing/2014/main" id="{F9F3C158-7BEF-DF45-A165-679DD56665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BDF8D85-513F-3F9E-3CA5-29D6477E9485}"/>
              </a:ext>
            </a:extLst>
          </p:cNvPr>
          <p:cNvSpPr txBox="1"/>
          <p:nvPr/>
        </p:nvSpPr>
        <p:spPr>
          <a:xfrm>
            <a:off x="2126751" y="801384"/>
            <a:ext cx="7818633" cy="4524315"/>
          </a:xfrm>
          <a:prstGeom prst="rect">
            <a:avLst/>
          </a:prstGeom>
          <a:noFill/>
        </p:spPr>
        <p:txBody>
          <a:bodyPr wrap="square" rtlCol="0">
            <a:spAutoFit/>
          </a:bodyPr>
          <a:lstStyle/>
          <a:p>
            <a:pPr algn="ctr"/>
            <a:r>
              <a:rPr lang="en-US" sz="9600">
                <a:solidFill>
                  <a:schemeClr val="accent6">
                    <a:lumMod val="50000"/>
                  </a:schemeClr>
                </a:solidFill>
                <a:latin typeface="Proxima Soft Cond Black" panose="02000506030000020004" pitchFamily="50" charset="0"/>
              </a:rPr>
              <a:t>PRODUCT </a:t>
            </a:r>
          </a:p>
          <a:p>
            <a:pPr algn="ctr"/>
            <a:r>
              <a:rPr lang="en-US" sz="9600">
                <a:solidFill>
                  <a:schemeClr val="accent6">
                    <a:lumMod val="50000"/>
                  </a:schemeClr>
                </a:solidFill>
                <a:latin typeface="Proxima Soft Cond Black" panose="02000506030000020004" pitchFamily="50" charset="0"/>
              </a:rPr>
              <a:t>VS. </a:t>
            </a:r>
          </a:p>
          <a:p>
            <a:pPr algn="ctr"/>
            <a:r>
              <a:rPr lang="en-US" sz="9600">
                <a:solidFill>
                  <a:schemeClr val="accent6">
                    <a:lumMod val="50000"/>
                  </a:schemeClr>
                </a:solidFill>
                <a:latin typeface="Proxima Soft Cond Black" panose="02000506030000020004" pitchFamily="50" charset="0"/>
              </a:rPr>
              <a:t>PROCESS</a:t>
            </a:r>
            <a:endParaRPr lang="en-CA" sz="9600">
              <a:solidFill>
                <a:schemeClr val="accent6">
                  <a:lumMod val="50000"/>
                </a:schemeClr>
              </a:solidFill>
              <a:latin typeface="Proxima Soft Cond Black" panose="02000506030000020004" pitchFamily="50" charset="0"/>
            </a:endParaRPr>
          </a:p>
        </p:txBody>
      </p:sp>
    </p:spTree>
    <p:extLst>
      <p:ext uri="{BB962C8B-B14F-4D97-AF65-F5344CB8AC3E}">
        <p14:creationId xmlns:p14="http://schemas.microsoft.com/office/powerpoint/2010/main" val="30067833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3" name="Picture 2">
            <a:extLst>
              <a:ext uri="{FF2B5EF4-FFF2-40B4-BE49-F238E27FC236}">
                <a16:creationId xmlns:a16="http://schemas.microsoft.com/office/drawing/2014/main" id="{C1A829F4-CFD8-BA62-DBE3-E715C0FDD249}"/>
              </a:ext>
            </a:extLst>
          </p:cNvPr>
          <p:cNvPicPr>
            <a:picLocks noChangeAspect="1"/>
          </p:cNvPicPr>
          <p:nvPr/>
        </p:nvPicPr>
        <p:blipFill>
          <a:blip r:embed="rId3"/>
          <a:stretch>
            <a:fillRect/>
          </a:stretch>
        </p:blipFill>
        <p:spPr>
          <a:xfrm>
            <a:off x="595881" y="764610"/>
            <a:ext cx="11095406" cy="5322633"/>
          </a:xfrm>
          <a:prstGeom prst="rect">
            <a:avLst/>
          </a:prstGeom>
        </p:spPr>
      </p:pic>
      <p:sp>
        <p:nvSpPr>
          <p:cNvPr id="9" name="TextBox 8">
            <a:extLst>
              <a:ext uri="{FF2B5EF4-FFF2-40B4-BE49-F238E27FC236}">
                <a16:creationId xmlns:a16="http://schemas.microsoft.com/office/drawing/2014/main" id="{4C2D75D1-A307-467E-7AED-497F93D3A334}"/>
              </a:ext>
            </a:extLst>
          </p:cNvPr>
          <p:cNvSpPr txBox="1"/>
          <p:nvPr/>
        </p:nvSpPr>
        <p:spPr>
          <a:xfrm>
            <a:off x="95169" y="144379"/>
            <a:ext cx="11948442" cy="523220"/>
          </a:xfrm>
          <a:prstGeom prst="rect">
            <a:avLst/>
          </a:prstGeom>
          <a:noFill/>
        </p:spPr>
        <p:txBody>
          <a:bodyPr wrap="square" rtlCol="0">
            <a:spAutoFit/>
          </a:bodyPr>
          <a:lstStyle/>
          <a:p>
            <a:r>
              <a:rPr lang="en-US" sz="2800">
                <a:solidFill>
                  <a:schemeClr val="accent6">
                    <a:lumMod val="40000"/>
                    <a:lumOff val="60000"/>
                  </a:schemeClr>
                </a:solidFill>
                <a:latin typeface="Proxima Soft Cond Black" panose="02000506030000020004" pitchFamily="50" charset="0"/>
              </a:rPr>
              <a:t>ENGAGE THE POWER OF PROCESS ART TO HELP CHILDREN THRIVE</a:t>
            </a:r>
            <a:endParaRPr lang="en-CA" sz="2800">
              <a:solidFill>
                <a:schemeClr val="accent6">
                  <a:lumMod val="40000"/>
                  <a:lumOff val="60000"/>
                </a:schemeClr>
              </a:solidFill>
              <a:latin typeface="Proxima Soft Cond Black" panose="02000506030000020004" pitchFamily="50" charset="0"/>
            </a:endParaRPr>
          </a:p>
        </p:txBody>
      </p:sp>
    </p:spTree>
    <p:extLst>
      <p:ext uri="{BB962C8B-B14F-4D97-AF65-F5344CB8AC3E}">
        <p14:creationId xmlns:p14="http://schemas.microsoft.com/office/powerpoint/2010/main" val="2386772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3A668-D9A8-5DEF-F632-E7FE90856DC5}"/>
              </a:ext>
            </a:extLst>
          </p:cNvPr>
          <p:cNvSpPr>
            <a:spLocks noGrp="1"/>
          </p:cNvSpPr>
          <p:nvPr>
            <p:ph type="title"/>
          </p:nvPr>
        </p:nvSpPr>
        <p:spPr>
          <a:xfrm>
            <a:off x="1154954" y="973668"/>
            <a:ext cx="10515600" cy="706964"/>
          </a:xfrm>
        </p:spPr>
        <p:txBody>
          <a:bodyPr>
            <a:noAutofit/>
          </a:bodyPr>
          <a:lstStyle/>
          <a:p>
            <a:r>
              <a:rPr lang="en-US" sz="8000">
                <a:solidFill>
                  <a:schemeClr val="accent6">
                    <a:lumMod val="40000"/>
                    <a:lumOff val="60000"/>
                  </a:schemeClr>
                </a:solidFill>
                <a:latin typeface="Proxima Soft Cond Black" panose="02000506030000020004" pitchFamily="50" charset="0"/>
              </a:rPr>
              <a:t>LET’S HAVE A BREAK!</a:t>
            </a:r>
            <a:endParaRPr lang="en-CA" sz="8000">
              <a:solidFill>
                <a:schemeClr val="accent6">
                  <a:lumMod val="40000"/>
                  <a:lumOff val="60000"/>
                </a:schemeClr>
              </a:solidFill>
              <a:latin typeface="Proxima Soft Cond Black" panose="02000506030000020004" pitchFamily="50" charset="0"/>
            </a:endParaRP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Content Placeholder 6" title="Breaktime">
                <a:extLst>
                  <a:ext uri="{FF2B5EF4-FFF2-40B4-BE49-F238E27FC236}">
                    <a16:creationId xmlns:a16="http://schemas.microsoft.com/office/drawing/2014/main" id="{EAA7BA34-BC70-CD9E-A0A7-B55960A0C73C}"/>
                  </a:ext>
                </a:extLst>
              </p:cNvPr>
              <p:cNvGraphicFramePr>
                <a:graphicFrameLocks noGrp="1"/>
              </p:cNvGraphicFramePr>
              <p:nvPr>
                <p:ph sz="quarter" idx="10"/>
                <p:extLst>
                  <p:ext uri="{D42A27DB-BD31-4B8C-83A1-F6EECF244321}">
                    <p14:modId xmlns:p14="http://schemas.microsoft.com/office/powerpoint/2010/main" val="3532890403"/>
                  </p:ext>
                </p:extLst>
              </p:nvPr>
            </p:nvGraphicFramePr>
            <p:xfrm>
              <a:off x="3246521" y="2541415"/>
              <a:ext cx="5698958" cy="2881312"/>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7" name="Content Placeholder 6" title="Breaktime">
                <a:extLst>
                  <a:ext uri="{FF2B5EF4-FFF2-40B4-BE49-F238E27FC236}">
                    <a16:creationId xmlns:a16="http://schemas.microsoft.com/office/drawing/2014/main" id="{EAA7BA34-BC70-CD9E-A0A7-B55960A0C73C}"/>
                  </a:ext>
                </a:extLst>
              </p:cNvPr>
              <p:cNvPicPr>
                <a:picLocks noGrp="1" noRot="1" noChangeAspect="1" noMove="1" noResize="1" noEditPoints="1" noAdjustHandles="1" noChangeArrowheads="1" noChangeShapeType="1"/>
              </p:cNvPicPr>
              <p:nvPr/>
            </p:nvPicPr>
            <p:blipFill>
              <a:blip r:embed="rId4"/>
              <a:stretch>
                <a:fillRect/>
              </a:stretch>
            </p:blipFill>
            <p:spPr>
              <a:xfrm>
                <a:off x="3246521" y="2541415"/>
                <a:ext cx="5698958" cy="2881312"/>
              </a:xfrm>
              <a:prstGeom prst="rect">
                <a:avLst/>
              </a:prstGeom>
            </p:spPr>
          </p:pic>
        </mc:Fallback>
      </mc:AlternateContent>
    </p:spTree>
    <p:extLst>
      <p:ext uri="{BB962C8B-B14F-4D97-AF65-F5344CB8AC3E}">
        <p14:creationId xmlns:p14="http://schemas.microsoft.com/office/powerpoint/2010/main" val="36443625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5" name="Rectangle 1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17" name="Rectangle 16">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CA340C3F-7D5C-3E03-6EEF-C4D9E7DC4245}"/>
              </a:ext>
            </a:extLst>
          </p:cNvPr>
          <p:cNvSpPr>
            <a:spLocks noGrp="1"/>
          </p:cNvSpPr>
          <p:nvPr>
            <p:ph type="title"/>
          </p:nvPr>
        </p:nvSpPr>
        <p:spPr>
          <a:xfrm>
            <a:off x="254435" y="1852123"/>
            <a:ext cx="4478865" cy="3153753"/>
          </a:xfrm>
        </p:spPr>
        <p:txBody>
          <a:bodyPr vert="horz" lIns="91440" tIns="45720" rIns="91440" bIns="45720" rtlCol="0" anchor="b">
            <a:noAutofit/>
          </a:bodyPr>
          <a:lstStyle/>
          <a:p>
            <a:r>
              <a:rPr lang="en-US" sz="6600">
                <a:solidFill>
                  <a:schemeClr val="accent6">
                    <a:lumMod val="50000"/>
                  </a:schemeClr>
                </a:solidFill>
                <a:latin typeface="Proxima Soft Black" panose="02000506030000020004" pitchFamily="50" charset="0"/>
              </a:rPr>
              <a:t>Activity #2</a:t>
            </a:r>
            <a:br>
              <a:rPr lang="en-US" sz="6600">
                <a:solidFill>
                  <a:schemeClr val="accent6">
                    <a:lumMod val="50000"/>
                  </a:schemeClr>
                </a:solidFill>
                <a:latin typeface="Proxima Soft Black" panose="02000506030000020004" pitchFamily="50" charset="0"/>
              </a:rPr>
            </a:br>
            <a:r>
              <a:rPr lang="en-US" sz="6600">
                <a:solidFill>
                  <a:schemeClr val="accent6">
                    <a:lumMod val="50000"/>
                  </a:schemeClr>
                </a:solidFill>
                <a:latin typeface="Proxima Soft Black" panose="02000506030000020004" pitchFamily="50" charset="0"/>
              </a:rPr>
              <a:t>Draw this house.</a:t>
            </a:r>
          </a:p>
        </p:txBody>
      </p:sp>
      <p:pic>
        <p:nvPicPr>
          <p:cNvPr id="5" name="Picture 4" descr="A house and plants and sun&#10;&#10;Description automatically generated">
            <a:extLst>
              <a:ext uri="{FF2B5EF4-FFF2-40B4-BE49-F238E27FC236}">
                <a16:creationId xmlns:a16="http://schemas.microsoft.com/office/drawing/2014/main" id="{381A0736-6707-ABC5-BE19-73650AB9AF0D}"/>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3757" r="23823" b="-1"/>
          <a:stretch/>
        </p:blipFill>
        <p:spPr>
          <a:xfrm>
            <a:off x="5120117" y="461681"/>
            <a:ext cx="6648548"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21"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6" name="TextBox 5">
            <a:extLst>
              <a:ext uri="{FF2B5EF4-FFF2-40B4-BE49-F238E27FC236}">
                <a16:creationId xmlns:a16="http://schemas.microsoft.com/office/drawing/2014/main" id="{7FAE1506-A790-3258-4E7C-2961BFC75ADE}"/>
              </a:ext>
            </a:extLst>
          </p:cNvPr>
          <p:cNvSpPr txBox="1"/>
          <p:nvPr/>
        </p:nvSpPr>
        <p:spPr>
          <a:xfrm>
            <a:off x="9652523" y="6657945"/>
            <a:ext cx="2539477"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5" tooltip="https://coloringpagescollection.blogspot.com/2018/03/learning-colors-worksheets-for.html">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CA" sz="700">
              <a:solidFill>
                <a:srgbClr val="FFFFFF"/>
              </a:solidFill>
            </a:endParaRPr>
          </a:p>
        </p:txBody>
      </p:sp>
    </p:spTree>
    <p:extLst>
      <p:ext uri="{BB962C8B-B14F-4D97-AF65-F5344CB8AC3E}">
        <p14:creationId xmlns:p14="http://schemas.microsoft.com/office/powerpoint/2010/main" val="22512869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3" title="Process Art vs. Product Art: Which One Is MORE Important in Preschool?">
            <a:hlinkClick r:id="" action="ppaction://media"/>
            <a:extLst>
              <a:ext uri="{FF2B5EF4-FFF2-40B4-BE49-F238E27FC236}">
                <a16:creationId xmlns:a16="http://schemas.microsoft.com/office/drawing/2014/main" id="{7D0482A4-2B96-0064-FCBE-391A29218701}"/>
              </a:ext>
            </a:extLst>
          </p:cNvPr>
          <p:cNvPicPr>
            <a:picLocks noRot="1" noChangeAspect="1"/>
          </p:cNvPicPr>
          <p:nvPr>
            <a:videoFile r:link="rId1"/>
          </p:nvPr>
        </p:nvPicPr>
        <p:blipFill>
          <a:blip r:embed="rId4"/>
          <a:stretch>
            <a:fillRect/>
          </a:stretch>
        </p:blipFill>
        <p:spPr>
          <a:xfrm>
            <a:off x="1121028" y="757989"/>
            <a:ext cx="9743488" cy="5505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37765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33" name="Oval 103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4" name="Oval 103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5" name="Oval 103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6" name="Oval 103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7" name="Oval 103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03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04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042" name="Rectangle 104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3CE3C3AE-2FC5-686A-732B-B31D9F24C597}"/>
              </a:ext>
            </a:extLst>
          </p:cNvPr>
          <p:cNvSpPr>
            <a:spLocks noGrp="1"/>
          </p:cNvSpPr>
          <p:nvPr>
            <p:ph type="title"/>
          </p:nvPr>
        </p:nvSpPr>
        <p:spPr>
          <a:xfrm>
            <a:off x="838199" y="758131"/>
            <a:ext cx="8761413" cy="706964"/>
          </a:xfrm>
        </p:spPr>
        <p:txBody>
          <a:bodyPr vert="horz" lIns="91440" tIns="45720" rIns="91440" bIns="45720" rtlCol="0" anchor="ctr">
            <a:noAutofit/>
          </a:bodyPr>
          <a:lstStyle/>
          <a:p>
            <a:r>
              <a:rPr lang="en-US" sz="6000">
                <a:solidFill>
                  <a:schemeClr val="accent6">
                    <a:lumMod val="20000"/>
                    <a:lumOff val="80000"/>
                  </a:schemeClr>
                </a:solidFill>
                <a:latin typeface="Proxima Soft Cond Black" panose="02000506030000020004" pitchFamily="50" charset="0"/>
              </a:rPr>
              <a:t>ACTIVITY #2</a:t>
            </a:r>
          </a:p>
        </p:txBody>
      </p:sp>
      <p:sp>
        <p:nvSpPr>
          <p:cNvPr id="3" name="TextBox 2">
            <a:extLst>
              <a:ext uri="{FF2B5EF4-FFF2-40B4-BE49-F238E27FC236}">
                <a16:creationId xmlns:a16="http://schemas.microsoft.com/office/drawing/2014/main" id="{024AFB9D-4CC3-6374-9DAD-98B8867FEDBB}"/>
              </a:ext>
            </a:extLst>
          </p:cNvPr>
          <p:cNvSpPr txBox="1"/>
          <p:nvPr/>
        </p:nvSpPr>
        <p:spPr>
          <a:xfrm>
            <a:off x="195209" y="2582695"/>
            <a:ext cx="4723077" cy="3416300"/>
          </a:xfrm>
          <a:prstGeom prst="rect">
            <a:avLst/>
          </a:prstGeom>
        </p:spPr>
        <p:txBody>
          <a:bodyPr vert="horz" lIns="91440" tIns="45720" rIns="91440" bIns="45720" rtlCol="0" anchor="ctr">
            <a:noAutofit/>
          </a:bodyPr>
          <a:lstStyle/>
          <a:p>
            <a:pPr>
              <a:spcBef>
                <a:spcPts val="1000"/>
              </a:spcBef>
              <a:buClr>
                <a:schemeClr val="accent1"/>
              </a:buClr>
              <a:buSzPct val="80000"/>
              <a:buFont typeface="Wingdings 3" charset="2"/>
              <a:buChar char=""/>
            </a:pPr>
            <a:r>
              <a:rPr lang="en-US" sz="2800">
                <a:solidFill>
                  <a:schemeClr val="tx1">
                    <a:lumMod val="75000"/>
                    <a:lumOff val="25000"/>
                  </a:schemeClr>
                </a:solidFill>
                <a:latin typeface="Proxima Soft Cond" panose="02000506030000020004" pitchFamily="50" charset="0"/>
              </a:rPr>
              <a:t>Compare Activities </a:t>
            </a:r>
          </a:p>
          <a:p>
            <a:pPr>
              <a:spcBef>
                <a:spcPts val="1000"/>
              </a:spcBef>
              <a:buClr>
                <a:schemeClr val="accent1"/>
              </a:buClr>
              <a:buSzPct val="80000"/>
              <a:buFont typeface="Wingdings 3" charset="2"/>
              <a:buChar char=""/>
            </a:pPr>
            <a:endParaRPr lang="en-US" sz="2800">
              <a:solidFill>
                <a:schemeClr val="tx1">
                  <a:lumMod val="75000"/>
                  <a:lumOff val="25000"/>
                </a:schemeClr>
              </a:solidFill>
              <a:latin typeface="Proxima Soft Cond" panose="02000506030000020004" pitchFamily="50" charset="0"/>
            </a:endParaRPr>
          </a:p>
          <a:p>
            <a:pPr>
              <a:spcBef>
                <a:spcPts val="1000"/>
              </a:spcBef>
              <a:buClr>
                <a:schemeClr val="accent1"/>
              </a:buClr>
              <a:buSzPct val="80000"/>
              <a:buFont typeface="Wingdings 3" charset="2"/>
              <a:buChar char=""/>
            </a:pPr>
            <a:r>
              <a:rPr lang="en-US" sz="2800">
                <a:solidFill>
                  <a:schemeClr val="tx1">
                    <a:lumMod val="75000"/>
                    <a:lumOff val="25000"/>
                  </a:schemeClr>
                </a:solidFill>
                <a:latin typeface="Proxima Soft Cond" panose="02000506030000020004" pitchFamily="50" charset="0"/>
              </a:rPr>
              <a:t>What did you notice?</a:t>
            </a:r>
          </a:p>
          <a:p>
            <a:pPr>
              <a:spcBef>
                <a:spcPts val="1000"/>
              </a:spcBef>
              <a:buClr>
                <a:schemeClr val="accent1"/>
              </a:buClr>
              <a:buSzPct val="80000"/>
              <a:buFont typeface="Wingdings 3" charset="2"/>
              <a:buChar char=""/>
            </a:pPr>
            <a:endParaRPr lang="en-US" sz="2800">
              <a:solidFill>
                <a:schemeClr val="tx1">
                  <a:lumMod val="75000"/>
                  <a:lumOff val="25000"/>
                </a:schemeClr>
              </a:solidFill>
              <a:latin typeface="Proxima Soft Cond" panose="02000506030000020004" pitchFamily="50" charset="0"/>
            </a:endParaRPr>
          </a:p>
          <a:p>
            <a:pPr>
              <a:spcBef>
                <a:spcPts val="1000"/>
              </a:spcBef>
              <a:buClr>
                <a:schemeClr val="accent1"/>
              </a:buClr>
              <a:buSzPct val="80000"/>
              <a:buFont typeface="Wingdings 3" charset="2"/>
              <a:buChar char=""/>
            </a:pPr>
            <a:r>
              <a:rPr lang="en-US" sz="2800">
                <a:solidFill>
                  <a:schemeClr val="tx1">
                    <a:lumMod val="75000"/>
                    <a:lumOff val="25000"/>
                  </a:schemeClr>
                </a:solidFill>
                <a:latin typeface="Proxima Soft Cond" panose="02000506030000020004" pitchFamily="50" charset="0"/>
              </a:rPr>
              <a:t>What was it about the first activity where you got to produce your own house compared to the house, I gave you steps by steps. </a:t>
            </a:r>
          </a:p>
        </p:txBody>
      </p:sp>
      <p:pic>
        <p:nvPicPr>
          <p:cNvPr id="1026" name="Picture 2" descr="Image result for Crayons. Size: 158 x 104. Source: isorepublic.com">
            <a:extLst>
              <a:ext uri="{FF2B5EF4-FFF2-40B4-BE49-F238E27FC236}">
                <a16:creationId xmlns:a16="http://schemas.microsoft.com/office/drawing/2014/main" id="{5515FE9D-0742-B42C-3726-8EC6A3CBD0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13" r="2" b="6229"/>
          <a:stretch/>
        </p:blipFill>
        <p:spPr bwMode="auto">
          <a:xfrm>
            <a:off x="4984956" y="2775951"/>
            <a:ext cx="6158802" cy="3067163"/>
          </a:xfrm>
          <a:prstGeom prst="rect">
            <a:avLst/>
          </a:prstGeom>
          <a:ln w="127000" cap="sq">
            <a:solidFill>
              <a:schemeClr val="accent6">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9762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804CEED-AC44-88BE-5626-14DAB3F2E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45" y="0"/>
            <a:ext cx="12872013"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0496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33" name="Oval 1032">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4" name="Oval 1033">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5" name="Oval 1034">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6" name="Oval 1035">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7" name="Oval 1036">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8"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039"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040"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042" name="Rectangle 1041">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grpSp>
        <p:nvGrpSpPr>
          <p:cNvPr id="1044" name="Group 1043">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45" name="Rectangle 1044">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46"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CA"/>
            </a:p>
          </p:txBody>
        </p:sp>
      </p:grpSp>
      <p:sp>
        <p:nvSpPr>
          <p:cNvPr id="2" name="Title 1">
            <a:extLst>
              <a:ext uri="{FF2B5EF4-FFF2-40B4-BE49-F238E27FC236}">
                <a16:creationId xmlns:a16="http://schemas.microsoft.com/office/drawing/2014/main" id="{3CE3C3AE-2FC5-686A-732B-B31D9F24C597}"/>
              </a:ext>
            </a:extLst>
          </p:cNvPr>
          <p:cNvSpPr>
            <a:spLocks noGrp="1"/>
          </p:cNvSpPr>
          <p:nvPr>
            <p:ph type="title"/>
          </p:nvPr>
        </p:nvSpPr>
        <p:spPr>
          <a:xfrm>
            <a:off x="1154954" y="973668"/>
            <a:ext cx="8761413" cy="706964"/>
          </a:xfrm>
        </p:spPr>
        <p:txBody>
          <a:bodyPr vert="horz" lIns="91440" tIns="45720" rIns="91440" bIns="45720" rtlCol="0" anchor="ctr">
            <a:noAutofit/>
          </a:bodyPr>
          <a:lstStyle/>
          <a:p>
            <a:r>
              <a:rPr lang="en-US" sz="6000">
                <a:solidFill>
                  <a:schemeClr val="accent6">
                    <a:lumMod val="20000"/>
                    <a:lumOff val="80000"/>
                  </a:schemeClr>
                </a:solidFill>
                <a:latin typeface="Proxima Soft Cond Black" panose="02000506030000020004" pitchFamily="50" charset="0"/>
              </a:rPr>
              <a:t>MENTIMETER</a:t>
            </a:r>
          </a:p>
        </p:txBody>
      </p:sp>
      <p:sp>
        <p:nvSpPr>
          <p:cNvPr id="1048" name="Rectangle 1047">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TextBox 2">
            <a:extLst>
              <a:ext uri="{FF2B5EF4-FFF2-40B4-BE49-F238E27FC236}">
                <a16:creationId xmlns:a16="http://schemas.microsoft.com/office/drawing/2014/main" id="{024AFB9D-4CC3-6374-9DAD-98B8867FEDBB}"/>
              </a:ext>
            </a:extLst>
          </p:cNvPr>
          <p:cNvSpPr txBox="1"/>
          <p:nvPr/>
        </p:nvSpPr>
        <p:spPr>
          <a:xfrm>
            <a:off x="550845" y="2667000"/>
            <a:ext cx="4705564" cy="3046988"/>
          </a:xfrm>
          <a:prstGeom prst="rect">
            <a:avLst/>
          </a:prstGeom>
          <a:noFill/>
        </p:spPr>
        <p:txBody>
          <a:bodyPr wrap="square" rtlCol="0">
            <a:spAutoFit/>
          </a:bodyPr>
          <a:lstStyle/>
          <a:p>
            <a:pPr algn="ctr" defTabSz="334213">
              <a:spcAft>
                <a:spcPts val="516"/>
              </a:spcAft>
            </a:pPr>
            <a:r>
              <a:rPr lang="en-US" sz="4800" b="1" kern="1200">
                <a:solidFill>
                  <a:schemeClr val="accent6">
                    <a:lumMod val="20000"/>
                    <a:lumOff val="80000"/>
                  </a:schemeClr>
                </a:solidFill>
                <a:latin typeface="Proxima Soft Cond" panose="02000506030000020004" pitchFamily="50" charset="0"/>
                <a:ea typeface="+mn-ea"/>
                <a:cs typeface="+mn-cs"/>
              </a:rPr>
              <a:t>WHAT’S YOUR PROCESS SCALE – WHERE DO YOU FIT?</a:t>
            </a:r>
            <a:endParaRPr lang="en-CA" sz="4800" b="1">
              <a:solidFill>
                <a:schemeClr val="accent6">
                  <a:lumMod val="20000"/>
                  <a:lumOff val="80000"/>
                </a:schemeClr>
              </a:solidFill>
              <a:latin typeface="Proxima Soft Cond" panose="02000506030000020004" pitchFamily="50" charset="0"/>
            </a:endParaRPr>
          </a:p>
        </p:txBody>
      </p:sp>
      <p:pic>
        <p:nvPicPr>
          <p:cNvPr id="1026" name="Picture 2" descr="Image result for Crayons. Size: 158 x 104. Source: isorepublic.com">
            <a:extLst>
              <a:ext uri="{FF2B5EF4-FFF2-40B4-BE49-F238E27FC236}">
                <a16:creationId xmlns:a16="http://schemas.microsoft.com/office/drawing/2014/main" id="{5515FE9D-0742-B42C-3726-8EC6A3CBD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409" y="2324100"/>
            <a:ext cx="5199844" cy="34226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924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47BB-1CB8-499D-FB43-C0ADB8E5C51B}"/>
              </a:ext>
            </a:extLst>
          </p:cNvPr>
          <p:cNvSpPr>
            <a:spLocks noGrp="1"/>
          </p:cNvSpPr>
          <p:nvPr>
            <p:ph type="title"/>
          </p:nvPr>
        </p:nvSpPr>
        <p:spPr>
          <a:xfrm>
            <a:off x="472612" y="973668"/>
            <a:ext cx="10454921" cy="706964"/>
          </a:xfrm>
        </p:spPr>
        <p:txBody>
          <a:bodyPr>
            <a:normAutofit fontScale="90000"/>
          </a:bodyPr>
          <a:lstStyle/>
          <a:p>
            <a:r>
              <a:rPr lang="en-US">
                <a:solidFill>
                  <a:schemeClr val="accent6">
                    <a:lumMod val="20000"/>
                    <a:lumOff val="80000"/>
                  </a:schemeClr>
                </a:solidFill>
                <a:latin typeface="Proxima Soft Black" panose="02000506030000020004" pitchFamily="50" charset="0"/>
              </a:rPr>
              <a:t>TIPS FOR LEADING PROCESS-FOCUSED ART</a:t>
            </a:r>
            <a:endParaRPr lang="en-CA">
              <a:solidFill>
                <a:schemeClr val="accent6">
                  <a:lumMod val="20000"/>
                  <a:lumOff val="80000"/>
                </a:schemeClr>
              </a:solidFill>
              <a:latin typeface="Proxima Soft Black" panose="02000506030000020004" pitchFamily="50" charset="0"/>
            </a:endParaRPr>
          </a:p>
        </p:txBody>
      </p:sp>
      <p:sp>
        <p:nvSpPr>
          <p:cNvPr id="3" name="Content Placeholder 2">
            <a:extLst>
              <a:ext uri="{FF2B5EF4-FFF2-40B4-BE49-F238E27FC236}">
                <a16:creationId xmlns:a16="http://schemas.microsoft.com/office/drawing/2014/main" id="{2B89B3A5-90E7-45C8-D453-B35CD68338F3}"/>
              </a:ext>
            </a:extLst>
          </p:cNvPr>
          <p:cNvSpPr>
            <a:spLocks noGrp="1"/>
          </p:cNvSpPr>
          <p:nvPr>
            <p:ph sz="quarter" idx="10"/>
          </p:nvPr>
        </p:nvSpPr>
        <p:spPr>
          <a:xfrm>
            <a:off x="472612" y="1709070"/>
            <a:ext cx="11197942" cy="3269568"/>
          </a:xfrm>
        </p:spPr>
        <p:txBody>
          <a:bodyPr>
            <a:noAutofit/>
          </a:bodyPr>
          <a:lstStyle/>
          <a:p>
            <a:pPr marL="0" indent="0" algn="l">
              <a:buNone/>
            </a:pPr>
            <a:br>
              <a:rPr lang="en-US" sz="1400" b="0" i="0">
                <a:solidFill>
                  <a:srgbClr val="00264A"/>
                </a:solidFill>
                <a:effectLst/>
                <a:latin typeface="Proxima Soft Cond" panose="02000506030000020004" pitchFamily="50" charset="0"/>
              </a:rPr>
            </a:br>
            <a:endParaRPr lang="en-US" sz="1400" b="0" i="0">
              <a:solidFill>
                <a:srgbClr val="00264A"/>
              </a:solidFill>
              <a:effectLst/>
              <a:latin typeface="Proxima Soft Cond" panose="02000506030000020004" pitchFamily="50" charset="0"/>
            </a:endParaRPr>
          </a:p>
          <a:p>
            <a:pPr algn="l">
              <a:buFont typeface="+mj-lt"/>
              <a:buAutoNum type="arabicPeriod"/>
            </a:pPr>
            <a:r>
              <a:rPr lang="en-US" sz="1400" b="0" i="0">
                <a:solidFill>
                  <a:srgbClr val="414042"/>
                </a:solidFill>
                <a:effectLst/>
                <a:latin typeface="Proxima Soft Cond" panose="02000506030000020004" pitchFamily="50" charset="0"/>
              </a:rPr>
              <a:t>Approach art like open-ended play—for example, provide a variety of materials and see what happens as the child leads the art experience</a:t>
            </a:r>
          </a:p>
          <a:p>
            <a:pPr algn="l">
              <a:buFont typeface="+mj-lt"/>
              <a:buAutoNum type="arabicPeriod"/>
            </a:pPr>
            <a:r>
              <a:rPr lang="en-US" sz="1400" b="0" i="0">
                <a:solidFill>
                  <a:srgbClr val="414042"/>
                </a:solidFill>
                <a:effectLst/>
                <a:latin typeface="Proxima Soft Cond" panose="02000506030000020004" pitchFamily="50" charset="0"/>
              </a:rPr>
              <a:t>Make art a joyful experience. Let children use more paint, more colors, and make more and more artwork</a:t>
            </a:r>
          </a:p>
          <a:p>
            <a:pPr algn="l">
              <a:buFont typeface="+mj-lt"/>
              <a:buAutoNum type="arabicPeriod"/>
            </a:pPr>
            <a:r>
              <a:rPr lang="en-US" sz="1400" b="0" i="0">
                <a:solidFill>
                  <a:srgbClr val="414042"/>
                </a:solidFill>
                <a:effectLst/>
                <a:latin typeface="Proxima Soft Cond" panose="02000506030000020004" pitchFamily="50" charset="0"/>
              </a:rPr>
              <a:t>Provide plenty of time for children to carry out their plans and explorations</a:t>
            </a:r>
          </a:p>
          <a:p>
            <a:pPr algn="l">
              <a:buFont typeface="+mj-lt"/>
              <a:buAutoNum type="arabicPeriod"/>
            </a:pPr>
            <a:r>
              <a:rPr lang="en-US" sz="1400" b="0" i="0">
                <a:solidFill>
                  <a:srgbClr val="414042"/>
                </a:solidFill>
                <a:effectLst/>
                <a:latin typeface="Proxima Soft Cond" panose="02000506030000020004" pitchFamily="50" charset="0"/>
              </a:rPr>
              <a:t>Let children come and go from their art at will</a:t>
            </a:r>
          </a:p>
          <a:p>
            <a:pPr algn="l">
              <a:buFont typeface="+mj-lt"/>
              <a:buAutoNum type="arabicPeriod"/>
            </a:pPr>
            <a:r>
              <a:rPr lang="en-US" sz="1400" b="0" i="0">
                <a:solidFill>
                  <a:srgbClr val="414042"/>
                </a:solidFill>
                <a:effectLst/>
                <a:latin typeface="Proxima Soft Cond" panose="02000506030000020004" pitchFamily="50" charset="0"/>
              </a:rPr>
              <a:t>Notice and comment on what you see: Look at all the yellow dots you painted</a:t>
            </a:r>
          </a:p>
          <a:p>
            <a:pPr algn="l">
              <a:buFont typeface="+mj-lt"/>
              <a:buAutoNum type="arabicPeriod"/>
            </a:pPr>
            <a:r>
              <a:rPr lang="en-US" sz="1400" b="0" i="0">
                <a:solidFill>
                  <a:srgbClr val="414042"/>
                </a:solidFill>
                <a:effectLst/>
                <a:latin typeface="Proxima Soft Cond" panose="02000506030000020004" pitchFamily="50" charset="0"/>
              </a:rPr>
              <a:t>Say YES to children’s ideas</a:t>
            </a:r>
          </a:p>
          <a:p>
            <a:pPr algn="l">
              <a:buFont typeface="+mj-lt"/>
              <a:buAutoNum type="arabicPeriod"/>
            </a:pPr>
            <a:r>
              <a:rPr lang="en-US" sz="1400" b="0" i="0">
                <a:solidFill>
                  <a:srgbClr val="414042"/>
                </a:solidFill>
                <a:effectLst/>
                <a:latin typeface="Proxima Soft Cond" panose="02000506030000020004" pitchFamily="50" charset="0"/>
              </a:rPr>
              <a:t>Offer new and interesting materials</a:t>
            </a:r>
          </a:p>
          <a:p>
            <a:pPr algn="l">
              <a:buFont typeface="+mj-lt"/>
              <a:buAutoNum type="arabicPeriod"/>
            </a:pPr>
            <a:r>
              <a:rPr lang="en-US" sz="1400" b="0" i="0">
                <a:solidFill>
                  <a:srgbClr val="414042"/>
                </a:solidFill>
                <a:effectLst/>
                <a:latin typeface="Proxima Soft Cond" panose="02000506030000020004" pitchFamily="50" charset="0"/>
              </a:rPr>
              <a:t>Play music in the background</a:t>
            </a:r>
          </a:p>
          <a:p>
            <a:pPr algn="l">
              <a:buFont typeface="+mj-lt"/>
              <a:buAutoNum type="arabicPeriod"/>
            </a:pPr>
            <a:r>
              <a:rPr lang="en-US" sz="1400" b="0" i="0">
                <a:solidFill>
                  <a:srgbClr val="414042"/>
                </a:solidFill>
                <a:effectLst/>
                <a:latin typeface="Proxima Soft Cond" panose="02000506030000020004" pitchFamily="50" charset="0"/>
              </a:rPr>
              <a:t>Take art materials outside in the natural light</a:t>
            </a:r>
          </a:p>
          <a:p>
            <a:pPr algn="l">
              <a:buFont typeface="+mj-lt"/>
              <a:buAutoNum type="arabicPeriod"/>
            </a:pPr>
            <a:r>
              <a:rPr lang="en-US" sz="1400" b="0" i="0">
                <a:solidFill>
                  <a:srgbClr val="414042"/>
                </a:solidFill>
                <a:effectLst/>
                <a:latin typeface="Proxima Soft Cond" panose="02000506030000020004" pitchFamily="50" charset="0"/>
              </a:rPr>
              <a:t> Display children’s books with artful illustrations, such as those by Eric Carle, Lois Ehlert, and </a:t>
            </a:r>
            <a:r>
              <a:rPr lang="en-US" sz="1400" b="0" i="0" err="1">
                <a:solidFill>
                  <a:srgbClr val="414042"/>
                </a:solidFill>
                <a:effectLst/>
                <a:latin typeface="Proxima Soft Cond" panose="02000506030000020004" pitchFamily="50" charset="0"/>
              </a:rPr>
              <a:t>Javaka</a:t>
            </a:r>
            <a:r>
              <a:rPr lang="en-US" sz="1400" b="0" i="0">
                <a:solidFill>
                  <a:srgbClr val="414042"/>
                </a:solidFill>
                <a:effectLst/>
                <a:latin typeface="Proxima Soft Cond" panose="02000506030000020004" pitchFamily="50" charset="0"/>
              </a:rPr>
              <a:t> Steptoe</a:t>
            </a:r>
          </a:p>
          <a:p>
            <a:pPr algn="l">
              <a:buFont typeface="+mj-lt"/>
              <a:buAutoNum type="arabicPeriod"/>
            </a:pPr>
            <a:r>
              <a:rPr lang="en-US" sz="1400" b="0" i="0">
                <a:solidFill>
                  <a:srgbClr val="414042"/>
                </a:solidFill>
                <a:effectLst/>
                <a:latin typeface="Proxima Soft Cond" panose="02000506030000020004" pitchFamily="50" charset="0"/>
              </a:rPr>
              <a:t>Let the children choose whether their art goes home or stays in the classroom</a:t>
            </a:r>
          </a:p>
          <a:p>
            <a:pPr algn="l">
              <a:buFont typeface="+mj-lt"/>
              <a:buAutoNum type="arabicPeriod"/>
            </a:pPr>
            <a:r>
              <a:rPr lang="en-US" sz="1400" b="0" i="0">
                <a:solidFill>
                  <a:srgbClr val="414042"/>
                </a:solidFill>
                <a:effectLst/>
                <a:latin typeface="Proxima Soft Cond" panose="02000506030000020004" pitchFamily="50" charset="0"/>
              </a:rPr>
              <a:t>Remember that it’s the children’s art, not yours</a:t>
            </a:r>
          </a:p>
          <a:p>
            <a:endParaRPr lang="en-CA" sz="1400">
              <a:latin typeface="Proxima Soft Cond" panose="02000506030000020004" pitchFamily="50" charset="0"/>
            </a:endParaRPr>
          </a:p>
        </p:txBody>
      </p:sp>
    </p:spTree>
    <p:extLst>
      <p:ext uri="{BB962C8B-B14F-4D97-AF65-F5344CB8AC3E}">
        <p14:creationId xmlns:p14="http://schemas.microsoft.com/office/powerpoint/2010/main" val="484632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Oval 14">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Oval 15">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Oval 16">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Oval 17">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20"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21"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3" name="Rectangle 22">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5" name="Rectangle 24">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29"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31" name="Freeform: Shape 30">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CA"/>
          </a:p>
        </p:txBody>
      </p:sp>
      <p:sp>
        <p:nvSpPr>
          <p:cNvPr id="33"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2" name="Title 1">
            <a:extLst>
              <a:ext uri="{FF2B5EF4-FFF2-40B4-BE49-F238E27FC236}">
                <a16:creationId xmlns:a16="http://schemas.microsoft.com/office/drawing/2014/main" id="{F7D049FC-4A8B-716F-0942-65C6D2F2B56C}"/>
              </a:ext>
            </a:extLst>
          </p:cNvPr>
          <p:cNvSpPr>
            <a:spLocks noGrp="1"/>
          </p:cNvSpPr>
          <p:nvPr>
            <p:ph type="title"/>
          </p:nvPr>
        </p:nvSpPr>
        <p:spPr>
          <a:xfrm>
            <a:off x="557187" y="1153720"/>
            <a:ext cx="4392637" cy="4596794"/>
          </a:xfrm>
        </p:spPr>
        <p:txBody>
          <a:bodyPr vert="horz" lIns="91440" tIns="45720" rIns="91440" bIns="45720" rtlCol="0" anchor="ctr">
            <a:noAutofit/>
          </a:bodyPr>
          <a:lstStyle/>
          <a:p>
            <a:r>
              <a:rPr lang="en-US" sz="4400" b="0">
                <a:solidFill>
                  <a:schemeClr val="accent6">
                    <a:lumMod val="40000"/>
                    <a:lumOff val="60000"/>
                  </a:schemeClr>
                </a:solidFill>
                <a:latin typeface="Proxima Soft Black" panose="02000506030000020004" pitchFamily="50" charset="0"/>
              </a:rPr>
              <a:t>PROVIDE OPEN-ENDED, CREATIVE ART EXPERIENCES.</a:t>
            </a:r>
          </a:p>
        </p:txBody>
      </p:sp>
      <p:sp>
        <p:nvSpPr>
          <p:cNvPr id="3" name="Content Placeholder 2">
            <a:extLst>
              <a:ext uri="{FF2B5EF4-FFF2-40B4-BE49-F238E27FC236}">
                <a16:creationId xmlns:a16="http://schemas.microsoft.com/office/drawing/2014/main" id="{A3DBECFB-086F-59FC-247C-6653A85D15E1}"/>
              </a:ext>
            </a:extLst>
          </p:cNvPr>
          <p:cNvSpPr>
            <a:spLocks noGrp="1"/>
          </p:cNvSpPr>
          <p:nvPr>
            <p:ph sz="quarter" idx="10"/>
          </p:nvPr>
        </p:nvSpPr>
        <p:spPr>
          <a:xfrm>
            <a:off x="5290077" y="437513"/>
            <a:ext cx="5502614" cy="5954325"/>
          </a:xfrm>
        </p:spPr>
        <p:txBody>
          <a:bodyPr vert="horz" lIns="91440" tIns="45720" rIns="91440" bIns="45720" rtlCol="0" anchor="ctr">
            <a:noAutofit/>
          </a:bodyPr>
          <a:lstStyle/>
          <a:p>
            <a:pPr marL="0" indent="0">
              <a:lnSpc>
                <a:spcPct val="90000"/>
              </a:lnSpc>
              <a:buNone/>
            </a:pPr>
            <a:endParaRPr lang="en-US">
              <a:effectLst/>
              <a:latin typeface="Proxima Soft Cond" panose="02000506030000020004" pitchFamily="50" charset="0"/>
            </a:endParaRPr>
          </a:p>
          <a:p>
            <a:pPr>
              <a:lnSpc>
                <a:spcPct val="90000"/>
              </a:lnSpc>
            </a:pPr>
            <a:r>
              <a:rPr lang="en-US">
                <a:effectLst/>
                <a:latin typeface="Proxima Soft Cond" panose="02000506030000020004" pitchFamily="50" charset="0"/>
              </a:rPr>
              <a:t> Easel painting with a variety of paints and paintbrushes (with no directions)</a:t>
            </a:r>
          </a:p>
          <a:p>
            <a:pPr>
              <a:lnSpc>
                <a:spcPct val="90000"/>
              </a:lnSpc>
            </a:pPr>
            <a:r>
              <a:rPr lang="en-US">
                <a:effectLst/>
                <a:latin typeface="Proxima Soft Cond" panose="02000506030000020004" pitchFamily="50" charset="0"/>
              </a:rPr>
              <a:t> Watercolor painting</a:t>
            </a:r>
          </a:p>
          <a:p>
            <a:pPr>
              <a:lnSpc>
                <a:spcPct val="90000"/>
              </a:lnSpc>
            </a:pPr>
            <a:r>
              <a:rPr lang="en-US">
                <a:effectLst/>
                <a:latin typeface="Proxima Soft Cond" panose="02000506030000020004" pitchFamily="50" charset="0"/>
              </a:rPr>
              <a:t> Exploring and creating with clay</a:t>
            </a:r>
          </a:p>
          <a:p>
            <a:pPr>
              <a:lnSpc>
                <a:spcPct val="90000"/>
              </a:lnSpc>
            </a:pPr>
            <a:r>
              <a:rPr lang="en-US">
                <a:effectLst/>
                <a:latin typeface="Proxima Soft Cond" panose="02000506030000020004" pitchFamily="50" charset="0"/>
              </a:rPr>
              <a:t> Finger painting</a:t>
            </a:r>
          </a:p>
          <a:p>
            <a:pPr>
              <a:lnSpc>
                <a:spcPct val="90000"/>
              </a:lnSpc>
            </a:pPr>
            <a:r>
              <a:rPr lang="en-US">
                <a:effectLst/>
                <a:latin typeface="Proxima Soft Cond" panose="02000506030000020004" pitchFamily="50" charset="0"/>
              </a:rPr>
              <a:t> Painting with unusual tools like toothbrushes, paint rollers, potato mashers</a:t>
            </a:r>
          </a:p>
          <a:p>
            <a:pPr>
              <a:lnSpc>
                <a:spcPct val="90000"/>
              </a:lnSpc>
            </a:pPr>
            <a:r>
              <a:rPr lang="en-US">
                <a:effectLst/>
                <a:latin typeface="Proxima Soft Cond" panose="02000506030000020004" pitchFamily="50" charset="0"/>
              </a:rPr>
              <a:t> Printing and stamping (stamps purchased or made with sponges)</a:t>
            </a:r>
          </a:p>
          <a:p>
            <a:pPr>
              <a:lnSpc>
                <a:spcPct val="90000"/>
              </a:lnSpc>
            </a:pPr>
            <a:r>
              <a:rPr lang="en-US">
                <a:effectLst/>
                <a:latin typeface="Proxima Soft Cond" panose="02000506030000020004" pitchFamily="50" charset="0"/>
              </a:rPr>
              <a:t> Creating spin art using a record player and paint, squirt bottles, paintbrushes, or markers</a:t>
            </a:r>
          </a:p>
          <a:p>
            <a:pPr>
              <a:lnSpc>
                <a:spcPct val="90000"/>
              </a:lnSpc>
            </a:pPr>
            <a:r>
              <a:rPr lang="en-US">
                <a:effectLst/>
                <a:latin typeface="Proxima Soft Cond" panose="02000506030000020004" pitchFamily="50" charset="0"/>
              </a:rPr>
              <a:t> Stringing beads independently and creatively</a:t>
            </a:r>
          </a:p>
          <a:p>
            <a:pPr>
              <a:lnSpc>
                <a:spcPct val="90000"/>
              </a:lnSpc>
            </a:pPr>
            <a:r>
              <a:rPr lang="en-US">
                <a:effectLst/>
                <a:latin typeface="Proxima Soft Cond" panose="02000506030000020004" pitchFamily="50" charset="0"/>
              </a:rPr>
              <a:t>Weaving cloth, yarn, or paper</a:t>
            </a:r>
          </a:p>
          <a:p>
            <a:pPr>
              <a:lnSpc>
                <a:spcPct val="90000"/>
              </a:lnSpc>
            </a:pPr>
            <a:r>
              <a:rPr lang="en-US">
                <a:effectLst/>
                <a:latin typeface="Proxima Soft Cond" panose="02000506030000020004" pitchFamily="50" charset="0"/>
              </a:rPr>
              <a:t> Drawing with pencils, art pens, various sizes of markers, or crayons</a:t>
            </a:r>
          </a:p>
          <a:p>
            <a:pPr>
              <a:lnSpc>
                <a:spcPct val="90000"/>
              </a:lnSpc>
            </a:pPr>
            <a:r>
              <a:rPr lang="en-US">
                <a:effectLst/>
                <a:latin typeface="Proxima Soft Cond" panose="02000506030000020004" pitchFamily="50" charset="0"/>
              </a:rPr>
              <a:t> Using homemade doughs</a:t>
            </a:r>
          </a:p>
          <a:p>
            <a:pPr>
              <a:lnSpc>
                <a:spcPct val="90000"/>
              </a:lnSpc>
            </a:pPr>
            <a:r>
              <a:rPr lang="en-US">
                <a:effectLst/>
                <a:latin typeface="Proxima Soft Cond" panose="02000506030000020004" pitchFamily="50" charset="0"/>
              </a:rPr>
              <a:t> Making collages using tissue paper, various sizes of paper, glue, paste, glue sticks, scissors, and recycled materials</a:t>
            </a:r>
          </a:p>
          <a:p>
            <a:pPr>
              <a:lnSpc>
                <a:spcPct val="90000"/>
              </a:lnSpc>
            </a:pPr>
            <a:endParaRPr lang="en-US">
              <a:latin typeface="Proxima Soft Cond" panose="02000506030000020004" pitchFamily="50" charset="0"/>
            </a:endParaRPr>
          </a:p>
        </p:txBody>
      </p:sp>
      <p:sp>
        <p:nvSpPr>
          <p:cNvPr id="6" name="AutoShape 6" descr="Montessori imagination quote supporting process srt">
            <a:extLst>
              <a:ext uri="{FF2B5EF4-FFF2-40B4-BE49-F238E27FC236}">
                <a16:creationId xmlns:a16="http://schemas.microsoft.com/office/drawing/2014/main" id="{BD3ABAAB-3CDE-6FAF-CEAB-A30635A76B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8" descr="Montessori imagination quote supporting process srt">
            <a:extLst>
              <a:ext uri="{FF2B5EF4-FFF2-40B4-BE49-F238E27FC236}">
                <a16:creationId xmlns:a16="http://schemas.microsoft.com/office/drawing/2014/main" id="{0A65C372-8DE8-9891-FF7E-21B2550B725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31298121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2" name="Rectangle 2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3" name="Oval 2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4" name="Oval 2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5" name="Oval 2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6" name="Oval 2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7" name="Oval 2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2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3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32" name="Rectangle 3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34" name="Rectangle 33">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aper with paint on it and a group of colorful objects on it&#10;&#10;Description automatically generated">
            <a:extLst>
              <a:ext uri="{FF2B5EF4-FFF2-40B4-BE49-F238E27FC236}">
                <a16:creationId xmlns:a16="http://schemas.microsoft.com/office/drawing/2014/main" id="{9BACCAC0-A717-37DE-E872-F6E97B2433D5}"/>
              </a:ext>
            </a:extLst>
          </p:cNvPr>
          <p:cNvPicPr>
            <a:picLocks noChangeAspect="1"/>
          </p:cNvPicPr>
          <p:nvPr/>
        </p:nvPicPr>
        <p:blipFill rotWithShape="1">
          <a:blip r:embed="rId3">
            <a:alphaModFix amt="40000"/>
          </a:blip>
          <a:srcRect l="15542" r="42271"/>
          <a:stretch/>
        </p:blipFill>
        <p:spPr>
          <a:xfrm rot="5400000">
            <a:off x="2667000" y="-2682857"/>
            <a:ext cx="6858000" cy="12192000"/>
          </a:xfrm>
          <a:prstGeom prst="rect">
            <a:avLst/>
          </a:prstGeom>
        </p:spPr>
      </p:pic>
      <p:sp>
        <p:nvSpPr>
          <p:cNvPr id="2" name="Title 1">
            <a:extLst>
              <a:ext uri="{FF2B5EF4-FFF2-40B4-BE49-F238E27FC236}">
                <a16:creationId xmlns:a16="http://schemas.microsoft.com/office/drawing/2014/main" id="{435F9A06-E943-09C0-4B26-CC93EFDFA782}"/>
              </a:ext>
            </a:extLst>
          </p:cNvPr>
          <p:cNvSpPr>
            <a:spLocks noGrp="1"/>
          </p:cNvSpPr>
          <p:nvPr>
            <p:ph type="title"/>
          </p:nvPr>
        </p:nvSpPr>
        <p:spPr>
          <a:xfrm>
            <a:off x="1715293" y="390509"/>
            <a:ext cx="8761413" cy="706964"/>
          </a:xfrm>
        </p:spPr>
        <p:txBody>
          <a:bodyPr vert="horz" lIns="91440" tIns="45720" rIns="91440" bIns="45720" rtlCol="0" anchor="ctr">
            <a:noAutofit/>
          </a:bodyPr>
          <a:lstStyle/>
          <a:p>
            <a:r>
              <a:rPr lang="en-US" sz="6600">
                <a:solidFill>
                  <a:schemeClr val="accent6">
                    <a:lumMod val="40000"/>
                    <a:lumOff val="60000"/>
                  </a:schemeClr>
                </a:solidFill>
                <a:latin typeface="Proxima Soft Cond Black" panose="02000506030000020004" pitchFamily="50" charset="0"/>
              </a:rPr>
              <a:t>WHAT IS A GLUE TABLE?</a:t>
            </a:r>
          </a:p>
        </p:txBody>
      </p:sp>
      <p:sp>
        <p:nvSpPr>
          <p:cNvPr id="4" name="TextBox 3">
            <a:extLst>
              <a:ext uri="{FF2B5EF4-FFF2-40B4-BE49-F238E27FC236}">
                <a16:creationId xmlns:a16="http://schemas.microsoft.com/office/drawing/2014/main" id="{48A51E3D-EA19-0E72-4D95-2F63CAECBF65}"/>
              </a:ext>
            </a:extLst>
          </p:cNvPr>
          <p:cNvSpPr txBox="1"/>
          <p:nvPr/>
        </p:nvSpPr>
        <p:spPr>
          <a:xfrm>
            <a:off x="0" y="1308002"/>
            <a:ext cx="12092683" cy="3416300"/>
          </a:xfrm>
          <a:prstGeom prst="rect">
            <a:avLst/>
          </a:prstGeom>
        </p:spPr>
        <p:txBody>
          <a:bodyPr vert="horz" lIns="91440" tIns="45720" rIns="91440" bIns="45720" rtlCol="0">
            <a:normAutofit/>
          </a:bodyPr>
          <a:lstStyle/>
          <a:p>
            <a:pPr algn="ctr">
              <a:spcBef>
                <a:spcPts val="1000"/>
              </a:spcBef>
              <a:buClr>
                <a:schemeClr val="accent1"/>
              </a:buClr>
              <a:buSzPct val="80000"/>
            </a:pPr>
            <a:endParaRPr lang="en-US" sz="4000">
              <a:latin typeface="Proxima Soft Cond" panose="02000506030000020004" pitchFamily="50" charset="0"/>
            </a:endParaRPr>
          </a:p>
          <a:p>
            <a:pPr algn="ctr">
              <a:spcBef>
                <a:spcPts val="1000"/>
              </a:spcBef>
              <a:buClr>
                <a:schemeClr val="accent1"/>
              </a:buClr>
              <a:buSzPct val="80000"/>
            </a:pPr>
            <a:r>
              <a:rPr lang="en-US" sz="4000">
                <a:latin typeface="Proxima Soft Cond" panose="02000506030000020004" pitchFamily="50" charset="0"/>
              </a:rPr>
              <a:t>A glue table is a  place where you can say “YES” to glue play. Giving the children space to explore glue in many ways.</a:t>
            </a:r>
          </a:p>
          <a:p>
            <a:pPr algn="ctr">
              <a:spcBef>
                <a:spcPts val="1000"/>
              </a:spcBef>
              <a:buClr>
                <a:schemeClr val="accent1"/>
              </a:buClr>
              <a:buSzPct val="80000"/>
              <a:buFont typeface="Wingdings 3" charset="2"/>
              <a:buChar char=""/>
            </a:pPr>
            <a:endParaRPr lang="en-US" sz="4000">
              <a:latin typeface="Proxima Soft Cond" panose="02000506030000020004" pitchFamily="50" charset="0"/>
            </a:endParaRPr>
          </a:p>
        </p:txBody>
      </p:sp>
      <p:sp>
        <p:nvSpPr>
          <p:cNvPr id="18" name="TextBox 17">
            <a:extLst>
              <a:ext uri="{FF2B5EF4-FFF2-40B4-BE49-F238E27FC236}">
                <a16:creationId xmlns:a16="http://schemas.microsoft.com/office/drawing/2014/main" id="{AB64DF49-47EB-DA20-B1E2-1EFCB7A2931E}"/>
              </a:ext>
            </a:extLst>
          </p:cNvPr>
          <p:cNvSpPr txBox="1"/>
          <p:nvPr/>
        </p:nvSpPr>
        <p:spPr>
          <a:xfrm>
            <a:off x="336356" y="4280258"/>
            <a:ext cx="6493266" cy="2246769"/>
          </a:xfrm>
          <a:prstGeom prst="rect">
            <a:avLst/>
          </a:prstGeom>
          <a:noFill/>
        </p:spPr>
        <p:txBody>
          <a:bodyPr wrap="square">
            <a:spAutoFit/>
          </a:bodyPr>
          <a:lstStyle/>
          <a:p>
            <a:r>
              <a:rPr lang="en-US" sz="2800" b="1" i="0">
                <a:solidFill>
                  <a:schemeClr val="accent6">
                    <a:lumMod val="40000"/>
                    <a:lumOff val="60000"/>
                  </a:schemeClr>
                </a:solidFill>
                <a:effectLst/>
                <a:latin typeface="Proxima Soft Cond" panose="02000506030000020004" pitchFamily="50" charset="0"/>
              </a:rPr>
              <a:t>TIPS!</a:t>
            </a:r>
            <a:endParaRPr lang="en-US" sz="2800" b="1">
              <a:solidFill>
                <a:schemeClr val="accent6">
                  <a:lumMod val="40000"/>
                  <a:lumOff val="60000"/>
                </a:schemeClr>
              </a:solidFill>
              <a:effectLst/>
              <a:latin typeface="Proxima Soft Cond" panose="02000506030000020004" pitchFamily="50" charset="0"/>
            </a:endParaRPr>
          </a:p>
          <a:p>
            <a:r>
              <a:rPr lang="en-US" sz="2800" b="0" i="0">
                <a:solidFill>
                  <a:srgbClr val="FFFFFF"/>
                </a:solidFill>
                <a:effectLst/>
                <a:latin typeface="Proxima Soft Cond" panose="02000506030000020004" pitchFamily="50" charset="0"/>
              </a:rPr>
              <a:t>Use glue spreaders</a:t>
            </a:r>
            <a:endParaRPr lang="en-US" sz="2800">
              <a:solidFill>
                <a:srgbClr val="FFFFFF"/>
              </a:solidFill>
              <a:effectLst/>
              <a:latin typeface="Proxima Soft Cond" panose="02000506030000020004" pitchFamily="50" charset="0"/>
            </a:endParaRPr>
          </a:p>
          <a:p>
            <a:r>
              <a:rPr lang="en-US" sz="2800" b="0" i="0">
                <a:solidFill>
                  <a:srgbClr val="FFFFFF"/>
                </a:solidFill>
                <a:effectLst/>
                <a:latin typeface="Proxima Soft Cond" panose="02000506030000020004" pitchFamily="50" charset="0"/>
              </a:rPr>
              <a:t>Glue dilution</a:t>
            </a:r>
            <a:endParaRPr lang="en-US" sz="2800">
              <a:solidFill>
                <a:srgbClr val="FFFFFF"/>
              </a:solidFill>
              <a:effectLst/>
              <a:latin typeface="Proxima Soft Cond" panose="02000506030000020004" pitchFamily="50" charset="0"/>
            </a:endParaRPr>
          </a:p>
          <a:p>
            <a:r>
              <a:rPr lang="en-US" sz="2800" b="0" i="0">
                <a:solidFill>
                  <a:srgbClr val="FFFFFF"/>
                </a:solidFill>
                <a:effectLst/>
                <a:latin typeface="Proxima Soft Cond" panose="02000506030000020004" pitchFamily="50" charset="0"/>
              </a:rPr>
              <a:t>Glue in small containers</a:t>
            </a:r>
            <a:endParaRPr lang="en-US" sz="2800">
              <a:solidFill>
                <a:srgbClr val="FFFFFF"/>
              </a:solidFill>
              <a:effectLst/>
              <a:latin typeface="Proxima Soft Cond" panose="02000506030000020004" pitchFamily="50" charset="0"/>
            </a:endParaRPr>
          </a:p>
          <a:p>
            <a:r>
              <a:rPr lang="en-US" sz="2800" b="0" i="0">
                <a:solidFill>
                  <a:srgbClr val="FFFFFF"/>
                </a:solidFill>
                <a:effectLst/>
                <a:latin typeface="Proxima Soft Cond" panose="02000506030000020004" pitchFamily="50" charset="0"/>
              </a:rPr>
              <a:t>Portion control</a:t>
            </a:r>
            <a:endParaRPr lang="en-US" sz="2800">
              <a:solidFill>
                <a:srgbClr val="FFFFFF"/>
              </a:solidFill>
              <a:effectLst/>
              <a:latin typeface="Proxima Soft Cond" panose="02000506030000020004" pitchFamily="50" charset="0"/>
            </a:endParaRPr>
          </a:p>
        </p:txBody>
      </p:sp>
    </p:spTree>
    <p:extLst>
      <p:ext uri="{BB962C8B-B14F-4D97-AF65-F5344CB8AC3E}">
        <p14:creationId xmlns:p14="http://schemas.microsoft.com/office/powerpoint/2010/main" val="1157255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6" name="Rectangle 85">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87" name="Oval 86">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8" name="Oval 87">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9" name="Oval 88">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90" name="Oval 89">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91" name="Oval 90">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92"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93"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94"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96" name="Rectangle 95">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98" name="Rectangle 97">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CA"/>
          </a:p>
        </p:txBody>
      </p:sp>
      <p:sp>
        <p:nvSpPr>
          <p:cNvPr id="100"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102"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
        <p:nvSpPr>
          <p:cNvPr id="2" name="Title 1">
            <a:extLst>
              <a:ext uri="{FF2B5EF4-FFF2-40B4-BE49-F238E27FC236}">
                <a16:creationId xmlns:a16="http://schemas.microsoft.com/office/drawing/2014/main" id="{DFD67081-F7CD-CAEE-BBC9-BE161AAB0CB7}"/>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sz="3600" b="0">
                <a:solidFill>
                  <a:schemeClr val="accent6">
                    <a:lumMod val="20000"/>
                    <a:lumOff val="80000"/>
                  </a:schemeClr>
                </a:solidFill>
                <a:latin typeface="Proxima Soft Black" panose="02000506030000020004" pitchFamily="50" charset="0"/>
              </a:rPr>
              <a:t>GOALS FOR TODAY:</a:t>
            </a:r>
          </a:p>
        </p:txBody>
      </p:sp>
      <p:pic>
        <p:nvPicPr>
          <p:cNvPr id="5" name="Picture 4" descr="A pink paper with glitter on it&#10;&#10;Description automatically generated">
            <a:extLst>
              <a:ext uri="{FF2B5EF4-FFF2-40B4-BE49-F238E27FC236}">
                <a16:creationId xmlns:a16="http://schemas.microsoft.com/office/drawing/2014/main" id="{9B220CAE-510E-A31D-E5E5-D952B7FF2DE4}"/>
              </a:ext>
            </a:extLst>
          </p:cNvPr>
          <p:cNvPicPr>
            <a:picLocks noChangeAspect="1"/>
          </p:cNvPicPr>
          <p:nvPr/>
        </p:nvPicPr>
        <p:blipFill rotWithShape="1">
          <a:blip r:embed="rId4"/>
          <a:srcRect l="8476" t="10356" r="28836" b="8279"/>
          <a:stretch/>
        </p:blipFill>
        <p:spPr>
          <a:xfrm>
            <a:off x="6482993" y="457695"/>
            <a:ext cx="5221326" cy="594261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04" name="Rectangle 103">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6" name="Oval 105">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8" name="Oval 107">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70AE1279-5048-D85C-3238-5DF941E98D09}"/>
              </a:ext>
            </a:extLst>
          </p:cNvPr>
          <p:cNvSpPr>
            <a:spLocks noGrp="1"/>
          </p:cNvSpPr>
          <p:nvPr>
            <p:ph sz="quarter" idx="10"/>
          </p:nvPr>
        </p:nvSpPr>
        <p:spPr>
          <a:xfrm>
            <a:off x="639098" y="2418735"/>
            <a:ext cx="6072776" cy="3811740"/>
          </a:xfrm>
        </p:spPr>
        <p:txBody>
          <a:bodyPr vert="horz" lIns="91440" tIns="45720" rIns="91440" bIns="45720" rtlCol="0" anchor="ctr">
            <a:normAutofit/>
          </a:bodyPr>
          <a:lstStyle/>
          <a:p>
            <a:pPr marL="342900" indent="-342900">
              <a:lnSpc>
                <a:spcPct val="90000"/>
              </a:lnSpc>
            </a:pPr>
            <a:r>
              <a:rPr lang="en-US" sz="1700">
                <a:solidFill>
                  <a:srgbClr val="FFFFFF"/>
                </a:solidFill>
                <a:effectLst/>
              </a:rPr>
              <a:t>Understanding The Difference between Process vs. Product art</a:t>
            </a:r>
          </a:p>
          <a:p>
            <a:pPr marL="342900" lvl="0" indent="-342900">
              <a:lnSpc>
                <a:spcPct val="90000"/>
              </a:lnSpc>
            </a:pPr>
            <a:r>
              <a:rPr lang="en-US" sz="1700">
                <a:solidFill>
                  <a:srgbClr val="FFFFFF"/>
                </a:solidFill>
                <a:effectLst/>
              </a:rPr>
              <a:t>What Are The Characteristics Of Processed Art and Product Art</a:t>
            </a:r>
          </a:p>
          <a:p>
            <a:pPr marL="342900" lvl="0" indent="-342900">
              <a:lnSpc>
                <a:spcPct val="90000"/>
              </a:lnSpc>
            </a:pPr>
            <a:r>
              <a:rPr lang="en-US" sz="1700">
                <a:solidFill>
                  <a:srgbClr val="FFFFFF"/>
                </a:solidFill>
              </a:rPr>
              <a:t>Using processed art in your classroom</a:t>
            </a:r>
          </a:p>
          <a:p>
            <a:pPr marL="342900" lvl="0" indent="-342900">
              <a:lnSpc>
                <a:spcPct val="90000"/>
              </a:lnSpc>
            </a:pPr>
            <a:r>
              <a:rPr lang="en-US" sz="1700">
                <a:solidFill>
                  <a:srgbClr val="FFFFFF"/>
                </a:solidFill>
              </a:rPr>
              <a:t>What children learn through the process</a:t>
            </a:r>
          </a:p>
          <a:p>
            <a:pPr marL="342900" lvl="0" indent="-342900">
              <a:lnSpc>
                <a:spcPct val="90000"/>
              </a:lnSpc>
            </a:pPr>
            <a:r>
              <a:rPr lang="en-US" sz="1700">
                <a:solidFill>
                  <a:srgbClr val="FFFFFF"/>
                </a:solidFill>
                <a:effectLst/>
              </a:rPr>
              <a:t>Making the transition to a more processed art in the classroom</a:t>
            </a:r>
          </a:p>
          <a:p>
            <a:pPr marL="342900" lvl="0" indent="-342900">
              <a:lnSpc>
                <a:spcPct val="90000"/>
              </a:lnSpc>
            </a:pPr>
            <a:r>
              <a:rPr lang="en-US" sz="1700">
                <a:solidFill>
                  <a:srgbClr val="FFFFFF"/>
                </a:solidFill>
              </a:rPr>
              <a:t>Helping adults understand the information</a:t>
            </a:r>
          </a:p>
          <a:p>
            <a:pPr marL="342900" lvl="0" indent="-342900">
              <a:lnSpc>
                <a:spcPct val="90000"/>
              </a:lnSpc>
            </a:pPr>
            <a:r>
              <a:rPr lang="en-US" sz="1700">
                <a:solidFill>
                  <a:srgbClr val="FFFFFF"/>
                </a:solidFill>
              </a:rPr>
              <a:t>What about special holidays and celebrations? Finding the happy medium.</a:t>
            </a:r>
          </a:p>
          <a:p>
            <a:pPr marL="342900" lvl="0" indent="-342900">
              <a:lnSpc>
                <a:spcPct val="90000"/>
              </a:lnSpc>
            </a:pPr>
            <a:r>
              <a:rPr lang="en-US" sz="1700">
                <a:solidFill>
                  <a:srgbClr val="FFFFFF"/>
                </a:solidFill>
                <a:effectLst/>
              </a:rPr>
              <a:t>Handouts</a:t>
            </a:r>
          </a:p>
          <a:p>
            <a:pPr marL="342900" lvl="0" indent="-342900">
              <a:lnSpc>
                <a:spcPct val="90000"/>
              </a:lnSpc>
            </a:pPr>
            <a:endParaRPr lang="en-US" sz="1700">
              <a:solidFill>
                <a:srgbClr val="FFFFFF"/>
              </a:solidFill>
              <a:effectLst/>
            </a:endParaRPr>
          </a:p>
        </p:txBody>
      </p:sp>
    </p:spTree>
    <p:extLst>
      <p:ext uri="{BB962C8B-B14F-4D97-AF65-F5344CB8AC3E}">
        <p14:creationId xmlns:p14="http://schemas.microsoft.com/office/powerpoint/2010/main" val="3689726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B22F-F0A0-EB7B-C62A-0395A47929A0}"/>
              </a:ext>
            </a:extLst>
          </p:cNvPr>
          <p:cNvSpPr>
            <a:spLocks noGrp="1"/>
          </p:cNvSpPr>
          <p:nvPr>
            <p:ph type="title"/>
          </p:nvPr>
        </p:nvSpPr>
        <p:spPr>
          <a:xfrm>
            <a:off x="505326" y="973668"/>
            <a:ext cx="11165227" cy="706964"/>
          </a:xfrm>
        </p:spPr>
        <p:txBody>
          <a:bodyPr>
            <a:normAutofit/>
          </a:bodyPr>
          <a:lstStyle/>
          <a:p>
            <a:r>
              <a:rPr lang="en-US">
                <a:solidFill>
                  <a:schemeClr val="accent6">
                    <a:lumMod val="20000"/>
                    <a:lumOff val="80000"/>
                  </a:schemeClr>
                </a:solidFill>
                <a:latin typeface="Proxima Soft Black" panose="02000506030000020004" pitchFamily="50" charset="0"/>
              </a:rPr>
              <a:t>WHY SHOULDN’T WE CORRECT CHILDREN?</a:t>
            </a:r>
            <a:endParaRPr lang="en-CA">
              <a:solidFill>
                <a:schemeClr val="accent6">
                  <a:lumMod val="20000"/>
                  <a:lumOff val="80000"/>
                </a:schemeClr>
              </a:solidFill>
              <a:latin typeface="Proxima Soft Black" panose="02000506030000020004" pitchFamily="50" charset="0"/>
            </a:endParaRPr>
          </a:p>
        </p:txBody>
      </p:sp>
      <p:sp>
        <p:nvSpPr>
          <p:cNvPr id="3" name="Content Placeholder 2">
            <a:extLst>
              <a:ext uri="{FF2B5EF4-FFF2-40B4-BE49-F238E27FC236}">
                <a16:creationId xmlns:a16="http://schemas.microsoft.com/office/drawing/2014/main" id="{84035416-37FD-D9E2-2F37-5FA2DD1CFC2C}"/>
              </a:ext>
            </a:extLst>
          </p:cNvPr>
          <p:cNvSpPr>
            <a:spLocks noGrp="1"/>
          </p:cNvSpPr>
          <p:nvPr>
            <p:ph sz="quarter" idx="10"/>
          </p:nvPr>
        </p:nvSpPr>
        <p:spPr>
          <a:xfrm>
            <a:off x="838200" y="2618337"/>
            <a:ext cx="10515599" cy="2981080"/>
          </a:xfrm>
        </p:spPr>
        <p:txBody>
          <a:bodyPr>
            <a:normAutofit/>
          </a:bodyPr>
          <a:lstStyle/>
          <a:p>
            <a:pPr algn="l" fontAlgn="base"/>
            <a:r>
              <a:rPr lang="en-US" b="0" i="0">
                <a:solidFill>
                  <a:srgbClr val="1E1E1E"/>
                </a:solidFill>
                <a:effectLst/>
                <a:latin typeface="Proxima Soft Cond" panose="02000506030000020004" pitchFamily="50" charset="0"/>
              </a:rPr>
              <a:t>They tell you everything you did was wrong and that it doesn’t look right.</a:t>
            </a:r>
          </a:p>
          <a:p>
            <a:pPr algn="l" fontAlgn="base"/>
            <a:r>
              <a:rPr lang="en-US" b="0" i="0">
                <a:solidFill>
                  <a:srgbClr val="1E1E1E"/>
                </a:solidFill>
                <a:effectLst/>
                <a:latin typeface="Proxima Soft Cond" panose="02000506030000020004" pitchFamily="50" charset="0"/>
              </a:rPr>
              <a:t>How does that make you feel? Would it motivate you to do it again or would it suppress your desire to be creative?</a:t>
            </a:r>
          </a:p>
          <a:p>
            <a:pPr algn="l" fontAlgn="base"/>
            <a:r>
              <a:rPr lang="en-US" b="0" i="0">
                <a:solidFill>
                  <a:srgbClr val="1E1E1E"/>
                </a:solidFill>
                <a:effectLst/>
                <a:latin typeface="Proxima Soft Cond" panose="02000506030000020004" pitchFamily="50" charset="0"/>
              </a:rPr>
              <a:t>You may even doubt or forget the things you learned.</a:t>
            </a:r>
          </a:p>
          <a:p>
            <a:pPr algn="l" fontAlgn="base"/>
            <a:r>
              <a:rPr lang="en-US" b="0" i="0">
                <a:solidFill>
                  <a:srgbClr val="1E1E1E"/>
                </a:solidFill>
                <a:effectLst/>
                <a:latin typeface="Proxima Soft Cond" panose="02000506030000020004" pitchFamily="50" charset="0"/>
              </a:rPr>
              <a:t>While it is sometimes hard not to show a child “</a:t>
            </a:r>
            <a:r>
              <a:rPr lang="en-US" b="0" i="1">
                <a:solidFill>
                  <a:srgbClr val="1E1E1E"/>
                </a:solidFill>
                <a:effectLst/>
                <a:latin typeface="Proxima Soft Cond" panose="02000506030000020004" pitchFamily="50" charset="0"/>
              </a:rPr>
              <a:t>the right way</a:t>
            </a:r>
            <a:r>
              <a:rPr lang="en-US" b="0" i="0">
                <a:solidFill>
                  <a:srgbClr val="1E1E1E"/>
                </a:solidFill>
                <a:effectLst/>
                <a:latin typeface="Proxima Soft Cond" panose="02000506030000020004" pitchFamily="50" charset="0"/>
              </a:rPr>
              <a:t>” to do things, it’s important not to correct them.</a:t>
            </a:r>
          </a:p>
          <a:p>
            <a:pPr algn="l" fontAlgn="base"/>
            <a:r>
              <a:rPr lang="en-US" b="0" i="0">
                <a:solidFill>
                  <a:srgbClr val="1E1E1E"/>
                </a:solidFill>
                <a:effectLst/>
                <a:latin typeface="Proxima Soft Cond" panose="02000506030000020004" pitchFamily="50" charset="0"/>
              </a:rPr>
              <a:t>Children take joy in creating and not about the end result.</a:t>
            </a:r>
          </a:p>
          <a:p>
            <a:pPr algn="l" fontAlgn="base"/>
            <a:r>
              <a:rPr lang="en-US" b="0" i="0">
                <a:solidFill>
                  <a:srgbClr val="1E1E1E"/>
                </a:solidFill>
                <a:effectLst/>
                <a:latin typeface="Proxima Soft Cond" panose="02000506030000020004" pitchFamily="50" charset="0"/>
              </a:rPr>
              <a:t>We do not want to become their inner voice doubting themselves.</a:t>
            </a:r>
          </a:p>
          <a:p>
            <a:pPr algn="l" fontAlgn="base"/>
            <a:r>
              <a:rPr lang="en-US" b="0" i="0">
                <a:solidFill>
                  <a:srgbClr val="1E1E1E"/>
                </a:solidFill>
                <a:effectLst/>
                <a:latin typeface="Proxima Soft Cond" panose="02000506030000020004" pitchFamily="50" charset="0"/>
              </a:rPr>
              <a:t>So, if they put an eye where a mouth “should” be, instead of correcting them say: “</a:t>
            </a:r>
            <a:r>
              <a:rPr lang="en-US" b="0" i="1">
                <a:solidFill>
                  <a:srgbClr val="1E1E1E"/>
                </a:solidFill>
                <a:effectLst/>
                <a:latin typeface="Proxima Soft Cond" panose="02000506030000020004" pitchFamily="50" charset="0"/>
              </a:rPr>
              <a:t>what a cool eye!</a:t>
            </a:r>
            <a:r>
              <a:rPr lang="en-US" b="0" i="0">
                <a:solidFill>
                  <a:srgbClr val="1E1E1E"/>
                </a:solidFill>
                <a:effectLst/>
                <a:latin typeface="Proxima Soft Cond" panose="02000506030000020004" pitchFamily="50" charset="0"/>
              </a:rPr>
              <a:t>”</a:t>
            </a:r>
          </a:p>
          <a:p>
            <a:endParaRPr lang="en-CA">
              <a:latin typeface="Proxima Soft Cond" panose="02000506030000020004" pitchFamily="50" charset="0"/>
            </a:endParaRPr>
          </a:p>
        </p:txBody>
      </p:sp>
    </p:spTree>
    <p:extLst>
      <p:ext uri="{BB962C8B-B14F-4D97-AF65-F5344CB8AC3E}">
        <p14:creationId xmlns:p14="http://schemas.microsoft.com/office/powerpoint/2010/main" val="40480639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9BBB6-252D-EA33-2709-391791F5272D}"/>
              </a:ext>
            </a:extLst>
          </p:cNvPr>
          <p:cNvSpPr>
            <a:spLocks noGrp="1"/>
          </p:cNvSpPr>
          <p:nvPr>
            <p:ph type="title"/>
          </p:nvPr>
        </p:nvSpPr>
        <p:spPr/>
        <p:txBody>
          <a:bodyPr/>
          <a:lstStyle/>
          <a:p>
            <a:r>
              <a:rPr lang="en-US">
                <a:solidFill>
                  <a:schemeClr val="accent6">
                    <a:lumMod val="20000"/>
                    <a:lumOff val="80000"/>
                  </a:schemeClr>
                </a:solidFill>
                <a:latin typeface="Proxima Soft Cond Black" panose="02000506030000020004" pitchFamily="50" charset="0"/>
              </a:rPr>
              <a:t>MAKING THE TRANSITION</a:t>
            </a:r>
            <a:endParaRPr lang="en-CA">
              <a:solidFill>
                <a:schemeClr val="accent6">
                  <a:lumMod val="20000"/>
                  <a:lumOff val="80000"/>
                </a:schemeClr>
              </a:solidFill>
              <a:latin typeface="Proxima Soft Cond Black" panose="02000506030000020004" pitchFamily="50" charset="0"/>
            </a:endParaRPr>
          </a:p>
        </p:txBody>
      </p:sp>
      <p:sp>
        <p:nvSpPr>
          <p:cNvPr id="3" name="Content Placeholder 2">
            <a:extLst>
              <a:ext uri="{FF2B5EF4-FFF2-40B4-BE49-F238E27FC236}">
                <a16:creationId xmlns:a16="http://schemas.microsoft.com/office/drawing/2014/main" id="{7D27D4E9-02CD-8438-0ED3-FB6535B94EB7}"/>
              </a:ext>
            </a:extLst>
          </p:cNvPr>
          <p:cNvSpPr>
            <a:spLocks noGrp="1"/>
          </p:cNvSpPr>
          <p:nvPr>
            <p:ph sz="quarter" idx="10"/>
          </p:nvPr>
        </p:nvSpPr>
        <p:spPr>
          <a:xfrm>
            <a:off x="838200" y="2584945"/>
            <a:ext cx="10515599" cy="3840317"/>
          </a:xfrm>
        </p:spPr>
        <p:txBody>
          <a:bodyPr>
            <a:noAutofit/>
          </a:bodyPr>
          <a:lstStyle/>
          <a:p>
            <a:pPr algn="l"/>
            <a:r>
              <a:rPr lang="en-US" i="0">
                <a:solidFill>
                  <a:srgbClr val="222222"/>
                </a:solidFill>
                <a:effectLst/>
                <a:latin typeface="Proxima Soft Cond" panose="02000506030000020004" pitchFamily="50" charset="0"/>
              </a:rPr>
              <a:t>The internal struggle.</a:t>
            </a:r>
          </a:p>
          <a:p>
            <a:pPr algn="l"/>
            <a:r>
              <a:rPr lang="en-US" i="0">
                <a:solidFill>
                  <a:srgbClr val="222222"/>
                </a:solidFill>
                <a:effectLst/>
                <a:latin typeface="Proxima Soft Cond" panose="02000506030000020004" pitchFamily="50" charset="0"/>
              </a:rPr>
              <a:t>In order to transition from product to process-focused art, you have to start by reflecting on your own attitudes about the role of art in your classroom. </a:t>
            </a:r>
          </a:p>
          <a:p>
            <a:pPr algn="l"/>
            <a:r>
              <a:rPr lang="en-US" i="0">
                <a:solidFill>
                  <a:srgbClr val="222222"/>
                </a:solidFill>
                <a:effectLst/>
                <a:latin typeface="Proxima Soft Cond" panose="02000506030000020004" pitchFamily="50" charset="0"/>
              </a:rPr>
              <a:t> Is the art experience in your classroom about what you need or is it about what the children need?</a:t>
            </a:r>
          </a:p>
          <a:p>
            <a:pPr algn="l"/>
            <a:r>
              <a:rPr lang="en-US" i="0">
                <a:solidFill>
                  <a:srgbClr val="222222"/>
                </a:solidFill>
                <a:effectLst/>
                <a:latin typeface="Proxima Soft Cond" panose="02000506030000020004" pitchFamily="50" charset="0"/>
              </a:rPr>
              <a:t> Is the art experience in your classroom about what you love or is it about what the children  love? </a:t>
            </a:r>
          </a:p>
          <a:p>
            <a:pPr algn="l"/>
            <a:r>
              <a:rPr lang="en-US" i="0">
                <a:solidFill>
                  <a:srgbClr val="222222"/>
                </a:solidFill>
                <a:effectLst/>
                <a:latin typeface="Proxima Soft Cond" panose="02000506030000020004" pitchFamily="50" charset="0"/>
              </a:rPr>
              <a:t>Is the art experience in your classroom guided by what you find easy to clean up and manage or is it guided by what will keep the children engaged, challenged, and interested....</a:t>
            </a:r>
          </a:p>
        </p:txBody>
      </p:sp>
    </p:spTree>
    <p:extLst>
      <p:ext uri="{BB962C8B-B14F-4D97-AF65-F5344CB8AC3E}">
        <p14:creationId xmlns:p14="http://schemas.microsoft.com/office/powerpoint/2010/main" val="24329376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1"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2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27" name="Freeform: Shape 2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CA"/>
          </a:p>
        </p:txBody>
      </p:sp>
      <p:sp>
        <p:nvSpPr>
          <p:cNvPr id="29"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2" name="Title 1">
            <a:extLst>
              <a:ext uri="{FF2B5EF4-FFF2-40B4-BE49-F238E27FC236}">
                <a16:creationId xmlns:a16="http://schemas.microsoft.com/office/drawing/2014/main" id="{1571A97E-E773-90A6-3204-610C07EF3590}"/>
              </a:ext>
            </a:extLst>
          </p:cNvPr>
          <p:cNvSpPr>
            <a:spLocks noGrp="1"/>
          </p:cNvSpPr>
          <p:nvPr>
            <p:ph type="title"/>
          </p:nvPr>
        </p:nvSpPr>
        <p:spPr>
          <a:xfrm>
            <a:off x="499376" y="1153720"/>
            <a:ext cx="4402476" cy="4596794"/>
          </a:xfrm>
        </p:spPr>
        <p:txBody>
          <a:bodyPr vert="horz" lIns="91440" tIns="45720" rIns="91440" bIns="45720" rtlCol="0" anchor="ctr">
            <a:normAutofit/>
          </a:bodyPr>
          <a:lstStyle/>
          <a:p>
            <a:r>
              <a:rPr lang="en-US" sz="4800">
                <a:solidFill>
                  <a:schemeClr val="accent6">
                    <a:lumMod val="40000"/>
                    <a:lumOff val="60000"/>
                  </a:schemeClr>
                </a:solidFill>
                <a:latin typeface="Proxima Soft Black" panose="02000506030000020004" pitchFamily="50" charset="0"/>
              </a:rPr>
              <a:t>SUPPORTING ADULTS TO UNDERSTAND</a:t>
            </a:r>
          </a:p>
        </p:txBody>
      </p:sp>
      <p:sp>
        <p:nvSpPr>
          <p:cNvPr id="3" name="Text Placeholder 2">
            <a:extLst>
              <a:ext uri="{FF2B5EF4-FFF2-40B4-BE49-F238E27FC236}">
                <a16:creationId xmlns:a16="http://schemas.microsoft.com/office/drawing/2014/main" id="{10767012-7FCB-475B-D878-B256D074E85A}"/>
              </a:ext>
            </a:extLst>
          </p:cNvPr>
          <p:cNvSpPr>
            <a:spLocks noGrp="1"/>
          </p:cNvSpPr>
          <p:nvPr>
            <p:ph type="body" sz="half" idx="2"/>
          </p:nvPr>
        </p:nvSpPr>
        <p:spPr>
          <a:xfrm>
            <a:off x="5334476" y="248769"/>
            <a:ext cx="5502614" cy="5954325"/>
          </a:xfrm>
        </p:spPr>
        <p:txBody>
          <a:bodyPr vert="horz" lIns="91440" tIns="45720" rIns="91440" bIns="45720" rtlCol="0" anchor="ctr">
            <a:normAutofit/>
          </a:bodyPr>
          <a:lstStyle/>
          <a:p>
            <a:pPr>
              <a:lnSpc>
                <a:spcPct val="90000"/>
              </a:lnSpc>
              <a:buFont typeface="Wingdings 3" charset="2"/>
              <a:buChar char=""/>
            </a:pPr>
            <a:r>
              <a:rPr lang="en-US" sz="2000">
                <a:effectLst/>
                <a:latin typeface="Proxima Soft Cond" panose="02000506030000020004" pitchFamily="50" charset="0"/>
              </a:rPr>
              <a:t>The next time an adult walks in the classroom and says, "What did the children make today?" You  will be prepared to say,</a:t>
            </a:r>
          </a:p>
          <a:p>
            <a:pPr algn="ctr">
              <a:lnSpc>
                <a:spcPct val="90000"/>
              </a:lnSpc>
            </a:pPr>
            <a:r>
              <a:rPr lang="en-US" sz="2400" b="1">
                <a:solidFill>
                  <a:srgbClr val="462754"/>
                </a:solidFill>
                <a:effectLst/>
                <a:latin typeface="Proxima Soft Cond" panose="02000506030000020004" pitchFamily="50" charset="0"/>
              </a:rPr>
              <a:t>"The children figured out that..." </a:t>
            </a:r>
          </a:p>
          <a:p>
            <a:pPr algn="ctr">
              <a:lnSpc>
                <a:spcPct val="90000"/>
              </a:lnSpc>
            </a:pPr>
            <a:r>
              <a:rPr lang="en-US" sz="2400" b="1">
                <a:solidFill>
                  <a:srgbClr val="462754"/>
                </a:solidFill>
                <a:effectLst/>
                <a:latin typeface="Proxima Soft Cond" panose="02000506030000020004" pitchFamily="50" charset="0"/>
              </a:rPr>
              <a:t>"We are making great progress on..." </a:t>
            </a:r>
          </a:p>
          <a:p>
            <a:pPr algn="ctr">
              <a:lnSpc>
                <a:spcPct val="90000"/>
              </a:lnSpc>
            </a:pPr>
            <a:r>
              <a:rPr lang="en-US" sz="2400" b="1">
                <a:solidFill>
                  <a:srgbClr val="462754"/>
                </a:solidFill>
                <a:effectLst/>
                <a:latin typeface="Proxima Soft Cond" panose="02000506030000020004" pitchFamily="50" charset="0"/>
              </a:rPr>
              <a:t>"We explored the use of..." </a:t>
            </a:r>
          </a:p>
          <a:p>
            <a:pPr>
              <a:lnSpc>
                <a:spcPct val="90000"/>
              </a:lnSpc>
              <a:buFont typeface="Wingdings 3" charset="2"/>
              <a:buChar char=""/>
            </a:pPr>
            <a:r>
              <a:rPr lang="en-US" sz="2000">
                <a:effectLst/>
                <a:latin typeface="Proxima Soft Cond" panose="02000506030000020004" pitchFamily="50" charset="0"/>
              </a:rPr>
              <a:t> Describing the process will naturally lead to a discussion on what the children learned or gained from the process and keeps the conversations open ended and focused on growth and development. </a:t>
            </a:r>
            <a:endParaRPr lang="en-US" sz="2000">
              <a:latin typeface="Proxima Soft Cond" panose="02000506030000020004" pitchFamily="50" charset="0"/>
            </a:endParaRPr>
          </a:p>
          <a:p>
            <a:pPr>
              <a:lnSpc>
                <a:spcPct val="90000"/>
              </a:lnSpc>
              <a:buFont typeface="Wingdings 3" charset="2"/>
              <a:buChar char=""/>
            </a:pPr>
            <a:r>
              <a:rPr lang="en-US" sz="2000">
                <a:latin typeface="Proxima Soft Cond" panose="02000506030000020004" pitchFamily="50" charset="0"/>
              </a:rPr>
              <a:t>Pick a topic of focus for a few weeks (ex, Process art)</a:t>
            </a:r>
          </a:p>
          <a:p>
            <a:pPr>
              <a:lnSpc>
                <a:spcPct val="90000"/>
              </a:lnSpc>
              <a:buFont typeface="Wingdings 3" charset="2"/>
              <a:buChar char=""/>
            </a:pPr>
            <a:r>
              <a:rPr lang="en-US" sz="2000">
                <a:latin typeface="Proxima Soft Cond" panose="02000506030000020004" pitchFamily="50" charset="0"/>
              </a:rPr>
              <a:t>Post on social media App that one thing for a few weeks with tips, info and some research.</a:t>
            </a:r>
          </a:p>
          <a:p>
            <a:pPr>
              <a:lnSpc>
                <a:spcPct val="90000"/>
              </a:lnSpc>
              <a:buFont typeface="Wingdings 3" charset="2"/>
              <a:buChar char=""/>
            </a:pPr>
            <a:r>
              <a:rPr lang="en-US" sz="2000">
                <a:latin typeface="Proxima Soft Cond" panose="02000506030000020004" pitchFamily="50" charset="0"/>
              </a:rPr>
              <a:t>Send a letter home about processed art</a:t>
            </a:r>
          </a:p>
          <a:p>
            <a:pPr>
              <a:lnSpc>
                <a:spcPct val="90000"/>
              </a:lnSpc>
              <a:buFont typeface="Wingdings 3" charset="2"/>
              <a:buChar char=""/>
            </a:pPr>
            <a:r>
              <a:rPr lang="en-US" sz="2000">
                <a:latin typeface="Proxima Soft Cond" panose="02000506030000020004" pitchFamily="50" charset="0"/>
              </a:rPr>
              <a:t>Concentrate your documentation around processed art for a few weeks</a:t>
            </a:r>
          </a:p>
          <a:p>
            <a:pPr>
              <a:lnSpc>
                <a:spcPct val="90000"/>
              </a:lnSpc>
              <a:buFont typeface="Wingdings 3" charset="2"/>
              <a:buChar char=""/>
            </a:pPr>
            <a:endParaRPr lang="en-US" sz="2000">
              <a:latin typeface="Proxima Soft Cond" panose="02000506030000020004" pitchFamily="50" charset="0"/>
            </a:endParaRPr>
          </a:p>
        </p:txBody>
      </p:sp>
    </p:spTree>
    <p:extLst>
      <p:ext uri="{BB962C8B-B14F-4D97-AF65-F5344CB8AC3E}">
        <p14:creationId xmlns:p14="http://schemas.microsoft.com/office/powerpoint/2010/main" val="36904126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6A3C-7733-594E-089D-C193662C86EC}"/>
              </a:ext>
            </a:extLst>
          </p:cNvPr>
          <p:cNvSpPr>
            <a:spLocks noGrp="1"/>
          </p:cNvSpPr>
          <p:nvPr>
            <p:ph type="title"/>
          </p:nvPr>
        </p:nvSpPr>
        <p:spPr>
          <a:xfrm>
            <a:off x="931032" y="752334"/>
            <a:ext cx="8761413" cy="706964"/>
          </a:xfrm>
        </p:spPr>
        <p:txBody>
          <a:bodyPr/>
          <a:lstStyle/>
          <a:p>
            <a:r>
              <a:rPr lang="en-US">
                <a:solidFill>
                  <a:schemeClr val="accent6">
                    <a:lumMod val="40000"/>
                    <a:lumOff val="60000"/>
                  </a:schemeClr>
                </a:solidFill>
                <a:latin typeface="Proxima Soft Black" panose="02000506030000020004" pitchFamily="50" charset="0"/>
              </a:rPr>
              <a:t>QUESTIONS WE CAN ASK OURSELVES WHEN PLANNING…</a:t>
            </a:r>
            <a:endParaRPr lang="en-CA">
              <a:solidFill>
                <a:schemeClr val="accent6">
                  <a:lumMod val="40000"/>
                  <a:lumOff val="60000"/>
                </a:schemeClr>
              </a:solidFill>
              <a:latin typeface="Proxima Soft Black" panose="02000506030000020004" pitchFamily="50" charset="0"/>
            </a:endParaRPr>
          </a:p>
        </p:txBody>
      </p:sp>
      <p:sp>
        <p:nvSpPr>
          <p:cNvPr id="3" name="TextBox 2">
            <a:extLst>
              <a:ext uri="{FF2B5EF4-FFF2-40B4-BE49-F238E27FC236}">
                <a16:creationId xmlns:a16="http://schemas.microsoft.com/office/drawing/2014/main" id="{7D5DF6BE-B3AD-BD89-71CC-56A8C3A0358D}"/>
              </a:ext>
            </a:extLst>
          </p:cNvPr>
          <p:cNvSpPr txBox="1"/>
          <p:nvPr/>
        </p:nvSpPr>
        <p:spPr>
          <a:xfrm>
            <a:off x="1308210" y="2266249"/>
            <a:ext cx="8486454" cy="3231654"/>
          </a:xfrm>
          <a:prstGeom prst="rect">
            <a:avLst/>
          </a:prstGeom>
          <a:noFill/>
        </p:spPr>
        <p:txBody>
          <a:bodyPr wrap="square" rtlCol="0">
            <a:spAutoFit/>
          </a:bodyPr>
          <a:lstStyle/>
          <a:p>
            <a:r>
              <a:rPr lang="en-US" sz="3200">
                <a:solidFill>
                  <a:schemeClr val="accent6">
                    <a:lumMod val="75000"/>
                  </a:schemeClr>
                </a:solidFill>
                <a:latin typeface="Proxima Soft Cond" panose="02000506030000020004" pitchFamily="50" charset="0"/>
              </a:rPr>
              <a:t>WHAT AM I DOING?</a:t>
            </a:r>
          </a:p>
          <a:p>
            <a:r>
              <a:rPr lang="en-US" sz="3200">
                <a:solidFill>
                  <a:schemeClr val="accent6">
                    <a:lumMod val="75000"/>
                  </a:schemeClr>
                </a:solidFill>
                <a:latin typeface="Proxima Soft Cond" panose="02000506030000020004" pitchFamily="50" charset="0"/>
              </a:rPr>
              <a:t>WHY AM I DOING IT?</a:t>
            </a:r>
          </a:p>
          <a:p>
            <a:r>
              <a:rPr lang="en-US" sz="3200">
                <a:solidFill>
                  <a:schemeClr val="accent6">
                    <a:lumMod val="75000"/>
                  </a:schemeClr>
                </a:solidFill>
                <a:latin typeface="Proxima Soft Cond" panose="02000506030000020004" pitchFamily="50" charset="0"/>
              </a:rPr>
              <a:t>WHO IS IT FOR?</a:t>
            </a:r>
          </a:p>
          <a:p>
            <a:endParaRPr lang="en-US">
              <a:latin typeface="Proxima Soft Cond" panose="02000506030000020004" pitchFamily="50" charset="0"/>
            </a:endParaRPr>
          </a:p>
          <a:p>
            <a:r>
              <a:rPr lang="en-US">
                <a:latin typeface="Proxima Soft Cond" panose="02000506030000020004" pitchFamily="50" charset="0"/>
              </a:rPr>
              <a:t>When we ask these questions, we get intentional about these experiences we provide in our classroom. We need to get beyond, “this is how it has always been” or “the parents want” or “its’ so cute”</a:t>
            </a:r>
          </a:p>
          <a:p>
            <a:endParaRPr lang="en-US">
              <a:latin typeface="Proxima Soft Cond" panose="02000506030000020004" pitchFamily="50" charset="0"/>
            </a:endParaRPr>
          </a:p>
          <a:p>
            <a:endParaRPr lang="en-CA">
              <a:latin typeface="Proxima Soft Cond" panose="02000506030000020004" pitchFamily="50" charset="0"/>
            </a:endParaRPr>
          </a:p>
        </p:txBody>
      </p:sp>
      <p:sp>
        <p:nvSpPr>
          <p:cNvPr id="6" name="TextBox 5">
            <a:extLst>
              <a:ext uri="{FF2B5EF4-FFF2-40B4-BE49-F238E27FC236}">
                <a16:creationId xmlns:a16="http://schemas.microsoft.com/office/drawing/2014/main" id="{3E80B811-00A5-2E06-30BD-F5B04B97E5F1}"/>
              </a:ext>
            </a:extLst>
          </p:cNvPr>
          <p:cNvSpPr txBox="1"/>
          <p:nvPr/>
        </p:nvSpPr>
        <p:spPr>
          <a:xfrm>
            <a:off x="420442" y="5570199"/>
            <a:ext cx="11922711" cy="1070934"/>
          </a:xfrm>
          <a:prstGeom prst="rect">
            <a:avLst/>
          </a:prstGeom>
          <a:noFill/>
        </p:spPr>
        <p:txBody>
          <a:bodyPr wrap="square">
            <a:spAutoFit/>
          </a:bodyPr>
          <a:lstStyle/>
          <a:p>
            <a:pPr>
              <a:lnSpc>
                <a:spcPct val="107000"/>
              </a:lnSpc>
              <a:spcAft>
                <a:spcPts val="800"/>
              </a:spcAft>
            </a:pPr>
            <a:r>
              <a:rPr lang="en-CA" sz="3600" b="1" kern="100">
                <a:solidFill>
                  <a:srgbClr val="7030A0"/>
                </a:solidFill>
                <a:effectLst/>
                <a:latin typeface="Calibri Light" panose="020F0302020204030204" pitchFamily="34" charset="0"/>
                <a:ea typeface="Calibri" panose="020F0502020204030204" pitchFamily="34" charset="0"/>
                <a:cs typeface="Times New Roman" panose="02020603050405020304" pitchFamily="18" charset="0"/>
              </a:rPr>
              <a:t>Rule of thumb about art:</a:t>
            </a:r>
            <a:r>
              <a:rPr lang="en-CA" sz="1800" kern="100">
                <a:solidFill>
                  <a:srgbClr val="46433A"/>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a:solidFill>
                  <a:srgbClr val="46433A"/>
                </a:solidFill>
                <a:effectLst/>
                <a:latin typeface="Calibri Light" panose="020F0302020204030204" pitchFamily="34" charset="0"/>
                <a:ea typeface="Calibri" panose="020F0502020204030204" pitchFamily="34" charset="0"/>
                <a:cs typeface="Times New Roman" panose="02020603050405020304" pitchFamily="18" charset="0"/>
              </a:rPr>
              <a:t>If it takes YOU longer to get it ready than it takes THEM to do it…it’s probably not process art.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9301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EDE2-065F-6CBE-72CC-C26916941AE2}"/>
              </a:ext>
            </a:extLst>
          </p:cNvPr>
          <p:cNvSpPr>
            <a:spLocks noGrp="1"/>
          </p:cNvSpPr>
          <p:nvPr>
            <p:ph type="title"/>
          </p:nvPr>
        </p:nvSpPr>
        <p:spPr>
          <a:xfrm>
            <a:off x="1052213" y="4054382"/>
            <a:ext cx="4351025" cy="2283824"/>
          </a:xfrm>
        </p:spPr>
        <p:txBody>
          <a:bodyPr/>
          <a:lstStyle/>
          <a:p>
            <a:pPr algn="ctr"/>
            <a:r>
              <a:rPr lang="en-US">
                <a:solidFill>
                  <a:schemeClr val="accent6">
                    <a:lumMod val="40000"/>
                    <a:lumOff val="60000"/>
                  </a:schemeClr>
                </a:solidFill>
                <a:latin typeface="Proxima Soft Cond" panose="02000506030000020004" pitchFamily="50" charset="0"/>
              </a:rPr>
              <a:t>Let’s take this turkey handprint </a:t>
            </a:r>
            <a:endParaRPr lang="en-CA">
              <a:solidFill>
                <a:schemeClr val="accent6">
                  <a:lumMod val="40000"/>
                  <a:lumOff val="60000"/>
                </a:schemeClr>
              </a:solidFill>
              <a:latin typeface="Proxima Soft Cond" panose="02000506030000020004" pitchFamily="50" charset="0"/>
            </a:endParaRPr>
          </a:p>
        </p:txBody>
      </p:sp>
      <p:sp>
        <p:nvSpPr>
          <p:cNvPr id="3" name="Text Placeholder 2">
            <a:extLst>
              <a:ext uri="{FF2B5EF4-FFF2-40B4-BE49-F238E27FC236}">
                <a16:creationId xmlns:a16="http://schemas.microsoft.com/office/drawing/2014/main" id="{C17EA0EB-7468-06E2-ED02-9EBCDF08FDE0}"/>
              </a:ext>
            </a:extLst>
          </p:cNvPr>
          <p:cNvSpPr>
            <a:spLocks noGrp="1"/>
          </p:cNvSpPr>
          <p:nvPr>
            <p:ph type="body" idx="1"/>
          </p:nvPr>
        </p:nvSpPr>
        <p:spPr>
          <a:xfrm>
            <a:off x="6788764" y="3037239"/>
            <a:ext cx="5005969" cy="2283824"/>
          </a:xfrm>
        </p:spPr>
        <p:txBody>
          <a:bodyPr>
            <a:noAutofit/>
          </a:bodyPr>
          <a:lstStyle/>
          <a:p>
            <a:r>
              <a:rPr lang="en-US" sz="3600">
                <a:solidFill>
                  <a:schemeClr val="accent6">
                    <a:lumMod val="75000"/>
                  </a:schemeClr>
                </a:solidFill>
                <a:latin typeface="Proxima Soft Cond" panose="02000506030000020004" pitchFamily="50" charset="0"/>
              </a:rPr>
              <a:t>WHAT AM I DOING?</a:t>
            </a:r>
          </a:p>
          <a:p>
            <a:r>
              <a:rPr lang="en-US" sz="2400" cap="none">
                <a:solidFill>
                  <a:schemeClr val="tx1"/>
                </a:solidFill>
                <a:latin typeface="Proxima Soft Cond" panose="02000506030000020004" pitchFamily="50" charset="0"/>
              </a:rPr>
              <a:t>turkey handprint</a:t>
            </a:r>
          </a:p>
          <a:p>
            <a:endParaRPr lang="en-US" sz="2400" cap="none">
              <a:solidFill>
                <a:schemeClr val="tx1"/>
              </a:solidFill>
              <a:latin typeface="Proxima Soft Cond" panose="02000506030000020004" pitchFamily="50" charset="0"/>
            </a:endParaRPr>
          </a:p>
          <a:p>
            <a:r>
              <a:rPr lang="en-US" sz="3200">
                <a:solidFill>
                  <a:schemeClr val="accent6">
                    <a:lumMod val="75000"/>
                  </a:schemeClr>
                </a:solidFill>
                <a:latin typeface="Proxima Soft Cond" panose="02000506030000020004" pitchFamily="50" charset="0"/>
              </a:rPr>
              <a:t>WHY AM I DOING IT?</a:t>
            </a:r>
          </a:p>
          <a:p>
            <a:r>
              <a:rPr lang="en-US" sz="2400" cap="none">
                <a:solidFill>
                  <a:schemeClr val="tx1"/>
                </a:solidFill>
                <a:latin typeface="Proxima Soft Cond" panose="02000506030000020004" pitchFamily="50" charset="0"/>
              </a:rPr>
              <a:t>because its thanksgiving and we always do them, and they are so cute!</a:t>
            </a:r>
          </a:p>
          <a:p>
            <a:endParaRPr lang="en-US" sz="2400" cap="none">
              <a:solidFill>
                <a:schemeClr val="tx1"/>
              </a:solidFill>
              <a:latin typeface="Proxima Soft Cond" panose="02000506030000020004" pitchFamily="50" charset="0"/>
            </a:endParaRPr>
          </a:p>
          <a:p>
            <a:r>
              <a:rPr lang="en-US" sz="3200">
                <a:solidFill>
                  <a:schemeClr val="accent6">
                    <a:lumMod val="75000"/>
                  </a:schemeClr>
                </a:solidFill>
                <a:latin typeface="Proxima Soft Cond" panose="02000506030000020004" pitchFamily="50" charset="0"/>
              </a:rPr>
              <a:t>WHO IS IT FOR?</a:t>
            </a:r>
          </a:p>
          <a:p>
            <a:r>
              <a:rPr lang="en-US" sz="2400" cap="none">
                <a:solidFill>
                  <a:schemeClr val="tx1"/>
                </a:solidFill>
                <a:latin typeface="Proxima Soft Cond" panose="02000506030000020004" pitchFamily="50" charset="0"/>
              </a:rPr>
              <a:t>the parents </a:t>
            </a:r>
            <a:r>
              <a:rPr lang="en-US" sz="2400" cap="none" err="1">
                <a:solidFill>
                  <a:schemeClr val="tx1"/>
                </a:solidFill>
                <a:latin typeface="Proxima Soft Cond" panose="02000506030000020004" pitchFamily="50" charset="0"/>
              </a:rPr>
              <a:t>loveeee</a:t>
            </a:r>
            <a:r>
              <a:rPr lang="en-US" sz="2400" cap="none">
                <a:solidFill>
                  <a:schemeClr val="tx1"/>
                </a:solidFill>
                <a:latin typeface="Proxima Soft Cond" panose="02000506030000020004" pitchFamily="50" charset="0"/>
              </a:rPr>
              <a:t> it!</a:t>
            </a:r>
          </a:p>
          <a:p>
            <a:endParaRPr lang="en-US" sz="2400" cap="none">
              <a:solidFill>
                <a:schemeClr val="tx1"/>
              </a:solidFill>
              <a:latin typeface="Proxima Soft Cond" panose="02000506030000020004" pitchFamily="50" charset="0"/>
            </a:endParaRPr>
          </a:p>
          <a:p>
            <a:endParaRPr lang="en-US" sz="2400" cap="none">
              <a:solidFill>
                <a:schemeClr val="tx1"/>
              </a:solidFill>
              <a:latin typeface="Proxima Soft Cond" panose="02000506030000020004" pitchFamily="50" charset="0"/>
            </a:endParaRPr>
          </a:p>
          <a:p>
            <a:endParaRPr lang="en-CA" sz="2400">
              <a:latin typeface="Proxima Soft Cond" panose="02000506030000020004" pitchFamily="50" charset="0"/>
            </a:endParaRPr>
          </a:p>
        </p:txBody>
      </p:sp>
      <p:pic>
        <p:nvPicPr>
          <p:cNvPr id="1026" name="Picture 2">
            <a:extLst>
              <a:ext uri="{FF2B5EF4-FFF2-40B4-BE49-F238E27FC236}">
                <a16:creationId xmlns:a16="http://schemas.microsoft.com/office/drawing/2014/main" id="{7033C4A6-BA2E-9E99-91F3-192A67A64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309" y="1060489"/>
            <a:ext cx="4242831" cy="3118662"/>
          </a:xfrm>
          <a:prstGeom prst="rect">
            <a:avLst/>
          </a:prstGeom>
          <a:ln w="57150">
            <a:solidFill>
              <a:schemeClr val="accent6">
                <a:lumMod val="40000"/>
                <a:lumOff val="60000"/>
              </a:schemeClr>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125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1" name="Oval 1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 name="Oval 1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Oval 1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Oval 1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0" name="Rectangle 1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2" name="Rectangle 21">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B990B83F-81C8-A98D-0953-BEC9D8A52939}"/>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t="34883" b="8867"/>
          <a:stretch/>
        </p:blipFill>
        <p:spPr bwMode="auto">
          <a:xfrm>
            <a:off x="0" y="-8454"/>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325406-5524-C5CB-B11A-536DDDF70CDF}"/>
              </a:ext>
            </a:extLst>
          </p:cNvPr>
          <p:cNvSpPr txBox="1">
            <a:spLocks/>
          </p:cNvSpPr>
          <p:nvPr/>
        </p:nvSpPr>
        <p:spPr>
          <a:xfrm>
            <a:off x="466298" y="289041"/>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5400">
                <a:solidFill>
                  <a:schemeClr val="accent6">
                    <a:lumMod val="20000"/>
                    <a:lumOff val="80000"/>
                  </a:schemeClr>
                </a:solidFill>
                <a:latin typeface="Proxima Soft Cond Black" panose="02000506030000020004" pitchFamily="50" charset="0"/>
              </a:rPr>
              <a:t>CHANGE IN THINKING…</a:t>
            </a:r>
          </a:p>
        </p:txBody>
      </p:sp>
      <p:sp>
        <p:nvSpPr>
          <p:cNvPr id="3" name="Content Placeholder 2">
            <a:extLst>
              <a:ext uri="{FF2B5EF4-FFF2-40B4-BE49-F238E27FC236}">
                <a16:creationId xmlns:a16="http://schemas.microsoft.com/office/drawing/2014/main" id="{72EDC9B1-5E33-192D-B9E1-FAFF4DE43CD4}"/>
              </a:ext>
            </a:extLst>
          </p:cNvPr>
          <p:cNvSpPr txBox="1">
            <a:spLocks/>
          </p:cNvSpPr>
          <p:nvPr/>
        </p:nvSpPr>
        <p:spPr>
          <a:xfrm>
            <a:off x="887916" y="2050803"/>
            <a:ext cx="11241563" cy="3416300"/>
          </a:xfrm>
          <a:prstGeom prst="rect">
            <a:avLst/>
          </a:prstGeom>
        </p:spPr>
        <p:txBody>
          <a:bodyPr vert="horz" lIns="91440" tIns="45720" rIns="91440" bIns="45720" rtlCol="0">
            <a:noAutofit/>
          </a:bodyPr>
          <a:lstStyle>
            <a:defPPr>
              <a:defRPr lang="en-US"/>
            </a:defPPr>
            <a:lvl1pPr marL="0" algn="r" defTabSz="457200" rtl="0" eaLnBrk="1" latinLnBrk="0" hangingPunct="1">
              <a:defRPr sz="1000" b="1" i="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190500" algn="l">
              <a:spcBef>
                <a:spcPts val="1000"/>
              </a:spcBef>
              <a:buClr>
                <a:schemeClr val="accent1"/>
              </a:buClr>
              <a:buSzPct val="80000"/>
              <a:buFont typeface="Wingdings 3" charset="2"/>
              <a:buChar char=""/>
              <a:tabLst>
                <a:tab pos="457200" algn="l"/>
              </a:tabLst>
            </a:pPr>
            <a:r>
              <a:rPr lang="en-US" sz="2800" b="0">
                <a:solidFill>
                  <a:schemeClr val="tx1"/>
                </a:solidFill>
                <a:latin typeface="Proxima Soft Cond" panose="02000506030000020004" pitchFamily="50" charset="0"/>
              </a:rPr>
              <a:t>We/I always….</a:t>
            </a:r>
          </a:p>
          <a:p>
            <a:pPr marR="190500" algn="l">
              <a:spcBef>
                <a:spcPts val="1000"/>
              </a:spcBef>
              <a:buClr>
                <a:schemeClr val="accent1"/>
              </a:buClr>
              <a:buSzPct val="80000"/>
              <a:buFont typeface="Wingdings 3" charset="2"/>
              <a:buChar char=""/>
              <a:tabLst>
                <a:tab pos="457200" algn="l"/>
              </a:tabLst>
            </a:pPr>
            <a:r>
              <a:rPr lang="en-US" sz="2800" b="0">
                <a:solidFill>
                  <a:schemeClr val="tx1"/>
                </a:solidFill>
                <a:latin typeface="Proxima Soft Cond" panose="02000506030000020004" pitchFamily="50" charset="0"/>
              </a:rPr>
              <a:t>Cute…</a:t>
            </a:r>
          </a:p>
          <a:p>
            <a:pPr marR="190500" algn="l">
              <a:spcBef>
                <a:spcPts val="1000"/>
              </a:spcBef>
              <a:buClr>
                <a:schemeClr val="accent1"/>
              </a:buClr>
              <a:buSzPct val="80000"/>
              <a:buFont typeface="Wingdings 3" charset="2"/>
              <a:buChar char=""/>
              <a:tabLst>
                <a:tab pos="457200" algn="l"/>
              </a:tabLst>
            </a:pPr>
            <a:r>
              <a:rPr lang="en-US" sz="2800" b="0">
                <a:solidFill>
                  <a:schemeClr val="tx1"/>
                </a:solidFill>
                <a:latin typeface="Proxima Soft Cond" panose="02000506030000020004" pitchFamily="50" charset="0"/>
              </a:rPr>
              <a:t>No more than 2 goggle eyes</a:t>
            </a:r>
          </a:p>
          <a:p>
            <a:pPr marR="190500" algn="l">
              <a:spcBef>
                <a:spcPts val="1000"/>
              </a:spcBef>
              <a:buClr>
                <a:schemeClr val="accent1"/>
              </a:buClr>
              <a:buSzPct val="80000"/>
              <a:buFont typeface="Wingdings 3" charset="2"/>
              <a:buChar char=""/>
              <a:tabLst>
                <a:tab pos="457200" algn="l"/>
              </a:tabLst>
            </a:pPr>
            <a:r>
              <a:rPr lang="en-US" sz="2800" b="0">
                <a:solidFill>
                  <a:schemeClr val="tx1"/>
                </a:solidFill>
                <a:latin typeface="Proxima Soft Cond" panose="02000506030000020004" pitchFamily="50" charset="0"/>
              </a:rPr>
              <a:t>We always make handprints</a:t>
            </a:r>
          </a:p>
          <a:p>
            <a:pPr marR="190500" algn="l">
              <a:spcBef>
                <a:spcPts val="1000"/>
              </a:spcBef>
              <a:buClr>
                <a:schemeClr val="accent1"/>
              </a:buClr>
              <a:buSzPct val="80000"/>
              <a:buFont typeface="Wingdings 3" charset="2"/>
              <a:buChar char=""/>
              <a:tabLst>
                <a:tab pos="457200" algn="l"/>
              </a:tabLst>
            </a:pPr>
            <a:r>
              <a:rPr lang="en-US" sz="2800" b="0">
                <a:solidFill>
                  <a:schemeClr val="tx1"/>
                </a:solidFill>
                <a:latin typeface="Proxima Soft Cond" panose="02000506030000020004" pitchFamily="50" charset="0"/>
              </a:rPr>
              <a:t>It would be cute if…. </a:t>
            </a:r>
          </a:p>
          <a:p>
            <a:pPr marR="190500" algn="l">
              <a:spcBef>
                <a:spcPts val="1000"/>
              </a:spcBef>
              <a:buClr>
                <a:schemeClr val="accent1"/>
              </a:buClr>
              <a:buSzPct val="80000"/>
              <a:buFont typeface="Wingdings 3" charset="2"/>
              <a:buChar char=""/>
              <a:tabLst>
                <a:tab pos="457200" algn="l"/>
              </a:tabLst>
            </a:pPr>
            <a:r>
              <a:rPr lang="en-US" sz="2800" b="0">
                <a:solidFill>
                  <a:schemeClr val="tx1"/>
                </a:solidFill>
                <a:latin typeface="Proxima Soft Cond" panose="02000506030000020004" pitchFamily="50" charset="0"/>
              </a:rPr>
              <a:t>I saw this craft project on Pinterest…I think I will try it. </a:t>
            </a:r>
          </a:p>
          <a:p>
            <a:pPr marR="190500" algn="l">
              <a:spcBef>
                <a:spcPts val="1000"/>
              </a:spcBef>
              <a:buClr>
                <a:schemeClr val="accent1"/>
              </a:buClr>
              <a:buSzPct val="80000"/>
              <a:buFont typeface="Wingdings 3" charset="2"/>
              <a:buChar char=""/>
              <a:tabLst>
                <a:tab pos="457200" algn="l"/>
              </a:tabLst>
            </a:pPr>
            <a:r>
              <a:rPr lang="en-US" sz="2800" b="0">
                <a:solidFill>
                  <a:schemeClr val="tx1"/>
                </a:solidFill>
                <a:latin typeface="Proxima Soft Cond" panose="02000506030000020004" pitchFamily="50" charset="0"/>
              </a:rPr>
              <a:t>I will precut shapes, count out google eyes, and make a model…</a:t>
            </a:r>
          </a:p>
          <a:p>
            <a:pPr marR="190500" algn="l">
              <a:spcBef>
                <a:spcPts val="1000"/>
              </a:spcBef>
              <a:buClr>
                <a:schemeClr val="accent1"/>
              </a:buClr>
              <a:buSzPct val="80000"/>
              <a:buFont typeface="Wingdings 3" charset="2"/>
              <a:buChar char=""/>
              <a:tabLst>
                <a:tab pos="457200" algn="l"/>
              </a:tabLst>
            </a:pPr>
            <a:endParaRPr lang="en-US" sz="2800" b="0" u="sng">
              <a:solidFill>
                <a:schemeClr val="tx1"/>
              </a:solidFill>
              <a:latin typeface="Proxima Soft Cond" panose="02000506030000020004" pitchFamily="50" charset="0"/>
              <a:hlinkClick r:id="rId5" tooltip="we always make christmas trees">
                <a:extLst>
                  <a:ext uri="{A12FA001-AC4F-418D-AE19-62706E023703}">
                    <ahyp:hlinkClr xmlns:ahyp="http://schemas.microsoft.com/office/drawing/2018/hyperlinkcolor" val="tx"/>
                  </a:ext>
                </a:extLst>
              </a:hlinkClick>
            </a:endParaRPr>
          </a:p>
          <a:p>
            <a:pPr algn="l">
              <a:spcBef>
                <a:spcPts val="1000"/>
              </a:spcBef>
              <a:buClr>
                <a:schemeClr val="accent1"/>
              </a:buClr>
              <a:buSzPct val="80000"/>
              <a:buFont typeface="Wingdings 3" charset="2"/>
              <a:buChar char=""/>
            </a:pPr>
            <a:endParaRPr lang="en-US" sz="2800" b="0">
              <a:solidFill>
                <a:schemeClr val="tx1"/>
              </a:solidFill>
              <a:latin typeface="Proxima Soft Cond" panose="02000506030000020004" pitchFamily="50" charset="0"/>
            </a:endParaRPr>
          </a:p>
        </p:txBody>
      </p:sp>
    </p:spTree>
    <p:extLst>
      <p:ext uri="{BB962C8B-B14F-4D97-AF65-F5344CB8AC3E}">
        <p14:creationId xmlns:p14="http://schemas.microsoft.com/office/powerpoint/2010/main" val="3083123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6B01-1122-07C7-9628-0EE53FA207AB}"/>
              </a:ext>
            </a:extLst>
          </p:cNvPr>
          <p:cNvSpPr>
            <a:spLocks noGrp="1"/>
          </p:cNvSpPr>
          <p:nvPr>
            <p:ph type="title"/>
          </p:nvPr>
        </p:nvSpPr>
        <p:spPr>
          <a:xfrm>
            <a:off x="1154954" y="838571"/>
            <a:ext cx="4351025" cy="2283824"/>
          </a:xfrm>
        </p:spPr>
        <p:txBody>
          <a:bodyPr/>
          <a:lstStyle/>
          <a:p>
            <a:r>
              <a:rPr lang="en-US" sz="2400">
                <a:latin typeface="Proxima Soft Cond" panose="02000506030000020004" pitchFamily="50" charset="0"/>
              </a:rPr>
              <a:t>Now we realize that there is more developmentally appropriate ways to create learning experiences, and those experiences should always have the children at the forefront. Not the parents. </a:t>
            </a:r>
            <a:endParaRPr lang="en-CA" sz="2400">
              <a:latin typeface="Proxima Soft Cond" panose="02000506030000020004" pitchFamily="50" charset="0"/>
            </a:endParaRPr>
          </a:p>
        </p:txBody>
      </p:sp>
      <p:sp>
        <p:nvSpPr>
          <p:cNvPr id="4" name="Text Placeholder 2">
            <a:extLst>
              <a:ext uri="{FF2B5EF4-FFF2-40B4-BE49-F238E27FC236}">
                <a16:creationId xmlns:a16="http://schemas.microsoft.com/office/drawing/2014/main" id="{8C2045A9-75D9-43A0-E30F-72CCDE08ABED}"/>
              </a:ext>
            </a:extLst>
          </p:cNvPr>
          <p:cNvSpPr>
            <a:spLocks noGrp="1"/>
          </p:cNvSpPr>
          <p:nvPr>
            <p:ph type="body" idx="1"/>
          </p:nvPr>
        </p:nvSpPr>
        <p:spPr>
          <a:xfrm>
            <a:off x="6680343" y="3131189"/>
            <a:ext cx="5217131" cy="2282825"/>
          </a:xfrm>
        </p:spPr>
        <p:txBody>
          <a:bodyPr>
            <a:noAutofit/>
          </a:bodyPr>
          <a:lstStyle/>
          <a:p>
            <a:r>
              <a:rPr lang="en-US" sz="3600">
                <a:solidFill>
                  <a:schemeClr val="accent6">
                    <a:lumMod val="75000"/>
                  </a:schemeClr>
                </a:solidFill>
                <a:latin typeface="Proxima Soft Cond" panose="02000506030000020004" pitchFamily="50" charset="0"/>
              </a:rPr>
              <a:t>WHAT AM I DOING?</a:t>
            </a:r>
          </a:p>
          <a:p>
            <a:r>
              <a:rPr lang="en-US" sz="2400" cap="none">
                <a:solidFill>
                  <a:schemeClr val="tx1"/>
                </a:solidFill>
                <a:latin typeface="Proxima Soft Cond" panose="02000506030000020004" pitchFamily="50" charset="0"/>
              </a:rPr>
              <a:t>Giving children time to play and create art on their own terms.</a:t>
            </a:r>
          </a:p>
          <a:p>
            <a:endParaRPr lang="en-US" sz="2400" cap="none">
              <a:solidFill>
                <a:schemeClr val="tx1"/>
              </a:solidFill>
              <a:latin typeface="Proxima Soft Cond" panose="02000506030000020004" pitchFamily="50" charset="0"/>
            </a:endParaRPr>
          </a:p>
          <a:p>
            <a:r>
              <a:rPr lang="en-US" sz="3200">
                <a:solidFill>
                  <a:schemeClr val="accent6">
                    <a:lumMod val="75000"/>
                  </a:schemeClr>
                </a:solidFill>
                <a:latin typeface="Proxima Soft Cond" panose="02000506030000020004" pitchFamily="50" charset="0"/>
              </a:rPr>
              <a:t>WHY AM I DOING IT?</a:t>
            </a:r>
          </a:p>
          <a:p>
            <a:r>
              <a:rPr lang="en-US" sz="2400" cap="none">
                <a:solidFill>
                  <a:schemeClr val="tx1"/>
                </a:solidFill>
                <a:latin typeface="Proxima Soft Cond" panose="02000506030000020004" pitchFamily="50" charset="0"/>
              </a:rPr>
              <a:t>Because I know children learn through play and motivation.</a:t>
            </a:r>
          </a:p>
          <a:p>
            <a:endParaRPr lang="en-US" sz="2400" cap="none">
              <a:solidFill>
                <a:schemeClr val="tx1"/>
              </a:solidFill>
              <a:latin typeface="Proxima Soft Cond" panose="02000506030000020004" pitchFamily="50" charset="0"/>
            </a:endParaRPr>
          </a:p>
          <a:p>
            <a:r>
              <a:rPr lang="en-US" sz="3200">
                <a:solidFill>
                  <a:schemeClr val="accent6">
                    <a:lumMod val="75000"/>
                  </a:schemeClr>
                </a:solidFill>
                <a:latin typeface="Proxima Soft Cond" panose="02000506030000020004" pitchFamily="50" charset="0"/>
              </a:rPr>
              <a:t>WHO IS IT FOR?</a:t>
            </a:r>
          </a:p>
          <a:p>
            <a:r>
              <a:rPr lang="en-US" sz="2400" cap="none">
                <a:solidFill>
                  <a:schemeClr val="tx1"/>
                </a:solidFill>
                <a:latin typeface="Proxima Soft Cond" panose="02000506030000020004" pitchFamily="50" charset="0"/>
              </a:rPr>
              <a:t>The children</a:t>
            </a:r>
          </a:p>
          <a:p>
            <a:endParaRPr lang="en-US" sz="2400" cap="none">
              <a:solidFill>
                <a:schemeClr val="tx1"/>
              </a:solidFill>
              <a:latin typeface="Proxima Soft Cond" panose="02000506030000020004" pitchFamily="50" charset="0"/>
            </a:endParaRPr>
          </a:p>
          <a:p>
            <a:endParaRPr lang="en-US" sz="2400" cap="none">
              <a:solidFill>
                <a:schemeClr val="tx1"/>
              </a:solidFill>
              <a:latin typeface="Proxima Soft Cond" panose="02000506030000020004" pitchFamily="50" charset="0"/>
            </a:endParaRPr>
          </a:p>
          <a:p>
            <a:endParaRPr lang="en-CA" sz="2400">
              <a:latin typeface="Proxima Soft Cond" panose="02000506030000020004" pitchFamily="50" charset="0"/>
            </a:endParaRPr>
          </a:p>
        </p:txBody>
      </p:sp>
      <p:sp>
        <p:nvSpPr>
          <p:cNvPr id="5" name="TextBox 4">
            <a:extLst>
              <a:ext uri="{FF2B5EF4-FFF2-40B4-BE49-F238E27FC236}">
                <a16:creationId xmlns:a16="http://schemas.microsoft.com/office/drawing/2014/main" id="{2452CDED-4B1E-E9D2-243E-DEE3890DF873}"/>
              </a:ext>
            </a:extLst>
          </p:cNvPr>
          <p:cNvSpPr txBox="1"/>
          <p:nvPr/>
        </p:nvSpPr>
        <p:spPr>
          <a:xfrm>
            <a:off x="659185" y="4620909"/>
            <a:ext cx="5342562" cy="1323439"/>
          </a:xfrm>
          <a:prstGeom prst="rect">
            <a:avLst/>
          </a:prstGeom>
          <a:noFill/>
        </p:spPr>
        <p:txBody>
          <a:bodyPr wrap="square" rtlCol="0">
            <a:spAutoFit/>
          </a:bodyPr>
          <a:lstStyle/>
          <a:p>
            <a:pPr algn="ctr"/>
            <a:r>
              <a:rPr lang="en-US" sz="4000">
                <a:solidFill>
                  <a:schemeClr val="accent6">
                    <a:lumMod val="40000"/>
                    <a:lumOff val="60000"/>
                  </a:schemeClr>
                </a:solidFill>
                <a:latin typeface="Proxima Soft Cond" panose="02000506030000020004" pitchFamily="50" charset="0"/>
              </a:rPr>
              <a:t>Now, let’s answer the question like this….</a:t>
            </a:r>
            <a:endParaRPr lang="en-CA" sz="4000">
              <a:solidFill>
                <a:schemeClr val="accent6">
                  <a:lumMod val="40000"/>
                  <a:lumOff val="60000"/>
                </a:schemeClr>
              </a:solidFill>
              <a:latin typeface="Proxima Soft Cond" panose="02000506030000020004" pitchFamily="50" charset="0"/>
            </a:endParaRPr>
          </a:p>
        </p:txBody>
      </p:sp>
    </p:spTree>
    <p:extLst>
      <p:ext uri="{BB962C8B-B14F-4D97-AF65-F5344CB8AC3E}">
        <p14:creationId xmlns:p14="http://schemas.microsoft.com/office/powerpoint/2010/main" val="3455464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1" name="Oval 1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 name="Oval 1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Oval 1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Oval 1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0" name="Rectangle 1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Rectangle 21">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CA"/>
          </a:p>
        </p:txBody>
      </p:sp>
      <p:sp>
        <p:nvSpPr>
          <p:cNvPr id="24"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6"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
        <p:nvSpPr>
          <p:cNvPr id="2" name="Title 1">
            <a:extLst>
              <a:ext uri="{FF2B5EF4-FFF2-40B4-BE49-F238E27FC236}">
                <a16:creationId xmlns:a16="http://schemas.microsoft.com/office/drawing/2014/main" id="{DF40C672-86A1-FC86-A75C-8A1A00071DE9}"/>
              </a:ext>
            </a:extLst>
          </p:cNvPr>
          <p:cNvSpPr txBox="1">
            <a:spLocks/>
          </p:cNvSpPr>
          <p:nvPr/>
        </p:nvSpPr>
        <p:spPr>
          <a:xfrm>
            <a:off x="1306461" y="-28886"/>
            <a:ext cx="6072776" cy="16223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b="1">
                <a:solidFill>
                  <a:schemeClr val="accent6">
                    <a:lumMod val="20000"/>
                    <a:lumOff val="80000"/>
                  </a:schemeClr>
                </a:solidFill>
                <a:latin typeface="Proxima Soft Cond Black" panose="02000506030000020004" pitchFamily="50" charset="0"/>
              </a:rPr>
              <a:t>SHIFTING THE FOCUS</a:t>
            </a:r>
          </a:p>
        </p:txBody>
      </p:sp>
      <p:pic>
        <p:nvPicPr>
          <p:cNvPr id="4" name="Picture 3">
            <a:extLst>
              <a:ext uri="{FF2B5EF4-FFF2-40B4-BE49-F238E27FC236}">
                <a16:creationId xmlns:a16="http://schemas.microsoft.com/office/drawing/2014/main" id="{6DEB2E9F-0DBD-4D2B-CCAC-989562892123}"/>
              </a:ext>
            </a:extLst>
          </p:cNvPr>
          <p:cNvPicPr>
            <a:picLocks noChangeAspect="1"/>
          </p:cNvPicPr>
          <p:nvPr/>
        </p:nvPicPr>
        <p:blipFill rotWithShape="1">
          <a:blip r:embed="rId4"/>
          <a:srcRect t="2788" b="1795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28" name="Rectangle 27">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 name="Oval 29">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2" name="Oval 31">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4322A268-3932-DA97-0E72-C67428051373}"/>
              </a:ext>
            </a:extLst>
          </p:cNvPr>
          <p:cNvSpPr txBox="1">
            <a:spLocks/>
          </p:cNvSpPr>
          <p:nvPr/>
        </p:nvSpPr>
        <p:spPr>
          <a:xfrm>
            <a:off x="454894" y="1652597"/>
            <a:ext cx="6695171" cy="4820972"/>
          </a:xfrm>
          <a:prstGeom prst="rect">
            <a:avLst/>
          </a:prstGeom>
        </p:spPr>
        <p:txBody>
          <a:bodyPr vert="horz" lIns="91440" tIns="45720" rIns="91440" bIns="45720" rtlCol="0" anchor="ctr">
            <a:normAutofit fontScale="85000" lnSpcReduction="10000"/>
          </a:bodyPr>
          <a:lstStyle>
            <a:defPPr>
              <a:defRPr lang="en-US"/>
            </a:defPPr>
            <a:lvl1pPr marL="0" algn="r" defTabSz="457200" rtl="0" eaLnBrk="1" latinLnBrk="0" hangingPunct="1">
              <a:defRPr sz="1000" b="1" i="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base">
              <a:spcBef>
                <a:spcPts val="1000"/>
              </a:spcBef>
              <a:buClr>
                <a:schemeClr val="accent1"/>
              </a:buClr>
              <a:buSzPct val="80000"/>
              <a:buFont typeface="Wingdings 3" charset="2"/>
              <a:buChar char=""/>
            </a:pPr>
            <a:r>
              <a:rPr lang="en-US" sz="2000" b="0">
                <a:solidFill>
                  <a:srgbClr val="FFFFFF"/>
                </a:solidFill>
                <a:latin typeface="Proxima Soft Cond" panose="02000506030000020004" pitchFamily="50" charset="0"/>
              </a:rPr>
              <a:t>Provide a selection of materials that are interesting, and they can use independently</a:t>
            </a:r>
          </a:p>
          <a:p>
            <a:pPr algn="l" fontAlgn="base">
              <a:spcBef>
                <a:spcPts val="1000"/>
              </a:spcBef>
              <a:buClr>
                <a:schemeClr val="accent1"/>
              </a:buClr>
              <a:buSzPct val="80000"/>
              <a:buFont typeface="Wingdings 3" charset="2"/>
              <a:buChar char=""/>
            </a:pPr>
            <a:r>
              <a:rPr lang="en-US" sz="2000" b="0">
                <a:solidFill>
                  <a:srgbClr val="FFFFFF"/>
                </a:solidFill>
                <a:latin typeface="Proxima Soft Cond" panose="02000506030000020004" pitchFamily="50" charset="0"/>
              </a:rPr>
              <a:t>Follow their lead</a:t>
            </a:r>
          </a:p>
          <a:p>
            <a:pPr algn="l" fontAlgn="base">
              <a:spcBef>
                <a:spcPts val="1000"/>
              </a:spcBef>
              <a:buClr>
                <a:schemeClr val="accent1"/>
              </a:buClr>
              <a:buSzPct val="80000"/>
              <a:buFont typeface="Wingdings 3" charset="2"/>
              <a:buChar char=""/>
            </a:pPr>
            <a:r>
              <a:rPr lang="en-US" sz="2000" b="0">
                <a:solidFill>
                  <a:srgbClr val="FFFFFF"/>
                </a:solidFill>
                <a:latin typeface="Proxima Soft Cond" panose="02000506030000020004" pitchFamily="50" charset="0"/>
              </a:rPr>
              <a:t>Emphasize the process, not the product</a:t>
            </a:r>
          </a:p>
          <a:p>
            <a:pPr algn="l" fontAlgn="base">
              <a:spcBef>
                <a:spcPts val="1000"/>
              </a:spcBef>
              <a:buClr>
                <a:schemeClr val="accent1"/>
              </a:buClr>
              <a:buSzPct val="80000"/>
              <a:buFont typeface="Wingdings 3" charset="2"/>
              <a:buChar char=""/>
            </a:pPr>
            <a:r>
              <a:rPr lang="en-US" sz="2000" b="0">
                <a:solidFill>
                  <a:srgbClr val="FFFFFF"/>
                </a:solidFill>
                <a:latin typeface="Proxima Soft Cond" panose="02000506030000020004" pitchFamily="50" charset="0"/>
              </a:rPr>
              <a:t>Celebrate their unique creations</a:t>
            </a:r>
          </a:p>
          <a:p>
            <a:pPr algn="l" fontAlgn="base">
              <a:spcBef>
                <a:spcPts val="1000"/>
              </a:spcBef>
              <a:buClr>
                <a:schemeClr val="accent1"/>
              </a:buClr>
              <a:buSzPct val="80000"/>
              <a:buFont typeface="Wingdings 3" charset="2"/>
              <a:buChar char=""/>
            </a:pPr>
            <a:r>
              <a:rPr lang="en-US" sz="2000" b="0">
                <a:solidFill>
                  <a:srgbClr val="FFFFFF"/>
                </a:solidFill>
                <a:latin typeface="Proxima Soft Cond" panose="02000506030000020004" pitchFamily="50" charset="0"/>
              </a:rPr>
              <a:t>Keep the focus on open-ended activities that don’t have just one outcome</a:t>
            </a:r>
          </a:p>
          <a:p>
            <a:pPr algn="l" fontAlgn="base">
              <a:spcBef>
                <a:spcPts val="1000"/>
              </a:spcBef>
              <a:buClr>
                <a:schemeClr val="accent1"/>
              </a:buClr>
              <a:buSzPct val="80000"/>
              <a:buFont typeface="Wingdings 3" charset="2"/>
              <a:buChar char=""/>
            </a:pPr>
            <a:r>
              <a:rPr lang="en-US" sz="2000" b="0">
                <a:solidFill>
                  <a:srgbClr val="FFFFFF"/>
                </a:solidFill>
                <a:latin typeface="Proxima Soft Cond" panose="02000506030000020004" pitchFamily="50" charset="0"/>
              </a:rPr>
              <a:t>Ask open-ended questions and make objective comments about the child’s artwork</a:t>
            </a:r>
          </a:p>
          <a:p>
            <a:pPr algn="l" fontAlgn="base">
              <a:spcBef>
                <a:spcPts val="1000"/>
              </a:spcBef>
              <a:buClr>
                <a:schemeClr val="accent1"/>
              </a:buClr>
              <a:buSzPct val="80000"/>
              <a:buFont typeface="Wingdings 3" charset="2"/>
              <a:buChar char=""/>
            </a:pPr>
            <a:r>
              <a:rPr lang="en-US" sz="2000" b="0">
                <a:solidFill>
                  <a:srgbClr val="FFFFFF"/>
                </a:solidFill>
                <a:latin typeface="Proxima Soft Cond" panose="02000506030000020004" pitchFamily="50" charset="0"/>
              </a:rPr>
              <a:t>It’s ok if a child’s art looks messy</a:t>
            </a:r>
          </a:p>
          <a:p>
            <a:pPr algn="l" fontAlgn="base">
              <a:spcBef>
                <a:spcPts val="1000"/>
              </a:spcBef>
              <a:buClr>
                <a:schemeClr val="accent1"/>
              </a:buClr>
              <a:buSzPct val="80000"/>
              <a:buFont typeface="Wingdings 3" charset="2"/>
              <a:buChar char=""/>
            </a:pPr>
            <a:r>
              <a:rPr lang="en-US" sz="2000" b="0">
                <a:solidFill>
                  <a:srgbClr val="FFFFFF"/>
                </a:solidFill>
                <a:latin typeface="Proxima Soft Cond" panose="02000506030000020004" pitchFamily="50" charset="0"/>
              </a:rPr>
              <a:t>It’s ok if a child’s art doesn’t look like anything to you</a:t>
            </a:r>
          </a:p>
          <a:p>
            <a:pPr algn="l" fontAlgn="base">
              <a:spcBef>
                <a:spcPts val="1000"/>
              </a:spcBef>
              <a:buClr>
                <a:schemeClr val="accent1"/>
              </a:buClr>
              <a:buSzPct val="80000"/>
              <a:buFont typeface="Wingdings 3" charset="2"/>
              <a:buChar char=""/>
            </a:pPr>
            <a:r>
              <a:rPr lang="en-US" sz="2000" b="0">
                <a:solidFill>
                  <a:srgbClr val="FFFFFF"/>
                </a:solidFill>
                <a:latin typeface="Proxima Soft Cond" panose="02000506030000020004" pitchFamily="50" charset="0"/>
              </a:rPr>
              <a:t>It’s ok if a child’s art can’t go home in a backpack because they dismantle it afterwards</a:t>
            </a:r>
          </a:p>
          <a:p>
            <a:pPr algn="l" fontAlgn="base">
              <a:spcBef>
                <a:spcPts val="1000"/>
              </a:spcBef>
              <a:buClr>
                <a:schemeClr val="accent1"/>
              </a:buClr>
              <a:buSzPct val="80000"/>
              <a:buFont typeface="Wingdings 3" charset="2"/>
              <a:buChar char=""/>
            </a:pPr>
            <a:r>
              <a:rPr lang="en-US" sz="2000" b="0">
                <a:solidFill>
                  <a:srgbClr val="FFFFFF"/>
                </a:solidFill>
                <a:latin typeface="Proxima Soft Cond" panose="02000506030000020004" pitchFamily="50" charset="0"/>
              </a:rPr>
              <a:t>It’s ok if a child’s art doesn’t look like the teacher's example</a:t>
            </a:r>
          </a:p>
          <a:p>
            <a:pPr algn="l" fontAlgn="base">
              <a:spcBef>
                <a:spcPts val="1000"/>
              </a:spcBef>
              <a:buClr>
                <a:schemeClr val="accent1"/>
              </a:buClr>
              <a:buSzPct val="80000"/>
              <a:buFont typeface="Wingdings 3" charset="2"/>
              <a:buChar char=""/>
            </a:pPr>
            <a:r>
              <a:rPr lang="en-US" sz="2000" b="0">
                <a:solidFill>
                  <a:srgbClr val="FFFFFF"/>
                </a:solidFill>
                <a:latin typeface="Proxima Soft Cond" panose="02000506030000020004" pitchFamily="50" charset="0"/>
              </a:rPr>
              <a:t>It’s ok if a child doesn’t want to create a lookalike craft for their grown up</a:t>
            </a:r>
          </a:p>
          <a:p>
            <a:pPr algn="l" fontAlgn="base">
              <a:spcBef>
                <a:spcPts val="1000"/>
              </a:spcBef>
              <a:buClr>
                <a:schemeClr val="accent1"/>
              </a:buClr>
              <a:buSzPct val="80000"/>
              <a:buFont typeface="Wingdings 3" charset="2"/>
              <a:buChar char=""/>
            </a:pPr>
            <a:endParaRPr lang="en-US" sz="2000" b="0">
              <a:solidFill>
                <a:srgbClr val="FFFFFF"/>
              </a:solidFill>
              <a:latin typeface="Proxima Soft Cond" panose="02000506030000020004" pitchFamily="50" charset="0"/>
            </a:endParaRPr>
          </a:p>
          <a:p>
            <a:pPr algn="l" fontAlgn="base">
              <a:spcBef>
                <a:spcPts val="1000"/>
              </a:spcBef>
              <a:buClr>
                <a:schemeClr val="accent1"/>
              </a:buClr>
              <a:buSzPct val="80000"/>
              <a:buFont typeface="Wingdings 3" charset="2"/>
              <a:buChar char=""/>
            </a:pPr>
            <a:endParaRPr lang="en-US" sz="2000" b="0">
              <a:solidFill>
                <a:srgbClr val="FFFFFF"/>
              </a:solidFill>
              <a:latin typeface="Proxima Soft Cond" panose="02000506030000020004" pitchFamily="50" charset="0"/>
            </a:endParaRPr>
          </a:p>
        </p:txBody>
      </p:sp>
    </p:spTree>
    <p:extLst>
      <p:ext uri="{BB962C8B-B14F-4D97-AF65-F5344CB8AC3E}">
        <p14:creationId xmlns:p14="http://schemas.microsoft.com/office/powerpoint/2010/main" val="5858166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Oval 1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Oval 1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Oval 1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Oval 1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1" name="Rectangle 2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Rectangle 22">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25" name="Freeform: Shape 24">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27"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pic>
        <p:nvPicPr>
          <p:cNvPr id="5" name="Picture 4" descr="A child drawing on paper with pencils&#10;&#10;Description automatically generated">
            <a:extLst>
              <a:ext uri="{FF2B5EF4-FFF2-40B4-BE49-F238E27FC236}">
                <a16:creationId xmlns:a16="http://schemas.microsoft.com/office/drawing/2014/main" id="{79F65EAA-8ADF-4E1E-9952-C6AB6B61A154}"/>
              </a:ext>
            </a:extLst>
          </p:cNvPr>
          <p:cNvPicPr>
            <a:picLocks noChangeAspect="1"/>
          </p:cNvPicPr>
          <p:nvPr/>
        </p:nvPicPr>
        <p:blipFill rotWithShape="1">
          <a:blip r:embed="rId4"/>
          <a:srcRect l="4462" r="8703" b="2"/>
          <a:stretch/>
        </p:blipFill>
        <p:spPr>
          <a:xfrm>
            <a:off x="4967988" y="571500"/>
            <a:ext cx="6603179" cy="5703057"/>
          </a:xfrm>
          <a:prstGeom prst="rect">
            <a:avLst/>
          </a:prstGeom>
        </p:spPr>
      </p:pic>
      <p:sp>
        <p:nvSpPr>
          <p:cNvPr id="29" name="Rectangle 28">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Oval 30">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3" name="Oval 32">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TextBox 2">
            <a:extLst>
              <a:ext uri="{FF2B5EF4-FFF2-40B4-BE49-F238E27FC236}">
                <a16:creationId xmlns:a16="http://schemas.microsoft.com/office/drawing/2014/main" id="{E58CB880-BC0A-C3EF-D44C-3C1AB9CF755D}"/>
              </a:ext>
            </a:extLst>
          </p:cNvPr>
          <p:cNvSpPr txBox="1"/>
          <p:nvPr/>
        </p:nvSpPr>
        <p:spPr>
          <a:xfrm>
            <a:off x="424403" y="1208352"/>
            <a:ext cx="4297168" cy="3898900"/>
          </a:xfrm>
          <a:prstGeom prst="rect">
            <a:avLst/>
          </a:prstGeom>
        </p:spPr>
        <p:txBody>
          <a:bodyPr vert="horz" lIns="91440" tIns="45720" rIns="91440" bIns="45720" rtlCol="0">
            <a:noAutofit/>
          </a:bodyPr>
          <a:lstStyle/>
          <a:p>
            <a:pPr lvl="0" algn="ctr">
              <a:lnSpc>
                <a:spcPct val="90000"/>
              </a:lnSpc>
              <a:spcBef>
                <a:spcPts val="1000"/>
              </a:spcBef>
              <a:buClr>
                <a:schemeClr val="accent1"/>
              </a:buClr>
              <a:buSzPct val="80000"/>
              <a:buFont typeface="Wingdings 3" charset="2"/>
              <a:buChar char=""/>
            </a:pPr>
            <a:r>
              <a:rPr lang="en-US" sz="2400">
                <a:latin typeface="Proxima Soft Cond" panose="02000506030000020004" pitchFamily="50" charset="0"/>
              </a:rPr>
              <a:t>The art center should be a place where children have opportunities to independently participate, engage, and experiment using a wide range of textures of materials. </a:t>
            </a:r>
          </a:p>
          <a:p>
            <a:pPr lvl="0" algn="ctr">
              <a:lnSpc>
                <a:spcPct val="90000"/>
              </a:lnSpc>
              <a:spcBef>
                <a:spcPts val="1000"/>
              </a:spcBef>
              <a:buClr>
                <a:schemeClr val="accent1"/>
              </a:buClr>
              <a:buSzPct val="80000"/>
              <a:buFont typeface="Wingdings 3" charset="2"/>
              <a:buChar char=""/>
            </a:pPr>
            <a:endParaRPr lang="en-US" sz="2400">
              <a:latin typeface="Proxima Soft Cond" panose="02000506030000020004" pitchFamily="50" charset="0"/>
            </a:endParaRPr>
          </a:p>
          <a:p>
            <a:pPr algn="ctr">
              <a:lnSpc>
                <a:spcPct val="90000"/>
              </a:lnSpc>
              <a:spcBef>
                <a:spcPts val="1000"/>
              </a:spcBef>
              <a:buClr>
                <a:schemeClr val="accent1"/>
              </a:buClr>
              <a:buSzPct val="80000"/>
              <a:buFont typeface="Wingdings 3" charset="2"/>
              <a:buChar char=""/>
            </a:pPr>
            <a:r>
              <a:rPr lang="en-US" sz="2400">
                <a:latin typeface="Proxima Soft Cond" panose="02000506030000020004" pitchFamily="50" charset="0"/>
              </a:rPr>
              <a:t>It is almost important that the materials in the art center are rotated on a regular basis to maintain engagement. The type of art guidelines is process art, not product art.</a:t>
            </a:r>
          </a:p>
          <a:p>
            <a:pPr lvl="0" algn="ctr">
              <a:lnSpc>
                <a:spcPct val="90000"/>
              </a:lnSpc>
              <a:spcBef>
                <a:spcPts val="1000"/>
              </a:spcBef>
              <a:buClr>
                <a:schemeClr val="accent1"/>
              </a:buClr>
              <a:buSzPct val="80000"/>
            </a:pPr>
            <a:endParaRPr lang="en-US" sz="2400">
              <a:latin typeface="Proxima Soft Cond" panose="02000506030000020004" pitchFamily="50" charset="0"/>
            </a:endParaRPr>
          </a:p>
        </p:txBody>
      </p:sp>
      <p:sp>
        <p:nvSpPr>
          <p:cNvPr id="35"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Tree>
    <p:extLst>
      <p:ext uri="{BB962C8B-B14F-4D97-AF65-F5344CB8AC3E}">
        <p14:creationId xmlns:p14="http://schemas.microsoft.com/office/powerpoint/2010/main" val="206358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1031">
            <a:extLst>
              <a:ext uri="{FF2B5EF4-FFF2-40B4-BE49-F238E27FC236}">
                <a16:creationId xmlns:a16="http://schemas.microsoft.com/office/drawing/2014/main" id="{6A413FA1-397F-46E2-A861-9BA093EFA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A bowl of sticks and yarn&#10;&#10;Description automatically generated">
            <a:extLst>
              <a:ext uri="{FF2B5EF4-FFF2-40B4-BE49-F238E27FC236}">
                <a16:creationId xmlns:a16="http://schemas.microsoft.com/office/drawing/2014/main" id="{E1E705CE-FEF7-EC64-F4F8-DF188882FE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92" r="-2" b="-2"/>
          <a:stretch/>
        </p:blipFill>
        <p:spPr bwMode="auto">
          <a:xfrm>
            <a:off x="643467" y="643467"/>
            <a:ext cx="5372100"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 person cutting a stick with scissors&#10;&#10;Description automatically generated">
            <a:extLst>
              <a:ext uri="{FF2B5EF4-FFF2-40B4-BE49-F238E27FC236}">
                <a16:creationId xmlns:a16="http://schemas.microsoft.com/office/drawing/2014/main" id="{2540B4E0-4FDB-4445-89BC-C8FA518CCF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74" r="1" b="15897"/>
          <a:stretch/>
        </p:blipFill>
        <p:spPr bwMode="auto">
          <a:xfrm>
            <a:off x="6176434" y="643467"/>
            <a:ext cx="537209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33">
            <a:extLst>
              <a:ext uri="{FF2B5EF4-FFF2-40B4-BE49-F238E27FC236}">
                <a16:creationId xmlns:a16="http://schemas.microsoft.com/office/drawing/2014/main" id="{884B308B-0C51-4BF8-8534-E8A749AC9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28898507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5" name="Rectangle 54">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6" name="Oval 55">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7" name="Oval 56">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8" name="Oval 57">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9" name="Oval 58">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0" name="Oval 59">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62"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63"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65" name="Rectangle 64">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7" name="Rectangle 66">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69"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pic>
        <p:nvPicPr>
          <p:cNvPr id="5" name="Picture 4" descr="A page in a planner">
            <a:extLst>
              <a:ext uri="{FF2B5EF4-FFF2-40B4-BE49-F238E27FC236}">
                <a16:creationId xmlns:a16="http://schemas.microsoft.com/office/drawing/2014/main" id="{DB74983D-7395-5426-AF2F-36D018674A37}"/>
              </a:ext>
            </a:extLst>
          </p:cNvPr>
          <p:cNvPicPr>
            <a:picLocks noChangeAspect="1"/>
          </p:cNvPicPr>
          <p:nvPr/>
        </p:nvPicPr>
        <p:blipFill rotWithShape="1">
          <a:blip r:embed="rId4">
            <a:duotone>
              <a:prstClr val="black"/>
              <a:schemeClr val="accent5">
                <a:tint val="45000"/>
                <a:satMod val="400000"/>
              </a:schemeClr>
            </a:duotone>
            <a:alphaModFix amt="25000"/>
          </a:blip>
          <a:srcRect t="3610" r="9090" b="24806"/>
          <a:stretch/>
        </p:blipFill>
        <p:spPr>
          <a:xfrm>
            <a:off x="454894" y="474134"/>
            <a:ext cx="11243734" cy="5909733"/>
          </a:xfrm>
          <a:prstGeom prst="rect">
            <a:avLst/>
          </a:prstGeom>
        </p:spPr>
      </p:pic>
      <p:sp>
        <p:nvSpPr>
          <p:cNvPr id="2" name="Title 1">
            <a:extLst>
              <a:ext uri="{FF2B5EF4-FFF2-40B4-BE49-F238E27FC236}">
                <a16:creationId xmlns:a16="http://schemas.microsoft.com/office/drawing/2014/main" id="{473F97A8-96DC-441A-8E56-017C938DE6C0}"/>
              </a:ext>
            </a:extLst>
          </p:cNvPr>
          <p:cNvSpPr>
            <a:spLocks noGrp="1"/>
          </p:cNvSpPr>
          <p:nvPr>
            <p:ph type="title"/>
          </p:nvPr>
        </p:nvSpPr>
        <p:spPr>
          <a:xfrm>
            <a:off x="1154954" y="973668"/>
            <a:ext cx="8761413" cy="706964"/>
          </a:xfrm>
        </p:spPr>
        <p:txBody>
          <a:bodyPr vert="horz" lIns="91440" tIns="45720" rIns="91440" bIns="45720" rtlCol="0" anchor="ctr">
            <a:normAutofit/>
          </a:bodyPr>
          <a:lstStyle/>
          <a:p>
            <a:r>
              <a:rPr lang="en-US" sz="3600" b="0">
                <a:solidFill>
                  <a:schemeClr val="accent6">
                    <a:lumMod val="40000"/>
                    <a:lumOff val="60000"/>
                  </a:schemeClr>
                </a:solidFill>
                <a:latin typeface="Proxima Soft Black" panose="02000506030000020004" pitchFamily="50" charset="0"/>
              </a:rPr>
              <a:t>AGENDA</a:t>
            </a:r>
          </a:p>
        </p:txBody>
      </p:sp>
      <p:sp>
        <p:nvSpPr>
          <p:cNvPr id="71" name="Rectangle 70">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TextBox 3">
            <a:extLst>
              <a:ext uri="{FF2B5EF4-FFF2-40B4-BE49-F238E27FC236}">
                <a16:creationId xmlns:a16="http://schemas.microsoft.com/office/drawing/2014/main" id="{915B7BCD-57EB-30FD-9A4E-5D90E55FE24E}"/>
              </a:ext>
            </a:extLst>
          </p:cNvPr>
          <p:cNvSpPr txBox="1"/>
          <p:nvPr/>
        </p:nvSpPr>
        <p:spPr>
          <a:xfrm>
            <a:off x="1154954" y="1820333"/>
            <a:ext cx="8825659" cy="4395532"/>
          </a:xfrm>
          <a:prstGeom prst="rect">
            <a:avLst/>
          </a:prstGeom>
        </p:spPr>
        <p:txBody>
          <a:bodyPr vert="horz" lIns="91440" tIns="45720" rIns="91440" bIns="45720" rtlCol="0" anchor="ctr">
            <a:normAutofit/>
          </a:bodyPr>
          <a:lstStyle/>
          <a:p>
            <a:pPr marL="342900" lvl="0" indent="-342900">
              <a:lnSpc>
                <a:spcPct val="90000"/>
              </a:lnSpc>
              <a:spcBef>
                <a:spcPts val="1000"/>
              </a:spcBef>
              <a:buClr>
                <a:schemeClr val="accent1"/>
              </a:buClr>
              <a:buSzPct val="80000"/>
              <a:buFont typeface="Wingdings 3" charset="2"/>
              <a:buChar char=""/>
            </a:pPr>
            <a:r>
              <a:rPr lang="en-US" sz="1400">
                <a:solidFill>
                  <a:srgbClr val="FFFFFF"/>
                </a:solidFill>
                <a:latin typeface="Proxima Soft Cond" panose="02000506030000020004" pitchFamily="50" charset="0"/>
              </a:rPr>
              <a:t>Group </a:t>
            </a:r>
            <a:r>
              <a:rPr lang="en-US" sz="1400">
                <a:solidFill>
                  <a:srgbClr val="FFFFFF"/>
                </a:solidFill>
                <a:effectLst/>
                <a:latin typeface="Proxima Soft Cond" panose="02000506030000020004" pitchFamily="50" charset="0"/>
              </a:rPr>
              <a:t>Activity #1 </a:t>
            </a:r>
          </a:p>
          <a:p>
            <a:pPr marL="342900" lvl="0" indent="-342900">
              <a:lnSpc>
                <a:spcPct val="90000"/>
              </a:lnSpc>
              <a:spcBef>
                <a:spcPts val="1000"/>
              </a:spcBef>
              <a:buClr>
                <a:schemeClr val="accent1"/>
              </a:buClr>
              <a:buSzPct val="80000"/>
              <a:buFont typeface="Wingdings 3" charset="2"/>
              <a:buChar char=""/>
            </a:pPr>
            <a:r>
              <a:rPr lang="en-US" sz="1400">
                <a:solidFill>
                  <a:srgbClr val="FFFFFF"/>
                </a:solidFill>
                <a:latin typeface="Proxima Soft Cond" panose="02000506030000020004" pitchFamily="50" charset="0"/>
              </a:rPr>
              <a:t>What Is Product Art? </a:t>
            </a:r>
            <a:r>
              <a:rPr lang="en-US" sz="1400">
                <a:solidFill>
                  <a:srgbClr val="FFFFFF"/>
                </a:solidFill>
                <a:effectLst/>
                <a:latin typeface="Proxima Soft Cond" panose="02000506030000020004" pitchFamily="50" charset="0"/>
              </a:rPr>
              <a:t>What Is Processed Art?</a:t>
            </a:r>
          </a:p>
          <a:p>
            <a:pPr marL="342900" indent="-342900">
              <a:lnSpc>
                <a:spcPct val="90000"/>
              </a:lnSpc>
              <a:spcBef>
                <a:spcPts val="1000"/>
              </a:spcBef>
              <a:buClr>
                <a:schemeClr val="accent1"/>
              </a:buClr>
              <a:buSzPct val="80000"/>
              <a:buFont typeface="Wingdings 3" charset="2"/>
              <a:buChar char=""/>
            </a:pPr>
            <a:r>
              <a:rPr lang="en-US" sz="1400">
                <a:solidFill>
                  <a:srgbClr val="FFFFFF"/>
                </a:solidFill>
                <a:effectLst/>
                <a:latin typeface="Proxima Soft Cond" panose="02000506030000020004" pitchFamily="50" charset="0"/>
              </a:rPr>
              <a:t>Understanding The Difference</a:t>
            </a:r>
          </a:p>
          <a:p>
            <a:pPr marL="342900" indent="-342900">
              <a:lnSpc>
                <a:spcPct val="90000"/>
              </a:lnSpc>
              <a:spcBef>
                <a:spcPts val="1000"/>
              </a:spcBef>
              <a:buClr>
                <a:schemeClr val="accent1"/>
              </a:buClr>
              <a:buSzPct val="80000"/>
              <a:buFont typeface="Wingdings 3" charset="2"/>
              <a:buChar char=""/>
            </a:pPr>
            <a:r>
              <a:rPr lang="en-US" sz="1400">
                <a:solidFill>
                  <a:srgbClr val="FFFFFF"/>
                </a:solidFill>
                <a:effectLst/>
                <a:latin typeface="Proxima Soft Cond" panose="02000506030000020004" pitchFamily="50" charset="0"/>
              </a:rPr>
              <a:t>Video - What does a processed art area look like? </a:t>
            </a:r>
          </a:p>
          <a:p>
            <a:pPr marL="342900" indent="-342900">
              <a:lnSpc>
                <a:spcPct val="90000"/>
              </a:lnSpc>
              <a:spcBef>
                <a:spcPts val="1000"/>
              </a:spcBef>
              <a:buClr>
                <a:schemeClr val="accent1"/>
              </a:buClr>
              <a:buSzPct val="80000"/>
              <a:buFont typeface="Wingdings 3" charset="2"/>
              <a:buChar char=""/>
            </a:pPr>
            <a:r>
              <a:rPr lang="en-US" sz="1400">
                <a:solidFill>
                  <a:srgbClr val="FFFFFF"/>
                </a:solidFill>
                <a:effectLst/>
                <a:latin typeface="Proxima Soft Cond" panose="02000506030000020004" pitchFamily="50" charset="0"/>
              </a:rPr>
              <a:t>Break – 10 minutes</a:t>
            </a:r>
          </a:p>
          <a:p>
            <a:pPr marL="342900" indent="-342900">
              <a:lnSpc>
                <a:spcPct val="90000"/>
              </a:lnSpc>
              <a:spcBef>
                <a:spcPts val="1000"/>
              </a:spcBef>
              <a:buClr>
                <a:schemeClr val="accent1"/>
              </a:buClr>
              <a:buSzPct val="80000"/>
              <a:buFont typeface="Wingdings 3" charset="2"/>
              <a:buChar char=""/>
            </a:pPr>
            <a:r>
              <a:rPr lang="en-US" sz="1400">
                <a:solidFill>
                  <a:srgbClr val="FFFFFF"/>
                </a:solidFill>
                <a:effectLst/>
                <a:latin typeface="Proxima Soft Cond" panose="02000506030000020004" pitchFamily="50" charset="0"/>
              </a:rPr>
              <a:t>Activity #2 </a:t>
            </a:r>
          </a:p>
          <a:p>
            <a:pPr marL="342900" indent="-342900">
              <a:lnSpc>
                <a:spcPct val="90000"/>
              </a:lnSpc>
              <a:spcBef>
                <a:spcPts val="1000"/>
              </a:spcBef>
              <a:buClr>
                <a:schemeClr val="accent1"/>
              </a:buClr>
              <a:buSzPct val="80000"/>
              <a:buFont typeface="Wingdings 3" charset="2"/>
              <a:buChar char=""/>
            </a:pPr>
            <a:r>
              <a:rPr lang="en-US" sz="1400">
                <a:solidFill>
                  <a:srgbClr val="FFFFFF"/>
                </a:solidFill>
                <a:effectLst/>
                <a:latin typeface="Proxima Soft Cond" panose="02000506030000020004" pitchFamily="50" charset="0"/>
              </a:rPr>
              <a:t>Why Is It Learning? What children learn? </a:t>
            </a:r>
            <a:endParaRPr lang="en-US" sz="1400">
              <a:solidFill>
                <a:srgbClr val="FFFFFF"/>
              </a:solidFill>
              <a:latin typeface="Proxima Soft Cond" panose="02000506030000020004" pitchFamily="50" charset="0"/>
            </a:endParaRPr>
          </a:p>
          <a:p>
            <a:pPr marL="342900" indent="-342900">
              <a:lnSpc>
                <a:spcPct val="90000"/>
              </a:lnSpc>
              <a:spcBef>
                <a:spcPts val="1000"/>
              </a:spcBef>
              <a:buClr>
                <a:schemeClr val="accent1"/>
              </a:buClr>
              <a:buSzPct val="80000"/>
              <a:buFont typeface="Wingdings 3" charset="2"/>
              <a:buChar char=""/>
            </a:pPr>
            <a:r>
              <a:rPr lang="en-US" sz="1400">
                <a:solidFill>
                  <a:srgbClr val="FFFFFF"/>
                </a:solidFill>
                <a:effectLst/>
                <a:latin typeface="Proxima Soft Cond" panose="02000506030000020004" pitchFamily="50" charset="0"/>
              </a:rPr>
              <a:t>Activity #2 </a:t>
            </a:r>
          </a:p>
          <a:p>
            <a:pPr marL="342900" lvl="0" indent="-342900">
              <a:lnSpc>
                <a:spcPct val="90000"/>
              </a:lnSpc>
              <a:spcBef>
                <a:spcPts val="1000"/>
              </a:spcBef>
              <a:buClr>
                <a:schemeClr val="accent1"/>
              </a:buClr>
              <a:buSzPct val="80000"/>
              <a:buFont typeface="Wingdings 3" charset="2"/>
              <a:buChar char=""/>
            </a:pPr>
            <a:r>
              <a:rPr lang="en-US" sz="1400">
                <a:solidFill>
                  <a:srgbClr val="FFFFFF"/>
                </a:solidFill>
                <a:effectLst/>
                <a:latin typeface="Proxima Soft Cond" panose="02000506030000020004" pitchFamily="50" charset="0"/>
              </a:rPr>
              <a:t>What Are The Characteristics Of Processed Art and Product Art</a:t>
            </a:r>
          </a:p>
          <a:p>
            <a:pPr marL="342900" lvl="0" indent="-342900">
              <a:lnSpc>
                <a:spcPct val="90000"/>
              </a:lnSpc>
              <a:spcBef>
                <a:spcPts val="1000"/>
              </a:spcBef>
              <a:buClr>
                <a:schemeClr val="accent1"/>
              </a:buClr>
              <a:buSzPct val="80000"/>
              <a:buFont typeface="Wingdings 3" charset="2"/>
              <a:buChar char=""/>
            </a:pPr>
            <a:r>
              <a:rPr lang="en-US" sz="1400">
                <a:solidFill>
                  <a:srgbClr val="FFFFFF"/>
                </a:solidFill>
                <a:latin typeface="Proxima Soft Cond" panose="02000506030000020004" pitchFamily="50" charset="0"/>
              </a:rPr>
              <a:t>Using processed art in your classroom</a:t>
            </a:r>
          </a:p>
          <a:p>
            <a:pPr marL="342900" lvl="0" indent="-342900">
              <a:lnSpc>
                <a:spcPct val="90000"/>
              </a:lnSpc>
              <a:spcBef>
                <a:spcPts val="1000"/>
              </a:spcBef>
              <a:buClr>
                <a:schemeClr val="accent1"/>
              </a:buClr>
              <a:buSzPct val="80000"/>
              <a:buFont typeface="Wingdings 3" charset="2"/>
              <a:buChar char=""/>
            </a:pPr>
            <a:r>
              <a:rPr lang="en-US" sz="1400">
                <a:solidFill>
                  <a:srgbClr val="FFFFFF"/>
                </a:solidFill>
                <a:latin typeface="Proxima Soft Cond" panose="02000506030000020004" pitchFamily="50" charset="0"/>
              </a:rPr>
              <a:t>What children learn through the process</a:t>
            </a:r>
          </a:p>
          <a:p>
            <a:pPr marL="342900" lvl="0" indent="-342900">
              <a:lnSpc>
                <a:spcPct val="90000"/>
              </a:lnSpc>
              <a:spcBef>
                <a:spcPts val="1000"/>
              </a:spcBef>
              <a:buClr>
                <a:schemeClr val="accent1"/>
              </a:buClr>
              <a:buSzPct val="80000"/>
              <a:buFont typeface="Wingdings 3" charset="2"/>
              <a:buChar char=""/>
            </a:pPr>
            <a:r>
              <a:rPr lang="en-US" sz="1400">
                <a:solidFill>
                  <a:srgbClr val="FFFFFF"/>
                </a:solidFill>
                <a:effectLst/>
                <a:latin typeface="Proxima Soft Cond" panose="02000506030000020004" pitchFamily="50" charset="0"/>
              </a:rPr>
              <a:t>Making the transition to a more processed art in the classroom</a:t>
            </a:r>
            <a:endParaRPr lang="en-US" sz="1400">
              <a:solidFill>
                <a:srgbClr val="FFFFFF"/>
              </a:solidFill>
              <a:latin typeface="Proxima Soft Cond" panose="02000506030000020004" pitchFamily="50" charset="0"/>
            </a:endParaRPr>
          </a:p>
          <a:p>
            <a:pPr marL="342900" lvl="0" indent="-342900">
              <a:lnSpc>
                <a:spcPct val="90000"/>
              </a:lnSpc>
              <a:spcBef>
                <a:spcPts val="1000"/>
              </a:spcBef>
              <a:buClr>
                <a:schemeClr val="accent1"/>
              </a:buClr>
              <a:buSzPct val="80000"/>
              <a:buFont typeface="Wingdings 3" charset="2"/>
              <a:buChar char=""/>
            </a:pPr>
            <a:r>
              <a:rPr lang="en-US" sz="1400">
                <a:solidFill>
                  <a:srgbClr val="FFFFFF"/>
                </a:solidFill>
                <a:effectLst/>
                <a:latin typeface="Proxima Soft Cond" panose="02000506030000020004" pitchFamily="50" charset="0"/>
              </a:rPr>
              <a:t>SHARING (OPTIONAL)</a:t>
            </a:r>
          </a:p>
          <a:p>
            <a:pPr>
              <a:lnSpc>
                <a:spcPct val="90000"/>
              </a:lnSpc>
              <a:spcBef>
                <a:spcPts val="1000"/>
              </a:spcBef>
              <a:buClr>
                <a:schemeClr val="accent1"/>
              </a:buClr>
              <a:buSzPct val="80000"/>
              <a:buFont typeface="Wingdings 3" charset="2"/>
              <a:buChar char=""/>
            </a:pPr>
            <a:endParaRPr lang="en-US" sz="1400">
              <a:solidFill>
                <a:srgbClr val="FFFFFF"/>
              </a:solidFill>
              <a:latin typeface="Proxima Soft Cond" panose="02000506030000020004" pitchFamily="50" charset="0"/>
            </a:endParaRPr>
          </a:p>
        </p:txBody>
      </p:sp>
    </p:spTree>
    <p:extLst>
      <p:ext uri="{BB962C8B-B14F-4D97-AF65-F5344CB8AC3E}">
        <p14:creationId xmlns:p14="http://schemas.microsoft.com/office/powerpoint/2010/main" val="1151867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1CAB09B8-D77F-4FE0-AC8E-DD605CE51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 LEAF PRINTS 🍃 Another nature inspired, process art activity in the ...">
            <a:extLst>
              <a:ext uri="{FF2B5EF4-FFF2-40B4-BE49-F238E27FC236}">
                <a16:creationId xmlns:a16="http://schemas.microsoft.com/office/drawing/2014/main" id="{BD05276C-0CC5-3F85-BA51-CA204ABC90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038"/>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related image detail. U Ready, Teddy?">
            <a:extLst>
              <a:ext uri="{FF2B5EF4-FFF2-40B4-BE49-F238E27FC236}">
                <a16:creationId xmlns:a16="http://schemas.microsoft.com/office/drawing/2014/main" id="{62AED6AC-F65A-3FEA-0E4E-572B4E50FB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8" r="3" b="18497"/>
          <a:stretch/>
        </p:blipFill>
        <p:spPr bwMode="auto">
          <a:xfrm>
            <a:off x="6176434" y="643467"/>
            <a:ext cx="537209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392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1CAB09B8-D77F-4FE0-AC8E-DD605CE51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process art provocations">
            <a:extLst>
              <a:ext uri="{FF2B5EF4-FFF2-40B4-BE49-F238E27FC236}">
                <a16:creationId xmlns:a16="http://schemas.microsoft.com/office/drawing/2014/main" id="{2AF27D27-1C4C-8D58-5E7D-6909264DB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23" r="2" b="9734"/>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nder, Explore &amp; Discover in Grade One: PROVOCATIONS ARE POWERFUL!">
            <a:extLst>
              <a:ext uri="{FF2B5EF4-FFF2-40B4-BE49-F238E27FC236}">
                <a16:creationId xmlns:a16="http://schemas.microsoft.com/office/drawing/2014/main" id="{49F7CCBF-DBE1-7183-DEC0-16902BABB7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06" r="10372" b="-1"/>
          <a:stretch/>
        </p:blipFill>
        <p:spPr bwMode="auto">
          <a:xfrm>
            <a:off x="6176434" y="643467"/>
            <a:ext cx="537209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2115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6A413FA1-397F-46E2-A861-9BA093EFA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Biodiversity Art Competition Photos, Nov 2018 | St. Finian's N.S.">
            <a:extLst>
              <a:ext uri="{FF2B5EF4-FFF2-40B4-BE49-F238E27FC236}">
                <a16:creationId xmlns:a16="http://schemas.microsoft.com/office/drawing/2014/main" id="{F8DC115B-6D88-D87E-06AD-9D871ECDC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27" r="15550" b="-1"/>
          <a:stretch/>
        </p:blipFill>
        <p:spPr bwMode="auto">
          <a:xfrm>
            <a:off x="643467"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till Painting Provocations | Kindergarten art, Preschool art ...">
            <a:extLst>
              <a:ext uri="{FF2B5EF4-FFF2-40B4-BE49-F238E27FC236}">
                <a16:creationId xmlns:a16="http://schemas.microsoft.com/office/drawing/2014/main" id="{86FD8ADE-0EFD-DA17-E7C1-4F75A306A3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16" b="4506"/>
          <a:stretch/>
        </p:blipFill>
        <p:spPr bwMode="auto">
          <a:xfrm>
            <a:off x="6176434" y="643467"/>
            <a:ext cx="5372098" cy="5571066"/>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884B308B-0C51-4BF8-8534-E8A749AC9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132059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n a paper&#10;&#10;Description automatically generated">
            <a:extLst>
              <a:ext uri="{FF2B5EF4-FFF2-40B4-BE49-F238E27FC236}">
                <a16:creationId xmlns:a16="http://schemas.microsoft.com/office/drawing/2014/main" id="{BC235455-43EB-8AEA-4663-1121B8FA92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216" y="245788"/>
            <a:ext cx="2641541" cy="2641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child's hands holding a dough with buttons in it&#10;&#10;Description automatically generated">
            <a:extLst>
              <a:ext uri="{FF2B5EF4-FFF2-40B4-BE49-F238E27FC236}">
                <a16:creationId xmlns:a16="http://schemas.microsoft.com/office/drawing/2014/main" id="{D76F12E6-716E-7BFE-9527-08AB1BC012A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5123" y="245788"/>
            <a:ext cx="2641541" cy="2641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erson's hands making art&#10;&#10;Description automatically generated with medium confidence">
            <a:extLst>
              <a:ext uri="{FF2B5EF4-FFF2-40B4-BE49-F238E27FC236}">
                <a16:creationId xmlns:a16="http://schemas.microsoft.com/office/drawing/2014/main" id="{40C9C32E-CA0D-7BAF-31D6-5EDD07A0460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5229" y="3863988"/>
            <a:ext cx="2641541" cy="2641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A1482F9D-0BC1-D56B-1F3B-80E2BF32837A}"/>
              </a:ext>
            </a:extLst>
          </p:cNvPr>
          <p:cNvSpPr txBox="1"/>
          <p:nvPr/>
        </p:nvSpPr>
        <p:spPr>
          <a:xfrm>
            <a:off x="261166" y="3097072"/>
            <a:ext cx="3047245" cy="3240374"/>
          </a:xfrm>
          <a:prstGeom prst="rect">
            <a:avLst/>
          </a:prstGeom>
          <a:noFill/>
        </p:spPr>
        <p:txBody>
          <a:bodyPr wrap="square">
            <a:spAutoFit/>
          </a:bodyPr>
          <a:lstStyle/>
          <a:p>
            <a:pPr algn="ctr"/>
            <a:r>
              <a:rPr lang="en-CA" sz="1800">
                <a:solidFill>
                  <a:srgbClr val="000000"/>
                </a:solidFill>
                <a:effectLst/>
                <a:latin typeface="Proxima Soft Cond" panose="02000506030000020004" pitchFamily="50" charset="0"/>
                <a:ea typeface="Times New Roman" panose="02020603050405020304" pitchFamily="18" charset="0"/>
                <a:cs typeface="Poppins" panose="00000500000000000000" pitchFamily="2" charset="0"/>
              </a:rPr>
              <a:t>Paper (base) + stencil (tool)+ office stickers (connector and treasure)+ markers (tool)+ paint brushes with paint (tool) colored pencils (tool)</a:t>
            </a:r>
            <a:endParaRPr lang="en-CA" sz="180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en-CA" sz="1800" kern="100">
                <a:solidFill>
                  <a:srgbClr val="000000"/>
                </a:solidFill>
                <a:effectLst/>
                <a:latin typeface="Proxima Soft Cond" panose="02000506030000020004" pitchFamily="50" charset="0"/>
                <a:ea typeface="Calibri" panose="020F0502020204030204" pitchFamily="34" charset="0"/>
                <a:cs typeface="Poppins" panose="00000500000000000000" pitchFamily="2" charset="0"/>
              </a:rPr>
              <a:t>*Although this is a semi-realistic illustration inspired by the stencil, the child was not guided to do anything specific, and this is the direction they chose to take this in.</a:t>
            </a:r>
            <a:endParaRPr lang="en-CA" sz="1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D29D49D-A9EC-FF32-D60D-FE1922F2CA4A}"/>
              </a:ext>
            </a:extLst>
          </p:cNvPr>
          <p:cNvSpPr txBox="1"/>
          <p:nvPr/>
        </p:nvSpPr>
        <p:spPr>
          <a:xfrm>
            <a:off x="9046346" y="3104715"/>
            <a:ext cx="3047245" cy="3693319"/>
          </a:xfrm>
          <a:prstGeom prst="rect">
            <a:avLst/>
          </a:prstGeom>
          <a:noFill/>
        </p:spPr>
        <p:txBody>
          <a:bodyPr wrap="square">
            <a:spAutoFit/>
          </a:bodyPr>
          <a:lstStyle/>
          <a:p>
            <a:pPr algn="ctr"/>
            <a:r>
              <a:rPr lang="en-CA" sz="1800">
                <a:solidFill>
                  <a:srgbClr val="000000"/>
                </a:solidFill>
                <a:effectLst/>
                <a:latin typeface="Proxima Soft Cond" panose="02000506030000020004" pitchFamily="50" charset="0"/>
                <a:ea typeface="Times New Roman" panose="02020603050405020304" pitchFamily="18" charset="0"/>
                <a:cs typeface="Poppins" panose="00000500000000000000" pitchFamily="2" charset="0"/>
              </a:rPr>
              <a:t>Clay (base and connector) + Beads and Buttons (treasure and tool)</a:t>
            </a:r>
            <a:endParaRPr lang="en-CA" sz="1800">
              <a:effectLst/>
              <a:latin typeface="Times New Roman" panose="02020603050405020304" pitchFamily="18" charset="0"/>
              <a:ea typeface="Times New Roman" panose="02020603050405020304" pitchFamily="18" charset="0"/>
            </a:endParaRPr>
          </a:p>
          <a:p>
            <a:pPr algn="ctr"/>
            <a:r>
              <a:rPr lang="en-CA" sz="1800">
                <a:solidFill>
                  <a:srgbClr val="000000"/>
                </a:solidFill>
                <a:effectLst/>
                <a:latin typeface="Proxima Soft Cond" panose="02000506030000020004" pitchFamily="50" charset="0"/>
                <a:ea typeface="Times New Roman" panose="02020603050405020304" pitchFamily="18" charset="0"/>
                <a:cs typeface="Poppins" panose="00000500000000000000" pitchFamily="2" charset="0"/>
              </a:rPr>
              <a:t>Notice how the beads double as a treasure and mark-making tool. The child decided to pull all the beads and buttons out when they were done, returning the clay to its original state. There was literally no product with this creation, as it all got returned to the art shelf when they were done. </a:t>
            </a:r>
            <a:endParaRPr lang="en-CA" sz="180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3A0940EA-96A7-E65A-EAAD-6A1B4A0EDC58}"/>
              </a:ext>
            </a:extLst>
          </p:cNvPr>
          <p:cNvSpPr txBox="1"/>
          <p:nvPr/>
        </p:nvSpPr>
        <p:spPr>
          <a:xfrm>
            <a:off x="4877017" y="103820"/>
            <a:ext cx="2641541" cy="3693319"/>
          </a:xfrm>
          <a:prstGeom prst="rect">
            <a:avLst/>
          </a:prstGeom>
          <a:noFill/>
        </p:spPr>
        <p:txBody>
          <a:bodyPr wrap="square">
            <a:spAutoFit/>
          </a:bodyPr>
          <a:lstStyle/>
          <a:p>
            <a:pPr algn="ctr"/>
            <a:r>
              <a:rPr lang="en-CA" sz="1800">
                <a:solidFill>
                  <a:srgbClr val="000000"/>
                </a:solidFill>
                <a:effectLst/>
                <a:latin typeface="Proxima Soft Cond" panose="02000506030000020004" pitchFamily="50" charset="0"/>
                <a:ea typeface="Times New Roman" panose="02020603050405020304" pitchFamily="18" charset="0"/>
                <a:cs typeface="Poppins" panose="00000500000000000000" pitchFamily="2" charset="0"/>
              </a:rPr>
              <a:t>Heavy paper (base) + White glue and paint brush (connector) + Tissue paper (treasure), Marker (tool)</a:t>
            </a:r>
            <a:endParaRPr lang="en-CA" sz="1800">
              <a:effectLst/>
              <a:latin typeface="Times New Roman" panose="02020603050405020304" pitchFamily="18" charset="0"/>
              <a:ea typeface="Times New Roman" panose="02020603050405020304" pitchFamily="18" charset="0"/>
            </a:endParaRPr>
          </a:p>
          <a:p>
            <a:pPr algn="ctr"/>
            <a:r>
              <a:rPr lang="en-CA" sz="1800">
                <a:solidFill>
                  <a:srgbClr val="000000"/>
                </a:solidFill>
                <a:effectLst/>
                <a:latin typeface="Proxima Soft Cond" panose="02000506030000020004" pitchFamily="50" charset="0"/>
                <a:ea typeface="Times New Roman" panose="02020603050405020304" pitchFamily="18" charset="0"/>
                <a:cs typeface="Poppins" panose="00000500000000000000" pitchFamily="2" charset="0"/>
              </a:rPr>
              <a:t>In this example, notice how two children used the same materials to create two entirely different outcomes. On the left, an organized design with symmetrical balance. On the right, a whimsical animal is taking shape.</a:t>
            </a:r>
            <a:endParaRPr lang="en-CA"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74984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9" name="Rectangle 5128">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a:p>
        </p:txBody>
      </p:sp>
      <p:sp useBgFill="1">
        <p:nvSpPr>
          <p:cNvPr id="5131" name="Rectangle 5130">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5122" name="Picture 2" descr="Sunflower Art Display, classroom display, class display, Plants, flower ...">
            <a:extLst>
              <a:ext uri="{FF2B5EF4-FFF2-40B4-BE49-F238E27FC236}">
                <a16:creationId xmlns:a16="http://schemas.microsoft.com/office/drawing/2014/main" id="{2B03E972-E4ED-BBD4-95C9-218F581B94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2703" y="1537772"/>
            <a:ext cx="4890277" cy="365548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loring Sheets">
            <a:extLst>
              <a:ext uri="{FF2B5EF4-FFF2-40B4-BE49-F238E27FC236}">
                <a16:creationId xmlns:a16="http://schemas.microsoft.com/office/drawing/2014/main" id="{69E6E806-BDE7-DE71-2A44-C138A42C64B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53938" y="1561672"/>
            <a:ext cx="5440571" cy="3631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0859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72" name="Rectangle 6171">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6174" name="Rectangle 6173">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6" name="Rectangle 6175">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6146" name="Picture 2" descr="Classroom displays, School displays, Creative area">
            <a:extLst>
              <a:ext uri="{FF2B5EF4-FFF2-40B4-BE49-F238E27FC236}">
                <a16:creationId xmlns:a16="http://schemas.microsoft.com/office/drawing/2014/main" id="{D6A1454D-9B14-79A4-DEFE-910154D2BE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581" b="19486"/>
          <a:stretch/>
        </p:blipFill>
        <p:spPr bwMode="auto">
          <a:xfrm>
            <a:off x="929284" y="1284394"/>
            <a:ext cx="7140871" cy="4283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A8EAAE-5118-3F6B-A44C-329A45BB4304}"/>
              </a:ext>
            </a:extLst>
          </p:cNvPr>
          <p:cNvSpPr txBox="1"/>
          <p:nvPr/>
        </p:nvSpPr>
        <p:spPr>
          <a:xfrm>
            <a:off x="8573578" y="1382245"/>
            <a:ext cx="2503594" cy="4401205"/>
          </a:xfrm>
          <a:prstGeom prst="rect">
            <a:avLst/>
          </a:prstGeom>
          <a:noFill/>
        </p:spPr>
        <p:txBody>
          <a:bodyPr wrap="square" rtlCol="0">
            <a:spAutoFit/>
          </a:bodyPr>
          <a:lstStyle/>
          <a:p>
            <a:r>
              <a:rPr lang="en-US" sz="2000">
                <a:latin typeface="Proxima Soft Cond" panose="02000506030000020004" pitchFamily="50" charset="0"/>
              </a:rPr>
              <a:t>Document their learning</a:t>
            </a:r>
          </a:p>
          <a:p>
            <a:endParaRPr lang="en-US" sz="2000">
              <a:latin typeface="Proxima Soft Cond" panose="02000506030000020004" pitchFamily="50" charset="0"/>
            </a:endParaRPr>
          </a:p>
          <a:p>
            <a:r>
              <a:rPr lang="en-US" sz="2000">
                <a:latin typeface="Proxima Soft Cond" panose="02000506030000020004" pitchFamily="50" charset="0"/>
              </a:rPr>
              <a:t>Take pictures</a:t>
            </a:r>
          </a:p>
          <a:p>
            <a:endParaRPr lang="en-US" sz="2000">
              <a:latin typeface="Proxima Soft Cond" panose="02000506030000020004" pitchFamily="50" charset="0"/>
            </a:endParaRPr>
          </a:p>
          <a:p>
            <a:r>
              <a:rPr lang="en-US" sz="2000">
                <a:latin typeface="Proxima Soft Cond" panose="02000506030000020004" pitchFamily="50" charset="0"/>
              </a:rPr>
              <a:t>Write down observations and conversations</a:t>
            </a:r>
          </a:p>
          <a:p>
            <a:endParaRPr lang="en-US" sz="2000">
              <a:latin typeface="Proxima Soft Cond" panose="02000506030000020004" pitchFamily="50" charset="0"/>
            </a:endParaRPr>
          </a:p>
          <a:p>
            <a:r>
              <a:rPr lang="en-US" sz="2000">
                <a:latin typeface="Proxima Soft Cond" panose="02000506030000020004" pitchFamily="50" charset="0"/>
              </a:rPr>
              <a:t>No two art looks the same!</a:t>
            </a:r>
          </a:p>
          <a:p>
            <a:endParaRPr lang="en-US" sz="2000">
              <a:latin typeface="Proxima Soft Cond" panose="02000506030000020004" pitchFamily="50" charset="0"/>
            </a:endParaRPr>
          </a:p>
          <a:p>
            <a:r>
              <a:rPr lang="en-US" sz="2000">
                <a:latin typeface="Proxima Soft Cond" panose="02000506030000020004" pitchFamily="50" charset="0"/>
              </a:rPr>
              <a:t>Provocation was set up for open, creative exploration. </a:t>
            </a:r>
            <a:endParaRPr lang="en-CA" sz="2000">
              <a:latin typeface="Proxima Soft Cond" panose="02000506030000020004" pitchFamily="50" charset="0"/>
            </a:endParaRPr>
          </a:p>
        </p:txBody>
      </p:sp>
    </p:spTree>
    <p:extLst>
      <p:ext uri="{BB962C8B-B14F-4D97-AF65-F5344CB8AC3E}">
        <p14:creationId xmlns:p14="http://schemas.microsoft.com/office/powerpoint/2010/main" val="4642187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1" name="Oval 1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 name="Oval 1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Oval 1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Oval 1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0" name="Rectangle 1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2" name="Rectangle 21">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pastel sticks">
            <a:extLst>
              <a:ext uri="{FF2B5EF4-FFF2-40B4-BE49-F238E27FC236}">
                <a16:creationId xmlns:a16="http://schemas.microsoft.com/office/drawing/2014/main" id="{B8282041-9196-5246-1233-802416CD4A8A}"/>
              </a:ext>
            </a:extLst>
          </p:cNvPr>
          <p:cNvPicPr>
            <a:picLocks noChangeAspect="1"/>
          </p:cNvPicPr>
          <p:nvPr/>
        </p:nvPicPr>
        <p:blipFill rotWithShape="1">
          <a:blip r:embed="rId4">
            <a:alphaModFix amt="40000"/>
          </a:blip>
          <a:srcRect t="6821" b="18179"/>
          <a:stretch/>
        </p:blipFill>
        <p:spPr>
          <a:xfrm>
            <a:off x="0" y="8464"/>
            <a:ext cx="12191980" cy="6857990"/>
          </a:xfrm>
          <a:prstGeom prst="rect">
            <a:avLst/>
          </a:prstGeom>
        </p:spPr>
      </p:pic>
      <p:sp>
        <p:nvSpPr>
          <p:cNvPr id="2" name="Title 1">
            <a:extLst>
              <a:ext uri="{FF2B5EF4-FFF2-40B4-BE49-F238E27FC236}">
                <a16:creationId xmlns:a16="http://schemas.microsoft.com/office/drawing/2014/main" id="{EDCCEB45-CF83-8CF2-4B52-59676FDC0907}"/>
              </a:ext>
            </a:extLst>
          </p:cNvPr>
          <p:cNvSpPr>
            <a:spLocks noGrp="1"/>
          </p:cNvSpPr>
          <p:nvPr>
            <p:ph type="title"/>
          </p:nvPr>
        </p:nvSpPr>
        <p:spPr>
          <a:xfrm>
            <a:off x="1988476" y="88438"/>
            <a:ext cx="8761413" cy="706964"/>
          </a:xfrm>
        </p:spPr>
        <p:txBody>
          <a:bodyPr vert="horz" lIns="91440" tIns="45720" rIns="91440" bIns="45720" rtlCol="0" anchor="ctr">
            <a:normAutofit/>
          </a:bodyPr>
          <a:lstStyle/>
          <a:p>
            <a:r>
              <a:rPr lang="en-US" sz="3600" b="0">
                <a:solidFill>
                  <a:schemeClr val="accent6">
                    <a:lumMod val="20000"/>
                    <a:lumOff val="80000"/>
                  </a:schemeClr>
                </a:solidFill>
                <a:latin typeface="Proxima Soft Cond Black" panose="02000506030000020004" pitchFamily="50" charset="0"/>
              </a:rPr>
              <a:t>FINDING A HAPPY MIDDLE GROUND…</a:t>
            </a:r>
          </a:p>
        </p:txBody>
      </p:sp>
      <p:sp>
        <p:nvSpPr>
          <p:cNvPr id="3" name="Content Placeholder 2">
            <a:extLst>
              <a:ext uri="{FF2B5EF4-FFF2-40B4-BE49-F238E27FC236}">
                <a16:creationId xmlns:a16="http://schemas.microsoft.com/office/drawing/2014/main" id="{974C497F-F0D1-FD14-A0A2-4EE82171FF8E}"/>
              </a:ext>
            </a:extLst>
          </p:cNvPr>
          <p:cNvSpPr>
            <a:spLocks noGrp="1"/>
          </p:cNvSpPr>
          <p:nvPr>
            <p:ph sz="quarter" idx="10"/>
          </p:nvPr>
        </p:nvSpPr>
        <p:spPr>
          <a:xfrm>
            <a:off x="36812" y="2963233"/>
            <a:ext cx="12155167" cy="4820653"/>
          </a:xfrm>
        </p:spPr>
        <p:txBody>
          <a:bodyPr vert="horz" lIns="91440" tIns="45720" rIns="91440" bIns="45720" rtlCol="0">
            <a:normAutofit/>
          </a:bodyPr>
          <a:lstStyle/>
          <a:p>
            <a:r>
              <a:rPr lang="en-US" sz="2400">
                <a:solidFill>
                  <a:schemeClr val="tx1"/>
                </a:solidFill>
                <a:effectLst/>
                <a:latin typeface="Proxima Soft Cond" panose="02000506030000020004" pitchFamily="50" charset="0"/>
              </a:rPr>
              <a:t>Both Product and Process Art can be used to support children’s learning in different ways. They can also be combined to create a structured, yet open-ended art experience for children.</a:t>
            </a:r>
          </a:p>
          <a:p>
            <a:r>
              <a:rPr lang="en-US" sz="2400">
                <a:solidFill>
                  <a:schemeClr val="tx1"/>
                </a:solidFill>
                <a:effectLst/>
                <a:latin typeface="Proxima Soft Cond" panose="02000506030000020004" pitchFamily="50" charset="0"/>
              </a:rPr>
              <a:t>For example, if you are doing a clay activity with children, you could start off creating product-driven artwork to start such as a pinch pot or snail. This first part of the activity may allow children to learn new techniques, skills and vocabulary connected to the ‘medium’. </a:t>
            </a:r>
          </a:p>
          <a:p>
            <a:r>
              <a:rPr lang="en-CA" sz="2400">
                <a:solidFill>
                  <a:schemeClr val="tx1"/>
                </a:solidFill>
                <a:effectLst/>
                <a:latin typeface="Proxima Soft Cond" panose="02000506030000020004" pitchFamily="50" charset="0"/>
                <a:ea typeface="Times New Roman" panose="02020603050405020304" pitchFamily="18" charset="0"/>
              </a:rPr>
              <a:t>Give the children the materials and model how to work with clay, discuss things that we can make that “an adult” would enjoy. </a:t>
            </a:r>
          </a:p>
          <a:p>
            <a:r>
              <a:rPr lang="en-US" sz="2400">
                <a:solidFill>
                  <a:schemeClr val="tx1"/>
                </a:solidFill>
                <a:effectLst/>
                <a:latin typeface="Proxima Soft Cond" panose="02000506030000020004" pitchFamily="50" charset="0"/>
              </a:rPr>
              <a:t>Following this, you could allow children to freely explore and create new artworks with the clay without instructions.</a:t>
            </a:r>
          </a:p>
        </p:txBody>
      </p:sp>
      <p:sp>
        <p:nvSpPr>
          <p:cNvPr id="6" name="TextBox 5">
            <a:extLst>
              <a:ext uri="{FF2B5EF4-FFF2-40B4-BE49-F238E27FC236}">
                <a16:creationId xmlns:a16="http://schemas.microsoft.com/office/drawing/2014/main" id="{477E1A41-F6CF-4DD6-067D-24E856D9C910}"/>
              </a:ext>
            </a:extLst>
          </p:cNvPr>
          <p:cNvSpPr txBox="1"/>
          <p:nvPr/>
        </p:nvSpPr>
        <p:spPr>
          <a:xfrm>
            <a:off x="111863" y="1262802"/>
            <a:ext cx="8121785" cy="1200329"/>
          </a:xfrm>
          <a:prstGeom prst="rect">
            <a:avLst/>
          </a:prstGeom>
          <a:noFill/>
        </p:spPr>
        <p:txBody>
          <a:bodyPr wrap="square">
            <a:spAutoFit/>
          </a:bodyPr>
          <a:lstStyle/>
          <a:p>
            <a:r>
              <a:rPr lang="en-US" sz="3600">
                <a:solidFill>
                  <a:schemeClr val="accent6">
                    <a:lumMod val="40000"/>
                    <a:lumOff val="60000"/>
                  </a:schemeClr>
                </a:solidFill>
                <a:latin typeface="Proxima Soft Cond Black" panose="02000506030000020004" pitchFamily="50" charset="0"/>
              </a:rPr>
              <a:t>ADULT GIFTS…</a:t>
            </a:r>
          </a:p>
          <a:p>
            <a:r>
              <a:rPr lang="en-US" sz="3600">
                <a:solidFill>
                  <a:schemeClr val="accent6">
                    <a:lumMod val="40000"/>
                    <a:lumOff val="60000"/>
                  </a:schemeClr>
                </a:solidFill>
                <a:latin typeface="Proxima Soft Cond Black" panose="02000506030000020004" pitchFamily="50" charset="0"/>
              </a:rPr>
              <a:t>HOLIDAYS ARE COMING UP…</a:t>
            </a:r>
          </a:p>
        </p:txBody>
      </p:sp>
    </p:spTree>
    <p:extLst>
      <p:ext uri="{BB962C8B-B14F-4D97-AF65-F5344CB8AC3E}">
        <p14:creationId xmlns:p14="http://schemas.microsoft.com/office/powerpoint/2010/main" val="441831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731188D-357E-1BDC-460C-1D65A26D82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67" b="7403"/>
          <a:stretch/>
        </p:blipFill>
        <p:spPr bwMode="auto">
          <a:xfrm>
            <a:off x="2503504" y="307517"/>
            <a:ext cx="6933460" cy="6242965"/>
          </a:xfrm>
          <a:custGeom>
            <a:avLst/>
            <a:gdLst>
              <a:gd name="connsiteX0" fmla="*/ 0 w 6933460"/>
              <a:gd name="connsiteY0" fmla="*/ 0 h 6242965"/>
              <a:gd name="connsiteX1" fmla="*/ 647123 w 6933460"/>
              <a:gd name="connsiteY1" fmla="*/ 0 h 6242965"/>
              <a:gd name="connsiteX2" fmla="*/ 1294246 w 6933460"/>
              <a:gd name="connsiteY2" fmla="*/ 0 h 6242965"/>
              <a:gd name="connsiteX3" fmla="*/ 2010703 w 6933460"/>
              <a:gd name="connsiteY3" fmla="*/ 0 h 6242965"/>
              <a:gd name="connsiteX4" fmla="*/ 2657826 w 6933460"/>
              <a:gd name="connsiteY4" fmla="*/ 0 h 6242965"/>
              <a:gd name="connsiteX5" fmla="*/ 3027611 w 6933460"/>
              <a:gd name="connsiteY5" fmla="*/ 0 h 6242965"/>
              <a:gd name="connsiteX6" fmla="*/ 3466730 w 6933460"/>
              <a:gd name="connsiteY6" fmla="*/ 0 h 6242965"/>
              <a:gd name="connsiteX7" fmla="*/ 3975184 w 6933460"/>
              <a:gd name="connsiteY7" fmla="*/ 0 h 6242965"/>
              <a:gd name="connsiteX8" fmla="*/ 4483637 w 6933460"/>
              <a:gd name="connsiteY8" fmla="*/ 0 h 6242965"/>
              <a:gd name="connsiteX9" fmla="*/ 5130760 w 6933460"/>
              <a:gd name="connsiteY9" fmla="*/ 0 h 6242965"/>
              <a:gd name="connsiteX10" fmla="*/ 5777883 w 6933460"/>
              <a:gd name="connsiteY10" fmla="*/ 0 h 6242965"/>
              <a:gd name="connsiteX11" fmla="*/ 6933460 w 6933460"/>
              <a:gd name="connsiteY11" fmla="*/ 0 h 6242965"/>
              <a:gd name="connsiteX12" fmla="*/ 6933460 w 6933460"/>
              <a:gd name="connsiteY12" fmla="*/ 629972 h 6242965"/>
              <a:gd name="connsiteX13" fmla="*/ 6933460 w 6933460"/>
              <a:gd name="connsiteY13" fmla="*/ 1072655 h 6242965"/>
              <a:gd name="connsiteX14" fmla="*/ 6933460 w 6933460"/>
              <a:gd name="connsiteY14" fmla="*/ 1702627 h 6242965"/>
              <a:gd name="connsiteX15" fmla="*/ 6933460 w 6933460"/>
              <a:gd name="connsiteY15" fmla="*/ 2145310 h 6242965"/>
              <a:gd name="connsiteX16" fmla="*/ 6933460 w 6933460"/>
              <a:gd name="connsiteY16" fmla="*/ 2712852 h 6242965"/>
              <a:gd name="connsiteX17" fmla="*/ 6933460 w 6933460"/>
              <a:gd name="connsiteY17" fmla="*/ 3405254 h 6242965"/>
              <a:gd name="connsiteX18" fmla="*/ 6933460 w 6933460"/>
              <a:gd name="connsiteY18" fmla="*/ 4035226 h 6242965"/>
              <a:gd name="connsiteX19" fmla="*/ 6933460 w 6933460"/>
              <a:gd name="connsiteY19" fmla="*/ 4540338 h 6242965"/>
              <a:gd name="connsiteX20" fmla="*/ 6933460 w 6933460"/>
              <a:gd name="connsiteY20" fmla="*/ 5045451 h 6242965"/>
              <a:gd name="connsiteX21" fmla="*/ 6933460 w 6933460"/>
              <a:gd name="connsiteY21" fmla="*/ 5550563 h 6242965"/>
              <a:gd name="connsiteX22" fmla="*/ 6933460 w 6933460"/>
              <a:gd name="connsiteY22" fmla="*/ 6242965 h 6242965"/>
              <a:gd name="connsiteX23" fmla="*/ 6563675 w 6933460"/>
              <a:gd name="connsiteY23" fmla="*/ 6242965 h 6242965"/>
              <a:gd name="connsiteX24" fmla="*/ 5916553 w 6933460"/>
              <a:gd name="connsiteY24" fmla="*/ 6242965 h 6242965"/>
              <a:gd name="connsiteX25" fmla="*/ 5408099 w 6933460"/>
              <a:gd name="connsiteY25" fmla="*/ 6242965 h 6242965"/>
              <a:gd name="connsiteX26" fmla="*/ 4968980 w 6933460"/>
              <a:gd name="connsiteY26" fmla="*/ 6242965 h 6242965"/>
              <a:gd name="connsiteX27" fmla="*/ 4252522 w 6933460"/>
              <a:gd name="connsiteY27" fmla="*/ 6242965 h 6242965"/>
              <a:gd name="connsiteX28" fmla="*/ 3882738 w 6933460"/>
              <a:gd name="connsiteY28" fmla="*/ 6242965 h 6242965"/>
              <a:gd name="connsiteX29" fmla="*/ 3512953 w 6933460"/>
              <a:gd name="connsiteY29" fmla="*/ 6242965 h 6242965"/>
              <a:gd name="connsiteX30" fmla="*/ 2865830 w 6933460"/>
              <a:gd name="connsiteY30" fmla="*/ 6242965 h 6242965"/>
              <a:gd name="connsiteX31" fmla="*/ 2357376 w 6933460"/>
              <a:gd name="connsiteY31" fmla="*/ 6242965 h 6242965"/>
              <a:gd name="connsiteX32" fmla="*/ 1779588 w 6933460"/>
              <a:gd name="connsiteY32" fmla="*/ 6242965 h 6242965"/>
              <a:gd name="connsiteX33" fmla="*/ 1063131 w 6933460"/>
              <a:gd name="connsiteY33" fmla="*/ 6242965 h 6242965"/>
              <a:gd name="connsiteX34" fmla="*/ 0 w 6933460"/>
              <a:gd name="connsiteY34" fmla="*/ 6242965 h 6242965"/>
              <a:gd name="connsiteX35" fmla="*/ 0 w 6933460"/>
              <a:gd name="connsiteY35" fmla="*/ 5675423 h 6242965"/>
              <a:gd name="connsiteX36" fmla="*/ 0 w 6933460"/>
              <a:gd name="connsiteY36" fmla="*/ 5170310 h 6242965"/>
              <a:gd name="connsiteX37" fmla="*/ 0 w 6933460"/>
              <a:gd name="connsiteY37" fmla="*/ 4790057 h 6242965"/>
              <a:gd name="connsiteX38" fmla="*/ 0 w 6933460"/>
              <a:gd name="connsiteY38" fmla="*/ 4160085 h 6242965"/>
              <a:gd name="connsiteX39" fmla="*/ 0 w 6933460"/>
              <a:gd name="connsiteY39" fmla="*/ 3592543 h 6242965"/>
              <a:gd name="connsiteX40" fmla="*/ 0 w 6933460"/>
              <a:gd name="connsiteY40" fmla="*/ 3087430 h 6242965"/>
              <a:gd name="connsiteX41" fmla="*/ 0 w 6933460"/>
              <a:gd name="connsiteY41" fmla="*/ 2644747 h 6242965"/>
              <a:gd name="connsiteX42" fmla="*/ 0 w 6933460"/>
              <a:gd name="connsiteY42" fmla="*/ 2139634 h 6242965"/>
              <a:gd name="connsiteX43" fmla="*/ 0 w 6933460"/>
              <a:gd name="connsiteY43" fmla="*/ 1509662 h 6242965"/>
              <a:gd name="connsiteX44" fmla="*/ 0 w 6933460"/>
              <a:gd name="connsiteY44" fmla="*/ 942120 h 6242965"/>
              <a:gd name="connsiteX45" fmla="*/ 0 w 6933460"/>
              <a:gd name="connsiteY45" fmla="*/ 561867 h 6242965"/>
              <a:gd name="connsiteX46" fmla="*/ 0 w 6933460"/>
              <a:gd name="connsiteY46" fmla="*/ 0 h 624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933460" h="6242965" fill="none" extrusionOk="0">
                <a:moveTo>
                  <a:pt x="0" y="0"/>
                </a:moveTo>
                <a:cubicBezTo>
                  <a:pt x="247545" y="-50727"/>
                  <a:pt x="426847" y="50106"/>
                  <a:pt x="647123" y="0"/>
                </a:cubicBezTo>
                <a:cubicBezTo>
                  <a:pt x="867399" y="-50106"/>
                  <a:pt x="1085333" y="57836"/>
                  <a:pt x="1294246" y="0"/>
                </a:cubicBezTo>
                <a:cubicBezTo>
                  <a:pt x="1503159" y="-57836"/>
                  <a:pt x="1792779" y="80916"/>
                  <a:pt x="2010703" y="0"/>
                </a:cubicBezTo>
                <a:cubicBezTo>
                  <a:pt x="2228627" y="-80916"/>
                  <a:pt x="2356317" y="38984"/>
                  <a:pt x="2657826" y="0"/>
                </a:cubicBezTo>
                <a:cubicBezTo>
                  <a:pt x="2959335" y="-38984"/>
                  <a:pt x="2944667" y="31303"/>
                  <a:pt x="3027611" y="0"/>
                </a:cubicBezTo>
                <a:cubicBezTo>
                  <a:pt x="3110555" y="-31303"/>
                  <a:pt x="3279933" y="51281"/>
                  <a:pt x="3466730" y="0"/>
                </a:cubicBezTo>
                <a:cubicBezTo>
                  <a:pt x="3653527" y="-51281"/>
                  <a:pt x="3767492" y="6291"/>
                  <a:pt x="3975184" y="0"/>
                </a:cubicBezTo>
                <a:cubicBezTo>
                  <a:pt x="4182876" y="-6291"/>
                  <a:pt x="4357091" y="31697"/>
                  <a:pt x="4483637" y="0"/>
                </a:cubicBezTo>
                <a:cubicBezTo>
                  <a:pt x="4610183" y="-31697"/>
                  <a:pt x="4809838" y="39141"/>
                  <a:pt x="5130760" y="0"/>
                </a:cubicBezTo>
                <a:cubicBezTo>
                  <a:pt x="5451682" y="-39141"/>
                  <a:pt x="5561146" y="29372"/>
                  <a:pt x="5777883" y="0"/>
                </a:cubicBezTo>
                <a:cubicBezTo>
                  <a:pt x="5994620" y="-29372"/>
                  <a:pt x="6452177" y="128447"/>
                  <a:pt x="6933460" y="0"/>
                </a:cubicBezTo>
                <a:cubicBezTo>
                  <a:pt x="7003540" y="147286"/>
                  <a:pt x="6921686" y="340832"/>
                  <a:pt x="6933460" y="629972"/>
                </a:cubicBezTo>
                <a:cubicBezTo>
                  <a:pt x="6945234" y="919112"/>
                  <a:pt x="6916412" y="892636"/>
                  <a:pt x="6933460" y="1072655"/>
                </a:cubicBezTo>
                <a:cubicBezTo>
                  <a:pt x="6950508" y="1252674"/>
                  <a:pt x="6892658" y="1477655"/>
                  <a:pt x="6933460" y="1702627"/>
                </a:cubicBezTo>
                <a:cubicBezTo>
                  <a:pt x="6974262" y="1927599"/>
                  <a:pt x="6880487" y="2053039"/>
                  <a:pt x="6933460" y="2145310"/>
                </a:cubicBezTo>
                <a:cubicBezTo>
                  <a:pt x="6986433" y="2237581"/>
                  <a:pt x="6867693" y="2484159"/>
                  <a:pt x="6933460" y="2712852"/>
                </a:cubicBezTo>
                <a:cubicBezTo>
                  <a:pt x="6999227" y="2941545"/>
                  <a:pt x="6891218" y="3218002"/>
                  <a:pt x="6933460" y="3405254"/>
                </a:cubicBezTo>
                <a:cubicBezTo>
                  <a:pt x="6975702" y="3592506"/>
                  <a:pt x="6869163" y="3895618"/>
                  <a:pt x="6933460" y="4035226"/>
                </a:cubicBezTo>
                <a:cubicBezTo>
                  <a:pt x="6997757" y="4174834"/>
                  <a:pt x="6874869" y="4359903"/>
                  <a:pt x="6933460" y="4540338"/>
                </a:cubicBezTo>
                <a:cubicBezTo>
                  <a:pt x="6992051" y="4720773"/>
                  <a:pt x="6919317" y="4907103"/>
                  <a:pt x="6933460" y="5045451"/>
                </a:cubicBezTo>
                <a:cubicBezTo>
                  <a:pt x="6947603" y="5183799"/>
                  <a:pt x="6902299" y="5361368"/>
                  <a:pt x="6933460" y="5550563"/>
                </a:cubicBezTo>
                <a:cubicBezTo>
                  <a:pt x="6964621" y="5739758"/>
                  <a:pt x="6872565" y="5991065"/>
                  <a:pt x="6933460" y="6242965"/>
                </a:cubicBezTo>
                <a:cubicBezTo>
                  <a:pt x="6788796" y="6261502"/>
                  <a:pt x="6741270" y="6230334"/>
                  <a:pt x="6563675" y="6242965"/>
                </a:cubicBezTo>
                <a:cubicBezTo>
                  <a:pt x="6386081" y="6255596"/>
                  <a:pt x="6175282" y="6199179"/>
                  <a:pt x="5916553" y="6242965"/>
                </a:cubicBezTo>
                <a:cubicBezTo>
                  <a:pt x="5657824" y="6286751"/>
                  <a:pt x="5572778" y="6213791"/>
                  <a:pt x="5408099" y="6242965"/>
                </a:cubicBezTo>
                <a:cubicBezTo>
                  <a:pt x="5243420" y="6272139"/>
                  <a:pt x="5089873" y="6209111"/>
                  <a:pt x="4968980" y="6242965"/>
                </a:cubicBezTo>
                <a:cubicBezTo>
                  <a:pt x="4848087" y="6276819"/>
                  <a:pt x="4397623" y="6197787"/>
                  <a:pt x="4252522" y="6242965"/>
                </a:cubicBezTo>
                <a:cubicBezTo>
                  <a:pt x="4107421" y="6288143"/>
                  <a:pt x="4031249" y="6223088"/>
                  <a:pt x="3882738" y="6242965"/>
                </a:cubicBezTo>
                <a:cubicBezTo>
                  <a:pt x="3734227" y="6262842"/>
                  <a:pt x="3635487" y="6203570"/>
                  <a:pt x="3512953" y="6242965"/>
                </a:cubicBezTo>
                <a:cubicBezTo>
                  <a:pt x="3390420" y="6282360"/>
                  <a:pt x="3034989" y="6226526"/>
                  <a:pt x="2865830" y="6242965"/>
                </a:cubicBezTo>
                <a:cubicBezTo>
                  <a:pt x="2696671" y="6259404"/>
                  <a:pt x="2491600" y="6192824"/>
                  <a:pt x="2357376" y="6242965"/>
                </a:cubicBezTo>
                <a:cubicBezTo>
                  <a:pt x="2223152" y="6293106"/>
                  <a:pt x="1895281" y="6188017"/>
                  <a:pt x="1779588" y="6242965"/>
                </a:cubicBezTo>
                <a:cubicBezTo>
                  <a:pt x="1663895" y="6297913"/>
                  <a:pt x="1297257" y="6223356"/>
                  <a:pt x="1063131" y="6242965"/>
                </a:cubicBezTo>
                <a:cubicBezTo>
                  <a:pt x="829005" y="6262574"/>
                  <a:pt x="303744" y="6203958"/>
                  <a:pt x="0" y="6242965"/>
                </a:cubicBezTo>
                <a:cubicBezTo>
                  <a:pt x="-6911" y="6059877"/>
                  <a:pt x="1124" y="5943318"/>
                  <a:pt x="0" y="5675423"/>
                </a:cubicBezTo>
                <a:cubicBezTo>
                  <a:pt x="-1124" y="5407528"/>
                  <a:pt x="18690" y="5371868"/>
                  <a:pt x="0" y="5170310"/>
                </a:cubicBezTo>
                <a:cubicBezTo>
                  <a:pt x="-18690" y="4968752"/>
                  <a:pt x="14704" y="4874549"/>
                  <a:pt x="0" y="4790057"/>
                </a:cubicBezTo>
                <a:cubicBezTo>
                  <a:pt x="-14704" y="4705565"/>
                  <a:pt x="61840" y="4415873"/>
                  <a:pt x="0" y="4160085"/>
                </a:cubicBezTo>
                <a:cubicBezTo>
                  <a:pt x="-61840" y="3904297"/>
                  <a:pt x="66834" y="3707680"/>
                  <a:pt x="0" y="3592543"/>
                </a:cubicBezTo>
                <a:cubicBezTo>
                  <a:pt x="-66834" y="3477406"/>
                  <a:pt x="19888" y="3278968"/>
                  <a:pt x="0" y="3087430"/>
                </a:cubicBezTo>
                <a:cubicBezTo>
                  <a:pt x="-19888" y="2895892"/>
                  <a:pt x="22782" y="2843253"/>
                  <a:pt x="0" y="2644747"/>
                </a:cubicBezTo>
                <a:cubicBezTo>
                  <a:pt x="-22782" y="2446241"/>
                  <a:pt x="24604" y="2337252"/>
                  <a:pt x="0" y="2139634"/>
                </a:cubicBezTo>
                <a:cubicBezTo>
                  <a:pt x="-24604" y="1942016"/>
                  <a:pt x="41246" y="1795727"/>
                  <a:pt x="0" y="1509662"/>
                </a:cubicBezTo>
                <a:cubicBezTo>
                  <a:pt x="-41246" y="1223597"/>
                  <a:pt x="40882" y="1188400"/>
                  <a:pt x="0" y="942120"/>
                </a:cubicBezTo>
                <a:cubicBezTo>
                  <a:pt x="-40882" y="695840"/>
                  <a:pt x="24593" y="701126"/>
                  <a:pt x="0" y="561867"/>
                </a:cubicBezTo>
                <a:cubicBezTo>
                  <a:pt x="-24593" y="422608"/>
                  <a:pt x="1455" y="133242"/>
                  <a:pt x="0" y="0"/>
                </a:cubicBezTo>
                <a:close/>
              </a:path>
              <a:path w="6933460" h="6242965" stroke="0" extrusionOk="0">
                <a:moveTo>
                  <a:pt x="0" y="0"/>
                </a:moveTo>
                <a:cubicBezTo>
                  <a:pt x="241884" y="-45921"/>
                  <a:pt x="465587" y="343"/>
                  <a:pt x="647123" y="0"/>
                </a:cubicBezTo>
                <a:cubicBezTo>
                  <a:pt x="828659" y="-343"/>
                  <a:pt x="853593" y="42282"/>
                  <a:pt x="1016907" y="0"/>
                </a:cubicBezTo>
                <a:cubicBezTo>
                  <a:pt x="1180221" y="-42282"/>
                  <a:pt x="1396738" y="3154"/>
                  <a:pt x="1733365" y="0"/>
                </a:cubicBezTo>
                <a:cubicBezTo>
                  <a:pt x="2069992" y="-3154"/>
                  <a:pt x="2009974" y="30237"/>
                  <a:pt x="2103150" y="0"/>
                </a:cubicBezTo>
                <a:cubicBezTo>
                  <a:pt x="2196326" y="-30237"/>
                  <a:pt x="2427849" y="8684"/>
                  <a:pt x="2542269" y="0"/>
                </a:cubicBezTo>
                <a:cubicBezTo>
                  <a:pt x="2656689" y="-8684"/>
                  <a:pt x="2898734" y="64147"/>
                  <a:pt x="3120057" y="0"/>
                </a:cubicBezTo>
                <a:cubicBezTo>
                  <a:pt x="3341380" y="-64147"/>
                  <a:pt x="3388331" y="37725"/>
                  <a:pt x="3559176" y="0"/>
                </a:cubicBezTo>
                <a:cubicBezTo>
                  <a:pt x="3730021" y="-37725"/>
                  <a:pt x="3850434" y="23313"/>
                  <a:pt x="4136964" y="0"/>
                </a:cubicBezTo>
                <a:cubicBezTo>
                  <a:pt x="4423494" y="-23313"/>
                  <a:pt x="4405898" y="26906"/>
                  <a:pt x="4506749" y="0"/>
                </a:cubicBezTo>
                <a:cubicBezTo>
                  <a:pt x="4607601" y="-26906"/>
                  <a:pt x="4827473" y="51800"/>
                  <a:pt x="5084537" y="0"/>
                </a:cubicBezTo>
                <a:cubicBezTo>
                  <a:pt x="5341601" y="-51800"/>
                  <a:pt x="5474645" y="21341"/>
                  <a:pt x="5662326" y="0"/>
                </a:cubicBezTo>
                <a:cubicBezTo>
                  <a:pt x="5850007" y="-21341"/>
                  <a:pt x="5969207" y="27795"/>
                  <a:pt x="6101445" y="0"/>
                </a:cubicBezTo>
                <a:cubicBezTo>
                  <a:pt x="6233683" y="-27795"/>
                  <a:pt x="6693040" y="10017"/>
                  <a:pt x="6933460" y="0"/>
                </a:cubicBezTo>
                <a:cubicBezTo>
                  <a:pt x="6963738" y="267173"/>
                  <a:pt x="6866794" y="386404"/>
                  <a:pt x="6933460" y="567542"/>
                </a:cubicBezTo>
                <a:cubicBezTo>
                  <a:pt x="7000126" y="748680"/>
                  <a:pt x="6926003" y="938694"/>
                  <a:pt x="6933460" y="1072655"/>
                </a:cubicBezTo>
                <a:cubicBezTo>
                  <a:pt x="6940917" y="1206616"/>
                  <a:pt x="6926959" y="1291217"/>
                  <a:pt x="6933460" y="1452908"/>
                </a:cubicBezTo>
                <a:cubicBezTo>
                  <a:pt x="6939961" y="1614599"/>
                  <a:pt x="6911266" y="1935722"/>
                  <a:pt x="6933460" y="2145310"/>
                </a:cubicBezTo>
                <a:cubicBezTo>
                  <a:pt x="6955654" y="2354898"/>
                  <a:pt x="6890915" y="2385478"/>
                  <a:pt x="6933460" y="2525563"/>
                </a:cubicBezTo>
                <a:cubicBezTo>
                  <a:pt x="6976005" y="2665648"/>
                  <a:pt x="6907848" y="2776071"/>
                  <a:pt x="6933460" y="2968246"/>
                </a:cubicBezTo>
                <a:cubicBezTo>
                  <a:pt x="6959072" y="3160421"/>
                  <a:pt x="6930607" y="3254021"/>
                  <a:pt x="6933460" y="3348499"/>
                </a:cubicBezTo>
                <a:cubicBezTo>
                  <a:pt x="6936313" y="3442977"/>
                  <a:pt x="6864683" y="3740194"/>
                  <a:pt x="6933460" y="3978471"/>
                </a:cubicBezTo>
                <a:cubicBezTo>
                  <a:pt x="7002237" y="4216748"/>
                  <a:pt x="6900389" y="4213453"/>
                  <a:pt x="6933460" y="4358725"/>
                </a:cubicBezTo>
                <a:cubicBezTo>
                  <a:pt x="6966531" y="4503997"/>
                  <a:pt x="6929090" y="4903821"/>
                  <a:pt x="6933460" y="5051126"/>
                </a:cubicBezTo>
                <a:cubicBezTo>
                  <a:pt x="6937830" y="5198431"/>
                  <a:pt x="6914791" y="5285715"/>
                  <a:pt x="6933460" y="5431380"/>
                </a:cubicBezTo>
                <a:cubicBezTo>
                  <a:pt x="6952129" y="5577045"/>
                  <a:pt x="6929484" y="5844752"/>
                  <a:pt x="6933460" y="6242965"/>
                </a:cubicBezTo>
                <a:cubicBezTo>
                  <a:pt x="6746694" y="6243456"/>
                  <a:pt x="6652841" y="6198589"/>
                  <a:pt x="6494341" y="6242965"/>
                </a:cubicBezTo>
                <a:cubicBezTo>
                  <a:pt x="6335841" y="6287341"/>
                  <a:pt x="6113090" y="6232831"/>
                  <a:pt x="5916553" y="6242965"/>
                </a:cubicBezTo>
                <a:cubicBezTo>
                  <a:pt x="5720016" y="6253099"/>
                  <a:pt x="5522160" y="6225961"/>
                  <a:pt x="5408099" y="6242965"/>
                </a:cubicBezTo>
                <a:cubicBezTo>
                  <a:pt x="5294038" y="6259969"/>
                  <a:pt x="4993096" y="6237886"/>
                  <a:pt x="4760976" y="6242965"/>
                </a:cubicBezTo>
                <a:cubicBezTo>
                  <a:pt x="4528856" y="6248044"/>
                  <a:pt x="4438285" y="6201561"/>
                  <a:pt x="4321857" y="6242965"/>
                </a:cubicBezTo>
                <a:cubicBezTo>
                  <a:pt x="4205429" y="6284369"/>
                  <a:pt x="3891839" y="6196819"/>
                  <a:pt x="3744068" y="6242965"/>
                </a:cubicBezTo>
                <a:cubicBezTo>
                  <a:pt x="3596297" y="6289111"/>
                  <a:pt x="3396302" y="6212996"/>
                  <a:pt x="3096945" y="6242965"/>
                </a:cubicBezTo>
                <a:cubicBezTo>
                  <a:pt x="2797588" y="6272934"/>
                  <a:pt x="2779030" y="6237778"/>
                  <a:pt x="2657826" y="6242965"/>
                </a:cubicBezTo>
                <a:cubicBezTo>
                  <a:pt x="2536622" y="6248152"/>
                  <a:pt x="2411805" y="6223696"/>
                  <a:pt x="2218707" y="6242965"/>
                </a:cubicBezTo>
                <a:cubicBezTo>
                  <a:pt x="2025609" y="6262234"/>
                  <a:pt x="1911089" y="6241490"/>
                  <a:pt x="1640919" y="6242965"/>
                </a:cubicBezTo>
                <a:cubicBezTo>
                  <a:pt x="1370749" y="6244440"/>
                  <a:pt x="1330467" y="6228124"/>
                  <a:pt x="1201800" y="6242965"/>
                </a:cubicBezTo>
                <a:cubicBezTo>
                  <a:pt x="1073133" y="6257806"/>
                  <a:pt x="695391" y="6178889"/>
                  <a:pt x="554677" y="6242965"/>
                </a:cubicBezTo>
                <a:cubicBezTo>
                  <a:pt x="413963" y="6307041"/>
                  <a:pt x="208614" y="6185666"/>
                  <a:pt x="0" y="6242965"/>
                </a:cubicBezTo>
                <a:cubicBezTo>
                  <a:pt x="-26610" y="6061245"/>
                  <a:pt x="41410" y="5990922"/>
                  <a:pt x="0" y="5862712"/>
                </a:cubicBezTo>
                <a:cubicBezTo>
                  <a:pt x="-41410" y="5734502"/>
                  <a:pt x="42086" y="5471354"/>
                  <a:pt x="0" y="5170310"/>
                </a:cubicBezTo>
                <a:cubicBezTo>
                  <a:pt x="-42086" y="4869266"/>
                  <a:pt x="61438" y="4733527"/>
                  <a:pt x="0" y="4540338"/>
                </a:cubicBezTo>
                <a:cubicBezTo>
                  <a:pt x="-61438" y="4347149"/>
                  <a:pt x="36813" y="4100412"/>
                  <a:pt x="0" y="3972796"/>
                </a:cubicBezTo>
                <a:cubicBezTo>
                  <a:pt x="-36813" y="3845180"/>
                  <a:pt x="79537" y="3474442"/>
                  <a:pt x="0" y="3280394"/>
                </a:cubicBezTo>
                <a:cubicBezTo>
                  <a:pt x="-79537" y="3086346"/>
                  <a:pt x="65813" y="2938660"/>
                  <a:pt x="0" y="2712852"/>
                </a:cubicBezTo>
                <a:cubicBezTo>
                  <a:pt x="-65813" y="2487044"/>
                  <a:pt x="78110" y="2209879"/>
                  <a:pt x="0" y="2020450"/>
                </a:cubicBezTo>
                <a:cubicBezTo>
                  <a:pt x="-78110" y="1831021"/>
                  <a:pt x="9058" y="1776182"/>
                  <a:pt x="0" y="1640197"/>
                </a:cubicBezTo>
                <a:cubicBezTo>
                  <a:pt x="-9058" y="1504212"/>
                  <a:pt x="55553" y="1256399"/>
                  <a:pt x="0" y="947796"/>
                </a:cubicBezTo>
                <a:cubicBezTo>
                  <a:pt x="-55553" y="639193"/>
                  <a:pt x="4976" y="208910"/>
                  <a:pt x="0" y="0"/>
                </a:cubicBezTo>
                <a:close/>
              </a:path>
            </a:pathLst>
          </a:custGeom>
          <a:ln w="101600">
            <a:solidFill>
              <a:schemeClr val="accent6">
                <a:lumMod val="50000"/>
              </a:schemeClr>
            </a:solidFill>
            <a:miter lim="800000"/>
            <a:headEnd/>
            <a:tailEnd/>
            <a:extLst>
              <a:ext uri="{C807C97D-BFC1-408E-A445-0C87EB9F89A2}">
                <ask:lineSketchStyleProps xmlns:ask="http://schemas.microsoft.com/office/drawing/2018/sketchyshapes" sd="3262847640">
                  <a:prstGeom prst="rect">
                    <a:avLst/>
                  </a:prstGeom>
                  <ask:type>
                    <ask:lineSketchScribble/>
                  </ask:type>
                </ask:lineSketchStyleProps>
              </a:ext>
            </a:extLst>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7859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1"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2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27" name="Freeform: Shape 2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CA"/>
          </a:p>
        </p:txBody>
      </p:sp>
      <p:sp>
        <p:nvSpPr>
          <p:cNvPr id="29"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sp>
        <p:nvSpPr>
          <p:cNvPr id="3" name="TextBox 2">
            <a:extLst>
              <a:ext uri="{FF2B5EF4-FFF2-40B4-BE49-F238E27FC236}">
                <a16:creationId xmlns:a16="http://schemas.microsoft.com/office/drawing/2014/main" id="{478E8A9A-EA34-3192-E035-4401317ED8FE}"/>
              </a:ext>
            </a:extLst>
          </p:cNvPr>
          <p:cNvSpPr txBox="1"/>
          <p:nvPr/>
        </p:nvSpPr>
        <p:spPr>
          <a:xfrm>
            <a:off x="994087" y="1130603"/>
            <a:ext cx="3342442" cy="4596794"/>
          </a:xfrm>
          <a:prstGeom prst="rect">
            <a:avLst/>
          </a:prstGeom>
        </p:spPr>
        <p:txBody>
          <a:bodyPr vert="horz" lIns="91440" tIns="45720" rIns="91440" bIns="45720" rtlCol="0" anchor="ctr">
            <a:normAutofit/>
          </a:bodyPr>
          <a:lstStyle/>
          <a:p>
            <a:pPr>
              <a:spcBef>
                <a:spcPct val="0"/>
              </a:spcBef>
              <a:spcAft>
                <a:spcPts val="600"/>
              </a:spcAft>
            </a:pPr>
            <a:r>
              <a:rPr lang="en-US" sz="3200">
                <a:solidFill>
                  <a:schemeClr val="accent6">
                    <a:lumMod val="60000"/>
                    <a:lumOff val="40000"/>
                  </a:schemeClr>
                </a:solidFill>
                <a:effectLst/>
                <a:latin typeface="Proxima Soft Cond Black" panose="02000506030000020004" pitchFamily="50" charset="0"/>
                <a:ea typeface="+mj-ea"/>
                <a:cs typeface="+mj-cs"/>
              </a:rPr>
              <a:t>OPEN-ENDED QUESTION TO ENCOURAGE </a:t>
            </a:r>
          </a:p>
          <a:p>
            <a:pPr>
              <a:spcBef>
                <a:spcPct val="0"/>
              </a:spcBef>
              <a:spcAft>
                <a:spcPts val="600"/>
              </a:spcAft>
            </a:pPr>
            <a:r>
              <a:rPr lang="en-US" sz="3200">
                <a:solidFill>
                  <a:schemeClr val="accent6">
                    <a:lumMod val="60000"/>
                    <a:lumOff val="40000"/>
                  </a:schemeClr>
                </a:solidFill>
                <a:effectLst/>
                <a:latin typeface="Proxima Soft Cond Black" panose="02000506030000020004" pitchFamily="50" charset="0"/>
                <a:ea typeface="+mj-ea"/>
                <a:cs typeface="+mj-cs"/>
              </a:rPr>
              <a:t>CREATIVE EXPRESSION.</a:t>
            </a:r>
          </a:p>
          <a:p>
            <a:pPr>
              <a:spcBef>
                <a:spcPct val="0"/>
              </a:spcBef>
              <a:spcAft>
                <a:spcPts val="600"/>
              </a:spcAft>
            </a:pPr>
            <a:endParaRPr lang="en-US" sz="3200">
              <a:solidFill>
                <a:schemeClr val="accent6">
                  <a:lumMod val="60000"/>
                  <a:lumOff val="40000"/>
                </a:schemeClr>
              </a:solidFill>
              <a:latin typeface="Proxima Soft Cond Black" panose="02000506030000020004" pitchFamily="50" charset="0"/>
              <a:ea typeface="+mj-ea"/>
              <a:cs typeface="+mj-cs"/>
            </a:endParaRPr>
          </a:p>
        </p:txBody>
      </p:sp>
      <p:sp>
        <p:nvSpPr>
          <p:cNvPr id="2" name="TextBox 1">
            <a:extLst>
              <a:ext uri="{FF2B5EF4-FFF2-40B4-BE49-F238E27FC236}">
                <a16:creationId xmlns:a16="http://schemas.microsoft.com/office/drawing/2014/main" id="{B00CACBC-AB58-BB22-A6E4-7383FB296380}"/>
              </a:ext>
            </a:extLst>
          </p:cNvPr>
          <p:cNvSpPr txBox="1"/>
          <p:nvPr/>
        </p:nvSpPr>
        <p:spPr>
          <a:xfrm>
            <a:off x="4921337" y="702592"/>
            <a:ext cx="7139732" cy="5954325"/>
          </a:xfrm>
          <a:prstGeom prst="rect">
            <a:avLst/>
          </a:prstGeom>
        </p:spPr>
        <p:txBody>
          <a:bodyPr vert="horz" lIns="91440" tIns="45720" rIns="91440" bIns="45720" rtlCol="0" anchor="ctr">
            <a:normAutofit fontScale="92500" lnSpcReduction="20000"/>
          </a:bodyPr>
          <a:lstStyle/>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What made you think of creating your painting/art?</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What does your art remind you of?</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How did you decide to use those </a:t>
            </a:r>
            <a:r>
              <a:rPr lang="en-US" sz="2400" err="1">
                <a:solidFill>
                  <a:schemeClr val="tx1">
                    <a:lumMod val="75000"/>
                    <a:lumOff val="25000"/>
                  </a:schemeClr>
                </a:solidFill>
                <a:effectLst/>
                <a:latin typeface="Proxima Soft Cond" panose="02000506030000020004" pitchFamily="50" charset="0"/>
              </a:rPr>
              <a:t>colours</a:t>
            </a:r>
            <a:r>
              <a:rPr lang="en-US" sz="2400">
                <a:solidFill>
                  <a:schemeClr val="tx1">
                    <a:lumMod val="75000"/>
                    <a:lumOff val="25000"/>
                  </a:schemeClr>
                </a:solidFill>
                <a:effectLst/>
                <a:latin typeface="Proxima Soft Cond" panose="02000506030000020004" pitchFamily="50" charset="0"/>
              </a:rPr>
              <a:t>?</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What else can you do to make _________work?</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What can you tell me about your picture/art?</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How were you feeling when you did this?</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What do you like about your art?</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What do you think we can do with _________ ? (any art supplies that are near the child)</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Can you tell me how you made all those </a:t>
            </a:r>
            <a:r>
              <a:rPr lang="en-US" sz="2400" err="1">
                <a:solidFill>
                  <a:schemeClr val="tx1">
                    <a:lumMod val="75000"/>
                    <a:lumOff val="25000"/>
                  </a:schemeClr>
                </a:solidFill>
                <a:effectLst/>
                <a:latin typeface="Proxima Soft Cond" panose="02000506030000020004" pitchFamily="50" charset="0"/>
              </a:rPr>
              <a:t>colours</a:t>
            </a:r>
            <a:r>
              <a:rPr lang="en-US" sz="2400">
                <a:solidFill>
                  <a:schemeClr val="tx1">
                    <a:lumMod val="75000"/>
                    <a:lumOff val="25000"/>
                  </a:schemeClr>
                </a:solidFill>
                <a:effectLst/>
                <a:latin typeface="Proxima Soft Cond" panose="02000506030000020004" pitchFamily="50" charset="0"/>
              </a:rPr>
              <a:t>?</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What can we do with this when we’re done making it?</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latin typeface="Proxima Soft Cond" panose="02000506030000020004" pitchFamily="50" charset="0"/>
              </a:rPr>
              <a:t>What is your </a:t>
            </a:r>
            <a:r>
              <a:rPr lang="en-US" sz="2400" err="1">
                <a:solidFill>
                  <a:schemeClr val="tx1">
                    <a:lumMod val="75000"/>
                    <a:lumOff val="25000"/>
                  </a:schemeClr>
                </a:solidFill>
                <a:latin typeface="Proxima Soft Cond" panose="02000506030000020004" pitchFamily="50" charset="0"/>
              </a:rPr>
              <a:t>favourite</a:t>
            </a:r>
            <a:r>
              <a:rPr lang="en-US" sz="2400">
                <a:solidFill>
                  <a:schemeClr val="tx1">
                    <a:lumMod val="75000"/>
                    <a:lumOff val="25000"/>
                  </a:schemeClr>
                </a:solidFill>
                <a:latin typeface="Proxima Soft Cond" panose="02000506030000020004" pitchFamily="50" charset="0"/>
              </a:rPr>
              <a:t> part?</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I see you…</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latin typeface="Proxima Soft Cond" panose="02000506030000020004" pitchFamily="50" charset="0"/>
              </a:rPr>
              <a:t>I noticed you…</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effectLst/>
                <a:latin typeface="Proxima Soft Cond" panose="02000506030000020004" pitchFamily="50" charset="0"/>
              </a:rPr>
              <a:t>I wonder about…</a:t>
            </a:r>
          </a:p>
          <a:p>
            <a:pPr fontAlgn="base">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latin typeface="Proxima Soft Cond" panose="02000506030000020004" pitchFamily="50" charset="0"/>
              </a:rPr>
              <a:t>What materials did you use?</a:t>
            </a:r>
            <a:endParaRPr lang="en-US" sz="2400">
              <a:solidFill>
                <a:schemeClr val="tx1">
                  <a:lumMod val="75000"/>
                  <a:lumOff val="25000"/>
                </a:schemeClr>
              </a:solidFill>
              <a:effectLst/>
              <a:latin typeface="Proxima Soft Cond" panose="02000506030000020004" pitchFamily="50" charset="0"/>
            </a:endParaRPr>
          </a:p>
          <a:p>
            <a:pPr>
              <a:lnSpc>
                <a:spcPct val="90000"/>
              </a:lnSpc>
              <a:spcBef>
                <a:spcPts val="1000"/>
              </a:spcBef>
              <a:buClr>
                <a:schemeClr val="accent1"/>
              </a:buClr>
              <a:buSzPct val="80000"/>
            </a:pPr>
            <a:endParaRPr lang="en-US" sz="1600">
              <a:solidFill>
                <a:schemeClr val="tx1">
                  <a:lumMod val="75000"/>
                  <a:lumOff val="25000"/>
                </a:schemeClr>
              </a:solidFill>
              <a:latin typeface="Proxima Soft Cond" panose="02000506030000020004" pitchFamily="50" charset="0"/>
            </a:endParaRPr>
          </a:p>
        </p:txBody>
      </p:sp>
    </p:spTree>
    <p:extLst>
      <p:ext uri="{BB962C8B-B14F-4D97-AF65-F5344CB8AC3E}">
        <p14:creationId xmlns:p14="http://schemas.microsoft.com/office/powerpoint/2010/main" val="6520604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1" name="Oval 1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2" name="Oval 1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Oval 1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Oval 1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Oval 1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20" name="Rectangle 1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2" name="Rectangle 21">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4" name="Freeform: Shape 23">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26"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28"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4" name="TextBox 3">
            <a:extLst>
              <a:ext uri="{FF2B5EF4-FFF2-40B4-BE49-F238E27FC236}">
                <a16:creationId xmlns:a16="http://schemas.microsoft.com/office/drawing/2014/main" id="{1B5BDA5D-60FC-20A6-FE3E-A25CA05FFD08}"/>
              </a:ext>
            </a:extLst>
          </p:cNvPr>
          <p:cNvSpPr txBox="1"/>
          <p:nvPr/>
        </p:nvSpPr>
        <p:spPr>
          <a:xfrm>
            <a:off x="639098" y="629265"/>
            <a:ext cx="6072776" cy="162232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a:solidFill>
                  <a:schemeClr val="accent6">
                    <a:lumMod val="20000"/>
                    <a:lumOff val="80000"/>
                  </a:schemeClr>
                </a:solidFill>
                <a:effectLst/>
                <a:latin typeface="Proxima Soft Cond Black" panose="02000506030000020004" pitchFamily="50" charset="0"/>
                <a:ea typeface="+mj-ea"/>
                <a:cs typeface="+mj-cs"/>
              </a:rPr>
              <a:t>LET’S BUILD CREATIVE THINKERS WITH PROCESSED ART!</a:t>
            </a:r>
            <a:br>
              <a:rPr lang="en-US" sz="3100">
                <a:solidFill>
                  <a:schemeClr val="accent6">
                    <a:lumMod val="20000"/>
                    <a:lumOff val="80000"/>
                  </a:schemeClr>
                </a:solidFill>
                <a:effectLst/>
                <a:latin typeface="Proxima Soft Cond Black" panose="02000506030000020004" pitchFamily="50" charset="0"/>
                <a:ea typeface="+mj-ea"/>
                <a:cs typeface="+mj-cs"/>
              </a:rPr>
            </a:br>
            <a:endParaRPr lang="en-US" sz="3100">
              <a:solidFill>
                <a:schemeClr val="accent6">
                  <a:lumMod val="20000"/>
                  <a:lumOff val="80000"/>
                </a:schemeClr>
              </a:solidFill>
              <a:latin typeface="Proxima Soft Cond Black" panose="02000506030000020004" pitchFamily="50" charset="0"/>
              <a:ea typeface="+mj-ea"/>
              <a:cs typeface="+mj-cs"/>
            </a:endParaRPr>
          </a:p>
        </p:txBody>
      </p:sp>
      <p:sp>
        <p:nvSpPr>
          <p:cNvPr id="30" name="Rectangle 29">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2" name="Oval 31">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4" name="Oval 33">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A74D725C-E9CD-6B33-4ADA-993C5DE24BCA}"/>
              </a:ext>
            </a:extLst>
          </p:cNvPr>
          <p:cNvSpPr txBox="1">
            <a:spLocks/>
          </p:cNvSpPr>
          <p:nvPr/>
        </p:nvSpPr>
        <p:spPr>
          <a:xfrm>
            <a:off x="639098" y="2418735"/>
            <a:ext cx="6072776" cy="3811740"/>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800">
                <a:solidFill>
                  <a:schemeClr val="tx1"/>
                </a:solidFill>
                <a:latin typeface="Proxima Soft Cond" panose="02000506030000020004" pitchFamily="50" charset="0"/>
              </a:rPr>
              <a:t>Believe art should be very process oriented. It’s most important that we allow children to be creative and encourage creativity.</a:t>
            </a:r>
            <a:br>
              <a:rPr lang="en-US" sz="2800">
                <a:solidFill>
                  <a:schemeClr val="tx1"/>
                </a:solidFill>
                <a:latin typeface="Proxima Soft Cond" panose="02000506030000020004" pitchFamily="50" charset="0"/>
              </a:rPr>
            </a:br>
            <a:br>
              <a:rPr lang="en-US" sz="2800">
                <a:solidFill>
                  <a:schemeClr val="tx1"/>
                </a:solidFill>
                <a:latin typeface="Proxima Soft Cond" panose="02000506030000020004" pitchFamily="50" charset="0"/>
              </a:rPr>
            </a:br>
            <a:r>
              <a:rPr lang="en-US" sz="2800">
                <a:solidFill>
                  <a:schemeClr val="tx1"/>
                </a:solidFill>
                <a:latin typeface="Proxima Soft Cond" panose="02000506030000020004" pitchFamily="50" charset="0"/>
              </a:rPr>
              <a:t>That means everyone might use materials differently, and every piece of art looks different. As with anything we do or offer to children, it should be developmentally appropriate.</a:t>
            </a:r>
          </a:p>
        </p:txBody>
      </p:sp>
      <p:pic>
        <p:nvPicPr>
          <p:cNvPr id="2" name="Picture 2">
            <a:extLst>
              <a:ext uri="{FF2B5EF4-FFF2-40B4-BE49-F238E27FC236}">
                <a16:creationId xmlns:a16="http://schemas.microsoft.com/office/drawing/2014/main" id="{7843EED2-6F35-1D94-BC06-88017B6A72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8950"/>
          <a:stretch/>
        </p:blipFill>
        <p:spPr bwMode="auto">
          <a:xfrm>
            <a:off x="7418226" y="645106"/>
            <a:ext cx="4125317" cy="55853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770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9" name="Rectangle 48">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1" name="Oval 5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2" name="Oval 5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3" name="Oval 5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4" name="Oval 5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5" name="Oval 5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5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5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59" name="Rectangle 58">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0" name="Rectangle 59">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CA"/>
          </a:p>
        </p:txBody>
      </p:sp>
      <p:sp>
        <p:nvSpPr>
          <p:cNvPr id="61"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62"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
        <p:nvSpPr>
          <p:cNvPr id="2" name="Title 1">
            <a:extLst>
              <a:ext uri="{FF2B5EF4-FFF2-40B4-BE49-F238E27FC236}">
                <a16:creationId xmlns:a16="http://schemas.microsoft.com/office/drawing/2014/main" id="{22727F60-DDDE-41E9-CC8B-ECB4FFBF2F83}"/>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sz="3600" b="0">
                <a:solidFill>
                  <a:schemeClr val="accent6">
                    <a:lumMod val="40000"/>
                    <a:lumOff val="60000"/>
                  </a:schemeClr>
                </a:solidFill>
                <a:latin typeface="Proxima Soft Black" panose="02000506030000020004" pitchFamily="50" charset="0"/>
              </a:rPr>
              <a:t>Activity #1</a:t>
            </a:r>
          </a:p>
        </p:txBody>
      </p:sp>
      <p:pic>
        <p:nvPicPr>
          <p:cNvPr id="5" name="Picture 4" descr="Pink room for kids">
            <a:extLst>
              <a:ext uri="{FF2B5EF4-FFF2-40B4-BE49-F238E27FC236}">
                <a16:creationId xmlns:a16="http://schemas.microsoft.com/office/drawing/2014/main" id="{EFED576C-2E41-D1EA-A67A-3B6F635F6D13}"/>
              </a:ext>
            </a:extLst>
          </p:cNvPr>
          <p:cNvPicPr>
            <a:picLocks noChangeAspect="1"/>
          </p:cNvPicPr>
          <p:nvPr/>
        </p:nvPicPr>
        <p:blipFill rotWithShape="1">
          <a:blip r:embed="rId4"/>
          <a:srcRect l="6491" r="37714"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46" name="Rectangle 45">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8" name="Oval 47">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0" name="Oval 49">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787301D5-0787-97C4-E0A6-7FADEB709C51}"/>
              </a:ext>
            </a:extLst>
          </p:cNvPr>
          <p:cNvSpPr>
            <a:spLocks noGrp="1"/>
          </p:cNvSpPr>
          <p:nvPr>
            <p:ph sz="quarter" idx="10"/>
          </p:nvPr>
        </p:nvSpPr>
        <p:spPr>
          <a:xfrm>
            <a:off x="639098" y="2418735"/>
            <a:ext cx="6072776" cy="3811740"/>
          </a:xfrm>
        </p:spPr>
        <p:txBody>
          <a:bodyPr vert="horz" lIns="91440" tIns="45720" rIns="91440" bIns="45720" rtlCol="0" anchor="ctr">
            <a:normAutofit/>
          </a:bodyPr>
          <a:lstStyle/>
          <a:p>
            <a:r>
              <a:rPr lang="en-US" sz="2400">
                <a:solidFill>
                  <a:srgbClr val="FFFFFF"/>
                </a:solidFill>
                <a:latin typeface="Proxima Soft Cond" panose="02000506030000020004" pitchFamily="50" charset="0"/>
              </a:rPr>
              <a:t>Draw anything of your choice</a:t>
            </a:r>
          </a:p>
          <a:p>
            <a:r>
              <a:rPr lang="en-US" sz="2400">
                <a:solidFill>
                  <a:srgbClr val="FFFFFF"/>
                </a:solidFill>
                <a:latin typeface="Proxima Soft Cond" panose="02000506030000020004" pitchFamily="50" charset="0"/>
              </a:rPr>
              <a:t>Add as many details as you would like (What makes it yours?)</a:t>
            </a:r>
          </a:p>
          <a:p>
            <a:r>
              <a:rPr lang="en-US" sz="2400">
                <a:solidFill>
                  <a:srgbClr val="FFFFFF"/>
                </a:solidFill>
                <a:latin typeface="Proxima Soft Cond" panose="02000506030000020004" pitchFamily="50" charset="0"/>
              </a:rPr>
              <a:t>Using any materials, you have</a:t>
            </a:r>
          </a:p>
          <a:p>
            <a:r>
              <a:rPr lang="en-US" sz="2400">
                <a:solidFill>
                  <a:srgbClr val="FFFFFF"/>
                </a:solidFill>
                <a:latin typeface="Proxima Soft Cond" panose="02000506030000020004" pitchFamily="50" charset="0"/>
              </a:rPr>
              <a:t>Let’s take about 5 minutes </a:t>
            </a:r>
          </a:p>
          <a:p>
            <a:r>
              <a:rPr lang="en-US" sz="2400">
                <a:solidFill>
                  <a:srgbClr val="FFFFFF"/>
                </a:solidFill>
                <a:latin typeface="Proxima Soft Cond" panose="02000506030000020004" pitchFamily="50" charset="0"/>
              </a:rPr>
              <a:t>Sharing (if comfortable) later </a:t>
            </a:r>
          </a:p>
          <a:p>
            <a:endParaRPr lang="en-US" sz="2400">
              <a:solidFill>
                <a:srgbClr val="FFFFFF"/>
              </a:solidFill>
              <a:latin typeface="Proxima Soft Cond" panose="02000506030000020004" pitchFamily="50" charset="0"/>
            </a:endParaRPr>
          </a:p>
        </p:txBody>
      </p:sp>
    </p:spTree>
    <p:extLst>
      <p:ext uri="{BB962C8B-B14F-4D97-AF65-F5344CB8AC3E}">
        <p14:creationId xmlns:p14="http://schemas.microsoft.com/office/powerpoint/2010/main" val="1897176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8">
            <a:extLst>
              <a:ext uri="{FF2B5EF4-FFF2-40B4-BE49-F238E27FC236}">
                <a16:creationId xmlns:a16="http://schemas.microsoft.com/office/drawing/2014/main" id="{21FBCC1D-1847-D1B7-15EE-4CD92C8DF1C2}"/>
              </a:ext>
            </a:extLst>
          </p:cNvPr>
          <p:cNvSpPr>
            <a:spLocks noEditPoints="1"/>
          </p:cNvSpPr>
          <p:nvPr/>
        </p:nvSpPr>
        <p:spPr bwMode="auto">
          <a:xfrm>
            <a:off x="1373019" y="1319881"/>
            <a:ext cx="3102936" cy="950911"/>
          </a:xfrm>
          <a:custGeom>
            <a:avLst/>
            <a:gdLst>
              <a:gd name="T0" fmla="+- 0 1870 1855"/>
              <a:gd name="T1" fmla="*/ T0 w 3586"/>
              <a:gd name="T2" fmla="+- 0 1088 383"/>
              <a:gd name="T3" fmla="*/ 1088 h 772"/>
              <a:gd name="T4" fmla="+- 0 1945 1855"/>
              <a:gd name="T5" fmla="*/ T4 w 3586"/>
              <a:gd name="T6" fmla="+- 0 778 383"/>
              <a:gd name="T7" fmla="*/ 778 h 772"/>
              <a:gd name="T8" fmla="+- 0 2090 1855"/>
              <a:gd name="T9" fmla="*/ T8 w 3586"/>
              <a:gd name="T10" fmla="+- 0 643 383"/>
              <a:gd name="T11" fmla="*/ 643 h 772"/>
              <a:gd name="T12" fmla="+- 0 2163 1855"/>
              <a:gd name="T13" fmla="*/ T12 w 3586"/>
              <a:gd name="T14" fmla="+- 0 790 383"/>
              <a:gd name="T15" fmla="*/ 790 h 772"/>
              <a:gd name="T16" fmla="+- 0 2280 1855"/>
              <a:gd name="T17" fmla="*/ T16 w 3586"/>
              <a:gd name="T18" fmla="+- 0 888 383"/>
              <a:gd name="T19" fmla="*/ 888 h 772"/>
              <a:gd name="T20" fmla="+- 0 2383 1855"/>
              <a:gd name="T21" fmla="*/ T20 w 3586"/>
              <a:gd name="T22" fmla="+- 0 1003 383"/>
              <a:gd name="T23" fmla="*/ 1003 h 772"/>
              <a:gd name="T24" fmla="+- 0 2413 1855"/>
              <a:gd name="T25" fmla="*/ T24 w 3586"/>
              <a:gd name="T26" fmla="+- 0 1095 383"/>
              <a:gd name="T27" fmla="*/ 1095 h 772"/>
              <a:gd name="T28" fmla="+- 0 2245 1855"/>
              <a:gd name="T29" fmla="*/ T28 w 3586"/>
              <a:gd name="T30" fmla="+- 0 1110 383"/>
              <a:gd name="T31" fmla="*/ 1110 h 772"/>
              <a:gd name="T32" fmla="+- 0 2200 1855"/>
              <a:gd name="T33" fmla="*/ T32 w 3586"/>
              <a:gd name="T34" fmla="+- 0 1080 383"/>
              <a:gd name="T35" fmla="*/ 1080 h 772"/>
              <a:gd name="T36" fmla="+- 0 2095 1855"/>
              <a:gd name="T37" fmla="*/ T36 w 3586"/>
              <a:gd name="T38" fmla="+- 0 975 383"/>
              <a:gd name="T39" fmla="*/ 975 h 772"/>
              <a:gd name="T40" fmla="+- 0 2065 1855"/>
              <a:gd name="T41" fmla="*/ T40 w 3586"/>
              <a:gd name="T42" fmla="+- 0 933 383"/>
              <a:gd name="T43" fmla="*/ 933 h 772"/>
              <a:gd name="T44" fmla="+- 0 2198 1855"/>
              <a:gd name="T45" fmla="*/ T44 w 3586"/>
              <a:gd name="T46" fmla="+- 0 683 383"/>
              <a:gd name="T47" fmla="*/ 683 h 772"/>
              <a:gd name="T48" fmla="+- 0 2478 1855"/>
              <a:gd name="T49" fmla="*/ T48 w 3586"/>
              <a:gd name="T50" fmla="+- 0 553 383"/>
              <a:gd name="T51" fmla="*/ 553 h 772"/>
              <a:gd name="T52" fmla="+- 0 2760 1855"/>
              <a:gd name="T53" fmla="*/ T52 w 3586"/>
              <a:gd name="T54" fmla="+- 0 548 383"/>
              <a:gd name="T55" fmla="*/ 548 h 772"/>
              <a:gd name="T56" fmla="+- 0 2880 1855"/>
              <a:gd name="T57" fmla="*/ T56 w 3586"/>
              <a:gd name="T58" fmla="+- 0 565 383"/>
              <a:gd name="T59" fmla="*/ 565 h 772"/>
              <a:gd name="T60" fmla="+- 0 2993 1855"/>
              <a:gd name="T61" fmla="*/ T60 w 3586"/>
              <a:gd name="T62" fmla="+- 0 725 383"/>
              <a:gd name="T63" fmla="*/ 725 h 772"/>
              <a:gd name="T64" fmla="+- 0 3023 1855"/>
              <a:gd name="T65" fmla="*/ T64 w 3586"/>
              <a:gd name="T66" fmla="+- 0 768 383"/>
              <a:gd name="T67" fmla="*/ 768 h 772"/>
              <a:gd name="T68" fmla="+- 0 3003 1855"/>
              <a:gd name="T69" fmla="*/ T68 w 3586"/>
              <a:gd name="T70" fmla="+- 0 1003 383"/>
              <a:gd name="T71" fmla="*/ 1003 h 772"/>
              <a:gd name="T72" fmla="+- 0 2860 1855"/>
              <a:gd name="T73" fmla="*/ T72 w 3586"/>
              <a:gd name="T74" fmla="+- 0 1050 383"/>
              <a:gd name="T75" fmla="*/ 1050 h 772"/>
              <a:gd name="T76" fmla="+- 0 2825 1855"/>
              <a:gd name="T77" fmla="*/ T76 w 3586"/>
              <a:gd name="T78" fmla="+- 0 773 383"/>
              <a:gd name="T79" fmla="*/ 773 h 772"/>
              <a:gd name="T80" fmla="+- 0 3053 1855"/>
              <a:gd name="T81" fmla="*/ T80 w 3586"/>
              <a:gd name="T82" fmla="+- 0 698 383"/>
              <a:gd name="T83" fmla="*/ 698 h 772"/>
              <a:gd name="T84" fmla="+- 0 3318 1855"/>
              <a:gd name="T85" fmla="*/ T84 w 3586"/>
              <a:gd name="T86" fmla="+- 0 873 383"/>
              <a:gd name="T87" fmla="*/ 873 h 772"/>
              <a:gd name="T88" fmla="+- 0 3545 1855"/>
              <a:gd name="T89" fmla="*/ T88 w 3586"/>
              <a:gd name="T90" fmla="+- 0 1063 383"/>
              <a:gd name="T91" fmla="*/ 1063 h 772"/>
              <a:gd name="T92" fmla="+- 0 3836 1855"/>
              <a:gd name="T93" fmla="*/ T92 w 3586"/>
              <a:gd name="T94" fmla="+- 0 1153 383"/>
              <a:gd name="T95" fmla="*/ 1153 h 772"/>
              <a:gd name="T96" fmla="+- 0 4093 1855"/>
              <a:gd name="T97" fmla="*/ T96 w 3586"/>
              <a:gd name="T98" fmla="+- 0 1023 383"/>
              <a:gd name="T99" fmla="*/ 1023 h 772"/>
              <a:gd name="T100" fmla="+- 0 4146 1855"/>
              <a:gd name="T101" fmla="*/ T100 w 3586"/>
              <a:gd name="T102" fmla="+- 0 895 383"/>
              <a:gd name="T103" fmla="*/ 895 h 772"/>
              <a:gd name="T104" fmla="+- 0 4163 1855"/>
              <a:gd name="T105" fmla="*/ T104 w 3586"/>
              <a:gd name="T106" fmla="+- 0 763 383"/>
              <a:gd name="T107" fmla="*/ 763 h 772"/>
              <a:gd name="T108" fmla="+- 0 4001 1855"/>
              <a:gd name="T109" fmla="*/ T108 w 3586"/>
              <a:gd name="T110" fmla="+- 0 553 383"/>
              <a:gd name="T111" fmla="*/ 553 h 772"/>
              <a:gd name="T112" fmla="+- 0 3838 1855"/>
              <a:gd name="T113" fmla="*/ T112 w 3586"/>
              <a:gd name="T114" fmla="+- 0 573 383"/>
              <a:gd name="T115" fmla="*/ 573 h 772"/>
              <a:gd name="T116" fmla="+- 0 3746 1855"/>
              <a:gd name="T117" fmla="*/ T116 w 3586"/>
              <a:gd name="T118" fmla="+- 0 708 383"/>
              <a:gd name="T119" fmla="*/ 708 h 772"/>
              <a:gd name="T120" fmla="+- 0 3791 1855"/>
              <a:gd name="T121" fmla="*/ T120 w 3586"/>
              <a:gd name="T122" fmla="+- 0 980 383"/>
              <a:gd name="T123" fmla="*/ 980 h 772"/>
              <a:gd name="T124" fmla="+- 0 4031 1855"/>
              <a:gd name="T125" fmla="*/ T124 w 3586"/>
              <a:gd name="T126" fmla="+- 0 1110 383"/>
              <a:gd name="T127" fmla="*/ 1110 h 772"/>
              <a:gd name="T128" fmla="+- 0 4333 1855"/>
              <a:gd name="T129" fmla="*/ T128 w 3586"/>
              <a:gd name="T130" fmla="+- 0 1095 383"/>
              <a:gd name="T131" fmla="*/ 1095 h 772"/>
              <a:gd name="T132" fmla="+- 0 4503 1855"/>
              <a:gd name="T133" fmla="*/ T132 w 3586"/>
              <a:gd name="T134" fmla="+- 0 1015 383"/>
              <a:gd name="T135" fmla="*/ 1015 h 772"/>
              <a:gd name="T136" fmla="+- 0 4593 1855"/>
              <a:gd name="T137" fmla="*/ T136 w 3586"/>
              <a:gd name="T138" fmla="+- 0 938 383"/>
              <a:gd name="T139" fmla="*/ 938 h 772"/>
              <a:gd name="T140" fmla="+- 0 4673 1855"/>
              <a:gd name="T141" fmla="*/ T140 w 3586"/>
              <a:gd name="T142" fmla="+- 0 825 383"/>
              <a:gd name="T143" fmla="*/ 825 h 772"/>
              <a:gd name="T144" fmla="+- 0 4746 1855"/>
              <a:gd name="T145" fmla="*/ T144 w 3586"/>
              <a:gd name="T146" fmla="+- 0 713 383"/>
              <a:gd name="T147" fmla="*/ 713 h 772"/>
              <a:gd name="T148" fmla="+- 0 4798 1855"/>
              <a:gd name="T149" fmla="*/ T148 w 3586"/>
              <a:gd name="T150" fmla="+- 0 513 383"/>
              <a:gd name="T151" fmla="*/ 513 h 772"/>
              <a:gd name="T152" fmla="+- 0 4761 1855"/>
              <a:gd name="T153" fmla="*/ T152 w 3586"/>
              <a:gd name="T154" fmla="+- 0 383 383"/>
              <a:gd name="T155" fmla="*/ 383 h 772"/>
              <a:gd name="T156" fmla="+- 0 4661 1855"/>
              <a:gd name="T157" fmla="*/ T156 w 3586"/>
              <a:gd name="T158" fmla="+- 0 453 383"/>
              <a:gd name="T159" fmla="*/ 453 h 772"/>
              <a:gd name="T160" fmla="+- 0 4558 1855"/>
              <a:gd name="T161" fmla="*/ T160 w 3586"/>
              <a:gd name="T162" fmla="+- 0 595 383"/>
              <a:gd name="T163" fmla="*/ 595 h 772"/>
              <a:gd name="T164" fmla="+- 0 4526 1855"/>
              <a:gd name="T165" fmla="*/ T164 w 3586"/>
              <a:gd name="T166" fmla="+- 0 643 383"/>
              <a:gd name="T167" fmla="*/ 643 h 772"/>
              <a:gd name="T168" fmla="+- 0 4496 1855"/>
              <a:gd name="T169" fmla="*/ T168 w 3586"/>
              <a:gd name="T170" fmla="+- 0 750 383"/>
              <a:gd name="T171" fmla="*/ 750 h 772"/>
              <a:gd name="T172" fmla="+- 0 4558 1855"/>
              <a:gd name="T173" fmla="*/ T172 w 3586"/>
              <a:gd name="T174" fmla="+- 0 978 383"/>
              <a:gd name="T175" fmla="*/ 978 h 772"/>
              <a:gd name="T176" fmla="+- 0 4838 1855"/>
              <a:gd name="T177" fmla="*/ T176 w 3586"/>
              <a:gd name="T178" fmla="+- 0 1128 383"/>
              <a:gd name="T179" fmla="*/ 1128 h 772"/>
              <a:gd name="T180" fmla="+- 0 5098 1855"/>
              <a:gd name="T181" fmla="*/ T180 w 3586"/>
              <a:gd name="T182" fmla="+- 0 1143 383"/>
              <a:gd name="T183" fmla="*/ 1143 h 772"/>
              <a:gd name="T184" fmla="+- 0 5326 1855"/>
              <a:gd name="T185" fmla="*/ T184 w 3586"/>
              <a:gd name="T186" fmla="+- 0 993 383"/>
              <a:gd name="T187" fmla="*/ 993 h 772"/>
              <a:gd name="T188" fmla="+- 0 5418 1855"/>
              <a:gd name="T189" fmla="*/ T188 w 3586"/>
              <a:gd name="T190" fmla="+- 0 800 383"/>
              <a:gd name="T191" fmla="*/ 800 h 772"/>
              <a:gd name="T192" fmla="+- 0 5441 1855"/>
              <a:gd name="T193" fmla="*/ T192 w 3586"/>
              <a:gd name="T194" fmla="+- 0 750 383"/>
              <a:gd name="T195" fmla="*/ 750 h 7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3586" h="772">
                <a:moveTo>
                  <a:pt x="0" y="755"/>
                </a:moveTo>
                <a:lnTo>
                  <a:pt x="13" y="717"/>
                </a:lnTo>
                <a:lnTo>
                  <a:pt x="15" y="710"/>
                </a:lnTo>
                <a:lnTo>
                  <a:pt x="15" y="705"/>
                </a:lnTo>
                <a:lnTo>
                  <a:pt x="15" y="680"/>
                </a:lnTo>
                <a:lnTo>
                  <a:pt x="30" y="607"/>
                </a:lnTo>
                <a:lnTo>
                  <a:pt x="55" y="502"/>
                </a:lnTo>
                <a:lnTo>
                  <a:pt x="90" y="395"/>
                </a:lnTo>
                <a:lnTo>
                  <a:pt x="133" y="305"/>
                </a:lnTo>
                <a:lnTo>
                  <a:pt x="210" y="247"/>
                </a:lnTo>
                <a:lnTo>
                  <a:pt x="223" y="255"/>
                </a:lnTo>
                <a:lnTo>
                  <a:pt x="235" y="260"/>
                </a:lnTo>
                <a:lnTo>
                  <a:pt x="273" y="330"/>
                </a:lnTo>
                <a:lnTo>
                  <a:pt x="280" y="362"/>
                </a:lnTo>
                <a:lnTo>
                  <a:pt x="288" y="380"/>
                </a:lnTo>
                <a:lnTo>
                  <a:pt x="308" y="407"/>
                </a:lnTo>
                <a:lnTo>
                  <a:pt x="328" y="425"/>
                </a:lnTo>
                <a:lnTo>
                  <a:pt x="350" y="440"/>
                </a:lnTo>
                <a:lnTo>
                  <a:pt x="375" y="457"/>
                </a:lnTo>
                <a:lnTo>
                  <a:pt x="425" y="505"/>
                </a:lnTo>
                <a:lnTo>
                  <a:pt x="480" y="555"/>
                </a:lnTo>
                <a:lnTo>
                  <a:pt x="495" y="577"/>
                </a:lnTo>
                <a:lnTo>
                  <a:pt x="510" y="600"/>
                </a:lnTo>
                <a:lnTo>
                  <a:pt x="528" y="620"/>
                </a:lnTo>
                <a:lnTo>
                  <a:pt x="540" y="647"/>
                </a:lnTo>
                <a:lnTo>
                  <a:pt x="548" y="677"/>
                </a:lnTo>
                <a:lnTo>
                  <a:pt x="555" y="702"/>
                </a:lnTo>
                <a:lnTo>
                  <a:pt x="558" y="712"/>
                </a:lnTo>
                <a:lnTo>
                  <a:pt x="498" y="735"/>
                </a:lnTo>
                <a:lnTo>
                  <a:pt x="470" y="740"/>
                </a:lnTo>
                <a:lnTo>
                  <a:pt x="443" y="737"/>
                </a:lnTo>
                <a:lnTo>
                  <a:pt x="390" y="727"/>
                </a:lnTo>
                <a:lnTo>
                  <a:pt x="378" y="720"/>
                </a:lnTo>
                <a:lnTo>
                  <a:pt x="368" y="712"/>
                </a:lnTo>
                <a:lnTo>
                  <a:pt x="355" y="705"/>
                </a:lnTo>
                <a:lnTo>
                  <a:pt x="345" y="697"/>
                </a:lnTo>
                <a:lnTo>
                  <a:pt x="335" y="692"/>
                </a:lnTo>
                <a:lnTo>
                  <a:pt x="268" y="640"/>
                </a:lnTo>
                <a:lnTo>
                  <a:pt x="255" y="615"/>
                </a:lnTo>
                <a:lnTo>
                  <a:pt x="240" y="592"/>
                </a:lnTo>
                <a:lnTo>
                  <a:pt x="230" y="580"/>
                </a:lnTo>
                <a:lnTo>
                  <a:pt x="223" y="565"/>
                </a:lnTo>
                <a:lnTo>
                  <a:pt x="215" y="555"/>
                </a:lnTo>
                <a:lnTo>
                  <a:pt x="210" y="550"/>
                </a:lnTo>
                <a:lnTo>
                  <a:pt x="215" y="512"/>
                </a:lnTo>
                <a:lnTo>
                  <a:pt x="228" y="432"/>
                </a:lnTo>
                <a:lnTo>
                  <a:pt x="280" y="347"/>
                </a:lnTo>
                <a:lnTo>
                  <a:pt x="343" y="300"/>
                </a:lnTo>
                <a:lnTo>
                  <a:pt x="415" y="257"/>
                </a:lnTo>
                <a:lnTo>
                  <a:pt x="490" y="225"/>
                </a:lnTo>
                <a:lnTo>
                  <a:pt x="558" y="205"/>
                </a:lnTo>
                <a:lnTo>
                  <a:pt x="623" y="170"/>
                </a:lnTo>
                <a:lnTo>
                  <a:pt x="690" y="155"/>
                </a:lnTo>
                <a:lnTo>
                  <a:pt x="758" y="150"/>
                </a:lnTo>
                <a:lnTo>
                  <a:pt x="828" y="157"/>
                </a:lnTo>
                <a:lnTo>
                  <a:pt x="905" y="165"/>
                </a:lnTo>
                <a:lnTo>
                  <a:pt x="990" y="170"/>
                </a:lnTo>
                <a:lnTo>
                  <a:pt x="1003" y="175"/>
                </a:lnTo>
                <a:lnTo>
                  <a:pt x="1015" y="177"/>
                </a:lnTo>
                <a:lnTo>
                  <a:pt x="1025" y="182"/>
                </a:lnTo>
                <a:lnTo>
                  <a:pt x="1095" y="262"/>
                </a:lnTo>
                <a:lnTo>
                  <a:pt x="1130" y="320"/>
                </a:lnTo>
                <a:lnTo>
                  <a:pt x="1133" y="330"/>
                </a:lnTo>
                <a:lnTo>
                  <a:pt x="1138" y="342"/>
                </a:lnTo>
                <a:lnTo>
                  <a:pt x="1143" y="352"/>
                </a:lnTo>
                <a:lnTo>
                  <a:pt x="1150" y="362"/>
                </a:lnTo>
                <a:lnTo>
                  <a:pt x="1160" y="375"/>
                </a:lnTo>
                <a:lnTo>
                  <a:pt x="1168" y="385"/>
                </a:lnTo>
                <a:lnTo>
                  <a:pt x="1170" y="395"/>
                </a:lnTo>
                <a:lnTo>
                  <a:pt x="1175" y="477"/>
                </a:lnTo>
                <a:lnTo>
                  <a:pt x="1168" y="555"/>
                </a:lnTo>
                <a:lnTo>
                  <a:pt x="1148" y="620"/>
                </a:lnTo>
                <a:lnTo>
                  <a:pt x="1105" y="675"/>
                </a:lnTo>
                <a:lnTo>
                  <a:pt x="1038" y="712"/>
                </a:lnTo>
                <a:lnTo>
                  <a:pt x="1023" y="690"/>
                </a:lnTo>
                <a:lnTo>
                  <a:pt x="1005" y="667"/>
                </a:lnTo>
                <a:lnTo>
                  <a:pt x="965" y="597"/>
                </a:lnTo>
                <a:lnTo>
                  <a:pt x="945" y="530"/>
                </a:lnTo>
                <a:lnTo>
                  <a:pt x="955" y="447"/>
                </a:lnTo>
                <a:lnTo>
                  <a:pt x="970" y="390"/>
                </a:lnTo>
                <a:lnTo>
                  <a:pt x="1000" y="342"/>
                </a:lnTo>
                <a:lnTo>
                  <a:pt x="1065" y="290"/>
                </a:lnTo>
                <a:lnTo>
                  <a:pt x="1135" y="300"/>
                </a:lnTo>
                <a:lnTo>
                  <a:pt x="1198" y="315"/>
                </a:lnTo>
                <a:lnTo>
                  <a:pt x="1263" y="337"/>
                </a:lnTo>
                <a:lnTo>
                  <a:pt x="1328" y="372"/>
                </a:lnTo>
                <a:lnTo>
                  <a:pt x="1395" y="425"/>
                </a:lnTo>
                <a:lnTo>
                  <a:pt x="1463" y="490"/>
                </a:lnTo>
                <a:lnTo>
                  <a:pt x="1523" y="552"/>
                </a:lnTo>
                <a:lnTo>
                  <a:pt x="1575" y="607"/>
                </a:lnTo>
                <a:lnTo>
                  <a:pt x="1625" y="645"/>
                </a:lnTo>
                <a:lnTo>
                  <a:pt x="1690" y="680"/>
                </a:lnTo>
                <a:lnTo>
                  <a:pt x="1765" y="707"/>
                </a:lnTo>
                <a:lnTo>
                  <a:pt x="1841" y="727"/>
                </a:lnTo>
                <a:lnTo>
                  <a:pt x="1906" y="740"/>
                </a:lnTo>
                <a:lnTo>
                  <a:pt x="1981" y="770"/>
                </a:lnTo>
                <a:lnTo>
                  <a:pt x="2041" y="772"/>
                </a:lnTo>
                <a:lnTo>
                  <a:pt x="2148" y="725"/>
                </a:lnTo>
                <a:lnTo>
                  <a:pt x="2208" y="685"/>
                </a:lnTo>
                <a:lnTo>
                  <a:pt x="2238" y="640"/>
                </a:lnTo>
                <a:lnTo>
                  <a:pt x="2256" y="612"/>
                </a:lnTo>
                <a:lnTo>
                  <a:pt x="2268" y="587"/>
                </a:lnTo>
                <a:lnTo>
                  <a:pt x="2281" y="550"/>
                </a:lnTo>
                <a:lnTo>
                  <a:pt x="2291" y="512"/>
                </a:lnTo>
                <a:lnTo>
                  <a:pt x="2298" y="472"/>
                </a:lnTo>
                <a:lnTo>
                  <a:pt x="2306" y="442"/>
                </a:lnTo>
                <a:lnTo>
                  <a:pt x="2311" y="430"/>
                </a:lnTo>
                <a:lnTo>
                  <a:pt x="2308" y="380"/>
                </a:lnTo>
                <a:lnTo>
                  <a:pt x="2306" y="280"/>
                </a:lnTo>
                <a:lnTo>
                  <a:pt x="2271" y="207"/>
                </a:lnTo>
                <a:lnTo>
                  <a:pt x="2178" y="180"/>
                </a:lnTo>
                <a:lnTo>
                  <a:pt x="2146" y="170"/>
                </a:lnTo>
                <a:lnTo>
                  <a:pt x="2106" y="175"/>
                </a:lnTo>
                <a:lnTo>
                  <a:pt x="2066" y="175"/>
                </a:lnTo>
                <a:lnTo>
                  <a:pt x="2023" y="180"/>
                </a:lnTo>
                <a:lnTo>
                  <a:pt x="1983" y="190"/>
                </a:lnTo>
                <a:lnTo>
                  <a:pt x="1951" y="210"/>
                </a:lnTo>
                <a:lnTo>
                  <a:pt x="1928" y="247"/>
                </a:lnTo>
                <a:lnTo>
                  <a:pt x="1911" y="290"/>
                </a:lnTo>
                <a:lnTo>
                  <a:pt x="1891" y="325"/>
                </a:lnTo>
                <a:lnTo>
                  <a:pt x="1893" y="375"/>
                </a:lnTo>
                <a:lnTo>
                  <a:pt x="1893" y="427"/>
                </a:lnTo>
                <a:lnTo>
                  <a:pt x="1896" y="480"/>
                </a:lnTo>
                <a:lnTo>
                  <a:pt x="1936" y="597"/>
                </a:lnTo>
                <a:lnTo>
                  <a:pt x="1986" y="645"/>
                </a:lnTo>
                <a:lnTo>
                  <a:pt x="2046" y="680"/>
                </a:lnTo>
                <a:lnTo>
                  <a:pt x="2111" y="705"/>
                </a:lnTo>
                <a:lnTo>
                  <a:pt x="2176" y="727"/>
                </a:lnTo>
                <a:lnTo>
                  <a:pt x="2251" y="725"/>
                </a:lnTo>
                <a:lnTo>
                  <a:pt x="2326" y="722"/>
                </a:lnTo>
                <a:lnTo>
                  <a:pt x="2401" y="717"/>
                </a:lnTo>
                <a:lnTo>
                  <a:pt x="2478" y="712"/>
                </a:lnTo>
                <a:lnTo>
                  <a:pt x="2551" y="687"/>
                </a:lnTo>
                <a:lnTo>
                  <a:pt x="2591" y="667"/>
                </a:lnTo>
                <a:lnTo>
                  <a:pt x="2626" y="650"/>
                </a:lnTo>
                <a:lnTo>
                  <a:pt x="2648" y="632"/>
                </a:lnTo>
                <a:lnTo>
                  <a:pt x="2671" y="615"/>
                </a:lnTo>
                <a:lnTo>
                  <a:pt x="2696" y="597"/>
                </a:lnTo>
                <a:lnTo>
                  <a:pt x="2718" y="577"/>
                </a:lnTo>
                <a:lnTo>
                  <a:pt x="2738" y="555"/>
                </a:lnTo>
                <a:lnTo>
                  <a:pt x="2756" y="527"/>
                </a:lnTo>
                <a:lnTo>
                  <a:pt x="2771" y="500"/>
                </a:lnTo>
                <a:lnTo>
                  <a:pt x="2791" y="472"/>
                </a:lnTo>
                <a:lnTo>
                  <a:pt x="2818" y="442"/>
                </a:lnTo>
                <a:lnTo>
                  <a:pt x="2833" y="430"/>
                </a:lnTo>
                <a:lnTo>
                  <a:pt x="2846" y="415"/>
                </a:lnTo>
                <a:lnTo>
                  <a:pt x="2866" y="380"/>
                </a:lnTo>
                <a:lnTo>
                  <a:pt x="2891" y="330"/>
                </a:lnTo>
                <a:lnTo>
                  <a:pt x="2911" y="277"/>
                </a:lnTo>
                <a:lnTo>
                  <a:pt x="2926" y="225"/>
                </a:lnTo>
                <a:lnTo>
                  <a:pt x="2943" y="170"/>
                </a:lnTo>
                <a:lnTo>
                  <a:pt x="2943" y="130"/>
                </a:lnTo>
                <a:lnTo>
                  <a:pt x="2946" y="85"/>
                </a:lnTo>
                <a:lnTo>
                  <a:pt x="2946" y="42"/>
                </a:lnTo>
                <a:lnTo>
                  <a:pt x="2928" y="7"/>
                </a:lnTo>
                <a:lnTo>
                  <a:pt x="2906" y="0"/>
                </a:lnTo>
                <a:lnTo>
                  <a:pt x="2876" y="12"/>
                </a:lnTo>
                <a:lnTo>
                  <a:pt x="2848" y="27"/>
                </a:lnTo>
                <a:lnTo>
                  <a:pt x="2838" y="35"/>
                </a:lnTo>
                <a:lnTo>
                  <a:pt x="2806" y="70"/>
                </a:lnTo>
                <a:lnTo>
                  <a:pt x="2778" y="105"/>
                </a:lnTo>
                <a:lnTo>
                  <a:pt x="2748" y="137"/>
                </a:lnTo>
                <a:lnTo>
                  <a:pt x="2718" y="170"/>
                </a:lnTo>
                <a:lnTo>
                  <a:pt x="2703" y="212"/>
                </a:lnTo>
                <a:lnTo>
                  <a:pt x="2701" y="220"/>
                </a:lnTo>
                <a:lnTo>
                  <a:pt x="2701" y="212"/>
                </a:lnTo>
                <a:lnTo>
                  <a:pt x="2693" y="220"/>
                </a:lnTo>
                <a:lnTo>
                  <a:pt x="2671" y="260"/>
                </a:lnTo>
                <a:lnTo>
                  <a:pt x="2661" y="285"/>
                </a:lnTo>
                <a:lnTo>
                  <a:pt x="2653" y="315"/>
                </a:lnTo>
                <a:lnTo>
                  <a:pt x="2646" y="345"/>
                </a:lnTo>
                <a:lnTo>
                  <a:pt x="2641" y="367"/>
                </a:lnTo>
                <a:lnTo>
                  <a:pt x="2643" y="405"/>
                </a:lnTo>
                <a:lnTo>
                  <a:pt x="2646" y="442"/>
                </a:lnTo>
                <a:lnTo>
                  <a:pt x="2656" y="515"/>
                </a:lnTo>
                <a:lnTo>
                  <a:pt x="2703" y="595"/>
                </a:lnTo>
                <a:lnTo>
                  <a:pt x="2776" y="650"/>
                </a:lnTo>
                <a:lnTo>
                  <a:pt x="2848" y="695"/>
                </a:lnTo>
                <a:lnTo>
                  <a:pt x="2913" y="725"/>
                </a:lnTo>
                <a:lnTo>
                  <a:pt x="2983" y="745"/>
                </a:lnTo>
                <a:lnTo>
                  <a:pt x="3063" y="770"/>
                </a:lnTo>
                <a:lnTo>
                  <a:pt x="3123" y="767"/>
                </a:lnTo>
                <a:lnTo>
                  <a:pt x="3183" y="767"/>
                </a:lnTo>
                <a:lnTo>
                  <a:pt x="3243" y="760"/>
                </a:lnTo>
                <a:lnTo>
                  <a:pt x="3303" y="740"/>
                </a:lnTo>
                <a:lnTo>
                  <a:pt x="3366" y="707"/>
                </a:lnTo>
                <a:lnTo>
                  <a:pt x="3421" y="662"/>
                </a:lnTo>
                <a:lnTo>
                  <a:pt x="3471" y="610"/>
                </a:lnTo>
                <a:lnTo>
                  <a:pt x="3511" y="550"/>
                </a:lnTo>
                <a:lnTo>
                  <a:pt x="3543" y="487"/>
                </a:lnTo>
                <a:lnTo>
                  <a:pt x="3556" y="440"/>
                </a:lnTo>
                <a:lnTo>
                  <a:pt x="3563" y="417"/>
                </a:lnTo>
                <a:lnTo>
                  <a:pt x="3571" y="395"/>
                </a:lnTo>
                <a:lnTo>
                  <a:pt x="3576" y="385"/>
                </a:lnTo>
                <a:lnTo>
                  <a:pt x="3581" y="377"/>
                </a:lnTo>
                <a:lnTo>
                  <a:pt x="3586" y="367"/>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5" name="Freeform 17">
            <a:extLst>
              <a:ext uri="{FF2B5EF4-FFF2-40B4-BE49-F238E27FC236}">
                <a16:creationId xmlns:a16="http://schemas.microsoft.com/office/drawing/2014/main" id="{D4583A78-D82C-7C11-F07D-98F234C94318}"/>
              </a:ext>
            </a:extLst>
          </p:cNvPr>
          <p:cNvSpPr>
            <a:spLocks noEditPoints="1"/>
          </p:cNvSpPr>
          <p:nvPr/>
        </p:nvSpPr>
        <p:spPr bwMode="auto">
          <a:xfrm>
            <a:off x="5869383" y="983587"/>
            <a:ext cx="1878806" cy="1490431"/>
          </a:xfrm>
          <a:custGeom>
            <a:avLst/>
            <a:gdLst>
              <a:gd name="T0" fmla="+- 0 8032 7970"/>
              <a:gd name="T1" fmla="*/ T0 w 1594"/>
              <a:gd name="T2" fmla="+- 0 810 370"/>
              <a:gd name="T3" fmla="*/ 810 h 1498"/>
              <a:gd name="T4" fmla="+- 0 7975 7970"/>
              <a:gd name="T5" fmla="*/ T4 w 1594"/>
              <a:gd name="T6" fmla="+- 0 1138 370"/>
              <a:gd name="T7" fmla="*/ 1138 h 1498"/>
              <a:gd name="T8" fmla="+- 0 7985 7970"/>
              <a:gd name="T9" fmla="*/ T8 w 1594"/>
              <a:gd name="T10" fmla="+- 0 1480 370"/>
              <a:gd name="T11" fmla="*/ 1480 h 1498"/>
              <a:gd name="T12" fmla="+- 0 8255 7970"/>
              <a:gd name="T13" fmla="*/ T12 w 1594"/>
              <a:gd name="T14" fmla="+- 0 1620 370"/>
              <a:gd name="T15" fmla="*/ 1620 h 1498"/>
              <a:gd name="T16" fmla="+- 0 8597 7970"/>
              <a:gd name="T17" fmla="*/ T16 w 1594"/>
              <a:gd name="T18" fmla="+- 0 1620 370"/>
              <a:gd name="T19" fmla="*/ 1620 h 1498"/>
              <a:gd name="T20" fmla="+- 0 8844 7970"/>
              <a:gd name="T21" fmla="*/ T20 w 1594"/>
              <a:gd name="T22" fmla="+- 0 1608 370"/>
              <a:gd name="T23" fmla="*/ 1608 h 1498"/>
              <a:gd name="T24" fmla="+- 0 9064 7970"/>
              <a:gd name="T25" fmla="*/ T24 w 1594"/>
              <a:gd name="T26" fmla="+- 0 1570 370"/>
              <a:gd name="T27" fmla="*/ 1570 h 1498"/>
              <a:gd name="T28" fmla="+- 0 9237 7970"/>
              <a:gd name="T29" fmla="*/ T28 w 1594"/>
              <a:gd name="T30" fmla="+- 0 1320 370"/>
              <a:gd name="T31" fmla="*/ 1320 h 1498"/>
              <a:gd name="T32" fmla="+- 0 9274 7970"/>
              <a:gd name="T33" fmla="*/ T32 w 1594"/>
              <a:gd name="T34" fmla="+- 0 1080 370"/>
              <a:gd name="T35" fmla="*/ 1080 h 1498"/>
              <a:gd name="T36" fmla="+- 0 9229 7970"/>
              <a:gd name="T37" fmla="*/ T36 w 1594"/>
              <a:gd name="T38" fmla="+- 0 755 370"/>
              <a:gd name="T39" fmla="*/ 755 h 1498"/>
              <a:gd name="T40" fmla="+- 0 9127 7970"/>
              <a:gd name="T41" fmla="*/ T40 w 1594"/>
              <a:gd name="T42" fmla="+- 0 523 370"/>
              <a:gd name="T43" fmla="*/ 523 h 1498"/>
              <a:gd name="T44" fmla="+- 0 8944 7970"/>
              <a:gd name="T45" fmla="*/ T44 w 1594"/>
              <a:gd name="T46" fmla="+- 0 370 370"/>
              <a:gd name="T47" fmla="*/ 370 h 1498"/>
              <a:gd name="T48" fmla="+- 0 8637 7970"/>
              <a:gd name="T49" fmla="*/ T48 w 1594"/>
              <a:gd name="T50" fmla="+- 0 375 370"/>
              <a:gd name="T51" fmla="*/ 375 h 1498"/>
              <a:gd name="T52" fmla="+- 0 8330 7970"/>
              <a:gd name="T53" fmla="*/ T52 w 1594"/>
              <a:gd name="T54" fmla="+- 0 433 370"/>
              <a:gd name="T55" fmla="*/ 433 h 1498"/>
              <a:gd name="T56" fmla="+- 0 8130 7970"/>
              <a:gd name="T57" fmla="*/ T56 w 1594"/>
              <a:gd name="T58" fmla="+- 0 653 370"/>
              <a:gd name="T59" fmla="*/ 653 h 1498"/>
              <a:gd name="T60" fmla="+- 0 8115 7970"/>
              <a:gd name="T61" fmla="*/ T60 w 1594"/>
              <a:gd name="T62" fmla="+- 0 953 370"/>
              <a:gd name="T63" fmla="*/ 953 h 1498"/>
              <a:gd name="T64" fmla="+- 0 8222 7970"/>
              <a:gd name="T65" fmla="*/ T64 w 1594"/>
              <a:gd name="T66" fmla="+- 0 1223 370"/>
              <a:gd name="T67" fmla="*/ 1223 h 1498"/>
              <a:gd name="T68" fmla="+- 0 8342 7970"/>
              <a:gd name="T69" fmla="*/ T68 w 1594"/>
              <a:gd name="T70" fmla="+- 0 1305 370"/>
              <a:gd name="T71" fmla="*/ 1305 h 1498"/>
              <a:gd name="T72" fmla="+- 0 8570 7970"/>
              <a:gd name="T73" fmla="*/ T72 w 1594"/>
              <a:gd name="T74" fmla="+- 0 1333 370"/>
              <a:gd name="T75" fmla="*/ 1333 h 1498"/>
              <a:gd name="T76" fmla="+- 0 8822 7970"/>
              <a:gd name="T77" fmla="*/ T76 w 1594"/>
              <a:gd name="T78" fmla="+- 0 1193 370"/>
              <a:gd name="T79" fmla="*/ 1193 h 1498"/>
              <a:gd name="T80" fmla="+- 0 8909 7970"/>
              <a:gd name="T81" fmla="*/ T80 w 1594"/>
              <a:gd name="T82" fmla="+- 0 1035 370"/>
              <a:gd name="T83" fmla="*/ 1035 h 1498"/>
              <a:gd name="T84" fmla="+- 0 8909 7970"/>
              <a:gd name="T85" fmla="*/ T84 w 1594"/>
              <a:gd name="T86" fmla="+- 0 840 370"/>
              <a:gd name="T87" fmla="*/ 840 h 1498"/>
              <a:gd name="T88" fmla="+- 0 8705 7970"/>
              <a:gd name="T89" fmla="*/ T88 w 1594"/>
              <a:gd name="T90" fmla="+- 0 653 370"/>
              <a:gd name="T91" fmla="*/ 653 h 1498"/>
              <a:gd name="T92" fmla="+- 0 8467 7970"/>
              <a:gd name="T93" fmla="*/ T92 w 1594"/>
              <a:gd name="T94" fmla="+- 0 625 370"/>
              <a:gd name="T95" fmla="*/ 625 h 1498"/>
              <a:gd name="T96" fmla="+- 0 8197 7970"/>
              <a:gd name="T97" fmla="*/ T96 w 1594"/>
              <a:gd name="T98" fmla="+- 0 810 370"/>
              <a:gd name="T99" fmla="*/ 810 h 1498"/>
              <a:gd name="T100" fmla="+- 0 8125 7970"/>
              <a:gd name="T101" fmla="*/ T100 w 1594"/>
              <a:gd name="T102" fmla="+- 0 1120 370"/>
              <a:gd name="T103" fmla="*/ 1120 h 1498"/>
              <a:gd name="T104" fmla="+- 0 8127 7970"/>
              <a:gd name="T105" fmla="*/ T104 w 1594"/>
              <a:gd name="T106" fmla="+- 0 1458 370"/>
              <a:gd name="T107" fmla="*/ 1458 h 1498"/>
              <a:gd name="T108" fmla="+- 0 8202 7970"/>
              <a:gd name="T109" fmla="*/ T108 w 1594"/>
              <a:gd name="T110" fmla="+- 0 1750 370"/>
              <a:gd name="T111" fmla="*/ 1750 h 1498"/>
              <a:gd name="T112" fmla="+- 0 8482 7970"/>
              <a:gd name="T113" fmla="*/ T112 w 1594"/>
              <a:gd name="T114" fmla="+- 0 1850 370"/>
              <a:gd name="T115" fmla="*/ 1850 h 1498"/>
              <a:gd name="T116" fmla="+- 0 8767 7970"/>
              <a:gd name="T117" fmla="*/ T116 w 1594"/>
              <a:gd name="T118" fmla="+- 0 1860 370"/>
              <a:gd name="T119" fmla="*/ 1860 h 1498"/>
              <a:gd name="T120" fmla="+- 0 9067 7970"/>
              <a:gd name="T121" fmla="*/ T120 w 1594"/>
              <a:gd name="T122" fmla="+- 0 1848 370"/>
              <a:gd name="T123" fmla="*/ 1848 h 1498"/>
              <a:gd name="T124" fmla="+- 0 9344 7970"/>
              <a:gd name="T125" fmla="*/ T124 w 1594"/>
              <a:gd name="T126" fmla="+- 0 1778 370"/>
              <a:gd name="T127" fmla="*/ 1778 h 1498"/>
              <a:gd name="T128" fmla="+- 0 9484 7970"/>
              <a:gd name="T129" fmla="*/ T128 w 1594"/>
              <a:gd name="T130" fmla="+- 0 1528 370"/>
              <a:gd name="T131" fmla="*/ 1528 h 1498"/>
              <a:gd name="T132" fmla="+- 0 9542 7970"/>
              <a:gd name="T133" fmla="*/ T132 w 1594"/>
              <a:gd name="T134" fmla="+- 0 1235 370"/>
              <a:gd name="T135" fmla="*/ 1235 h 1498"/>
              <a:gd name="T136" fmla="+- 0 9544 7970"/>
              <a:gd name="T137" fmla="*/ T136 w 1594"/>
              <a:gd name="T138" fmla="+- 0 865 370"/>
              <a:gd name="T139" fmla="*/ 865 h 1498"/>
              <a:gd name="T140" fmla="+- 0 9367 7970"/>
              <a:gd name="T141" fmla="*/ T140 w 1594"/>
              <a:gd name="T142" fmla="+- 0 668 370"/>
              <a:gd name="T143" fmla="*/ 668 h 1498"/>
              <a:gd name="T144" fmla="+- 0 9132 7970"/>
              <a:gd name="T145" fmla="*/ T144 w 1594"/>
              <a:gd name="T146" fmla="+- 0 610 370"/>
              <a:gd name="T147" fmla="*/ 610 h 1498"/>
              <a:gd name="T148" fmla="+- 0 8824 7970"/>
              <a:gd name="T149" fmla="*/ T148 w 1594"/>
              <a:gd name="T150" fmla="+- 0 625 370"/>
              <a:gd name="T151" fmla="*/ 625 h 1498"/>
              <a:gd name="T152" fmla="+- 0 8555 7970"/>
              <a:gd name="T153" fmla="*/ T152 w 1594"/>
              <a:gd name="T154" fmla="+- 0 773 370"/>
              <a:gd name="T155" fmla="*/ 773 h 1498"/>
              <a:gd name="T156" fmla="+- 0 8497 7970"/>
              <a:gd name="T157" fmla="*/ T156 w 1594"/>
              <a:gd name="T158" fmla="+- 0 865 370"/>
              <a:gd name="T159" fmla="*/ 865 h 1498"/>
              <a:gd name="T160" fmla="+- 0 8465 7970"/>
              <a:gd name="T161" fmla="*/ T160 w 1594"/>
              <a:gd name="T162" fmla="+- 0 950 370"/>
              <a:gd name="T163" fmla="*/ 950 h 1498"/>
              <a:gd name="T164" fmla="+- 0 8590 7970"/>
              <a:gd name="T165" fmla="*/ T164 w 1594"/>
              <a:gd name="T166" fmla="+- 0 1225 370"/>
              <a:gd name="T167" fmla="*/ 1225 h 1498"/>
              <a:gd name="T168" fmla="+- 0 8887 7970"/>
              <a:gd name="T169" fmla="*/ T168 w 1594"/>
              <a:gd name="T170" fmla="+- 0 1263 370"/>
              <a:gd name="T171" fmla="*/ 1263 h 1498"/>
              <a:gd name="T172" fmla="+- 0 8989 7970"/>
              <a:gd name="T173" fmla="*/ T172 w 1594"/>
              <a:gd name="T174" fmla="+- 0 1133 370"/>
              <a:gd name="T175" fmla="*/ 1133 h 1498"/>
              <a:gd name="T176" fmla="+- 0 8929 7970"/>
              <a:gd name="T177" fmla="*/ T176 w 1594"/>
              <a:gd name="T178" fmla="+- 0 1028 370"/>
              <a:gd name="T179" fmla="*/ 1028 h 1498"/>
              <a:gd name="T180" fmla="+- 0 8824 7970"/>
              <a:gd name="T181" fmla="*/ T180 w 1594"/>
              <a:gd name="T182" fmla="+- 0 1013 370"/>
              <a:gd name="T183" fmla="*/ 1013 h 1498"/>
              <a:gd name="T184" fmla="+- 0 8675 7970"/>
              <a:gd name="T185" fmla="*/ T184 w 1594"/>
              <a:gd name="T186" fmla="+- 0 1070 370"/>
              <a:gd name="T187" fmla="*/ 1070 h 1498"/>
              <a:gd name="T188" fmla="+- 0 8752 7970"/>
              <a:gd name="T189" fmla="*/ T188 w 1594"/>
              <a:gd name="T190" fmla="+- 0 1253 370"/>
              <a:gd name="T191" fmla="*/ 1253 h 14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594" h="1498">
                <a:moveTo>
                  <a:pt x="210" y="240"/>
                </a:moveTo>
                <a:lnTo>
                  <a:pt x="152" y="293"/>
                </a:lnTo>
                <a:lnTo>
                  <a:pt x="105" y="363"/>
                </a:lnTo>
                <a:lnTo>
                  <a:pt x="62" y="440"/>
                </a:lnTo>
                <a:lnTo>
                  <a:pt x="30" y="520"/>
                </a:lnTo>
                <a:lnTo>
                  <a:pt x="0" y="600"/>
                </a:lnTo>
                <a:lnTo>
                  <a:pt x="2" y="685"/>
                </a:lnTo>
                <a:lnTo>
                  <a:pt x="5" y="768"/>
                </a:lnTo>
                <a:lnTo>
                  <a:pt x="5" y="853"/>
                </a:lnTo>
                <a:lnTo>
                  <a:pt x="7" y="938"/>
                </a:lnTo>
                <a:lnTo>
                  <a:pt x="10" y="1023"/>
                </a:lnTo>
                <a:lnTo>
                  <a:pt x="15" y="1110"/>
                </a:lnTo>
                <a:lnTo>
                  <a:pt x="45" y="1165"/>
                </a:lnTo>
                <a:lnTo>
                  <a:pt x="115" y="1205"/>
                </a:lnTo>
                <a:lnTo>
                  <a:pt x="202" y="1233"/>
                </a:lnTo>
                <a:lnTo>
                  <a:pt x="285" y="1250"/>
                </a:lnTo>
                <a:lnTo>
                  <a:pt x="345" y="1258"/>
                </a:lnTo>
                <a:lnTo>
                  <a:pt x="457" y="1255"/>
                </a:lnTo>
                <a:lnTo>
                  <a:pt x="550" y="1253"/>
                </a:lnTo>
                <a:lnTo>
                  <a:pt x="627" y="1250"/>
                </a:lnTo>
                <a:lnTo>
                  <a:pt x="687" y="1248"/>
                </a:lnTo>
                <a:lnTo>
                  <a:pt x="737" y="1248"/>
                </a:lnTo>
                <a:lnTo>
                  <a:pt x="807" y="1245"/>
                </a:lnTo>
                <a:lnTo>
                  <a:pt x="874" y="1238"/>
                </a:lnTo>
                <a:lnTo>
                  <a:pt x="949" y="1225"/>
                </a:lnTo>
                <a:lnTo>
                  <a:pt x="987" y="1218"/>
                </a:lnTo>
                <a:lnTo>
                  <a:pt x="1034" y="1210"/>
                </a:lnTo>
                <a:lnTo>
                  <a:pt x="1094" y="1200"/>
                </a:lnTo>
                <a:lnTo>
                  <a:pt x="1112" y="1188"/>
                </a:lnTo>
                <a:lnTo>
                  <a:pt x="1184" y="1118"/>
                </a:lnTo>
                <a:lnTo>
                  <a:pt x="1239" y="1045"/>
                </a:lnTo>
                <a:lnTo>
                  <a:pt x="1267" y="950"/>
                </a:lnTo>
                <a:lnTo>
                  <a:pt x="1284" y="883"/>
                </a:lnTo>
                <a:lnTo>
                  <a:pt x="1297" y="825"/>
                </a:lnTo>
                <a:lnTo>
                  <a:pt x="1304" y="770"/>
                </a:lnTo>
                <a:lnTo>
                  <a:pt x="1304" y="710"/>
                </a:lnTo>
                <a:lnTo>
                  <a:pt x="1302" y="640"/>
                </a:lnTo>
                <a:lnTo>
                  <a:pt x="1292" y="555"/>
                </a:lnTo>
                <a:lnTo>
                  <a:pt x="1277" y="445"/>
                </a:lnTo>
                <a:lnTo>
                  <a:pt x="1259" y="385"/>
                </a:lnTo>
                <a:lnTo>
                  <a:pt x="1237" y="325"/>
                </a:lnTo>
                <a:lnTo>
                  <a:pt x="1209" y="268"/>
                </a:lnTo>
                <a:lnTo>
                  <a:pt x="1184" y="205"/>
                </a:lnTo>
                <a:lnTo>
                  <a:pt x="1157" y="153"/>
                </a:lnTo>
                <a:lnTo>
                  <a:pt x="1117" y="105"/>
                </a:lnTo>
                <a:lnTo>
                  <a:pt x="1069" y="65"/>
                </a:lnTo>
                <a:lnTo>
                  <a:pt x="1009" y="20"/>
                </a:lnTo>
                <a:lnTo>
                  <a:pt x="974" y="0"/>
                </a:lnTo>
                <a:lnTo>
                  <a:pt x="897" y="0"/>
                </a:lnTo>
                <a:lnTo>
                  <a:pt x="819" y="3"/>
                </a:lnTo>
                <a:lnTo>
                  <a:pt x="745" y="3"/>
                </a:lnTo>
                <a:lnTo>
                  <a:pt x="667" y="5"/>
                </a:lnTo>
                <a:lnTo>
                  <a:pt x="590" y="10"/>
                </a:lnTo>
                <a:lnTo>
                  <a:pt x="512" y="18"/>
                </a:lnTo>
                <a:lnTo>
                  <a:pt x="437" y="30"/>
                </a:lnTo>
                <a:lnTo>
                  <a:pt x="360" y="63"/>
                </a:lnTo>
                <a:lnTo>
                  <a:pt x="330" y="73"/>
                </a:lnTo>
                <a:lnTo>
                  <a:pt x="272" y="130"/>
                </a:lnTo>
                <a:lnTo>
                  <a:pt x="225" y="178"/>
                </a:lnTo>
                <a:lnTo>
                  <a:pt x="160" y="283"/>
                </a:lnTo>
                <a:lnTo>
                  <a:pt x="135" y="360"/>
                </a:lnTo>
                <a:lnTo>
                  <a:pt x="137" y="425"/>
                </a:lnTo>
                <a:lnTo>
                  <a:pt x="140" y="503"/>
                </a:lnTo>
                <a:lnTo>
                  <a:pt x="145" y="583"/>
                </a:lnTo>
                <a:lnTo>
                  <a:pt x="155" y="665"/>
                </a:lnTo>
                <a:lnTo>
                  <a:pt x="175" y="740"/>
                </a:lnTo>
                <a:lnTo>
                  <a:pt x="210" y="805"/>
                </a:lnTo>
                <a:lnTo>
                  <a:pt x="252" y="853"/>
                </a:lnTo>
                <a:lnTo>
                  <a:pt x="275" y="863"/>
                </a:lnTo>
                <a:lnTo>
                  <a:pt x="302" y="883"/>
                </a:lnTo>
                <a:lnTo>
                  <a:pt x="340" y="913"/>
                </a:lnTo>
                <a:lnTo>
                  <a:pt x="372" y="935"/>
                </a:lnTo>
                <a:lnTo>
                  <a:pt x="410" y="955"/>
                </a:lnTo>
                <a:lnTo>
                  <a:pt x="450" y="975"/>
                </a:lnTo>
                <a:lnTo>
                  <a:pt x="530" y="970"/>
                </a:lnTo>
                <a:lnTo>
                  <a:pt x="600" y="963"/>
                </a:lnTo>
                <a:lnTo>
                  <a:pt x="667" y="950"/>
                </a:lnTo>
                <a:lnTo>
                  <a:pt x="732" y="925"/>
                </a:lnTo>
                <a:lnTo>
                  <a:pt x="797" y="883"/>
                </a:lnTo>
                <a:lnTo>
                  <a:pt x="852" y="823"/>
                </a:lnTo>
                <a:lnTo>
                  <a:pt x="874" y="790"/>
                </a:lnTo>
                <a:lnTo>
                  <a:pt x="902" y="750"/>
                </a:lnTo>
                <a:lnTo>
                  <a:pt x="934" y="683"/>
                </a:lnTo>
                <a:lnTo>
                  <a:pt x="939" y="665"/>
                </a:lnTo>
                <a:lnTo>
                  <a:pt x="944" y="648"/>
                </a:lnTo>
                <a:lnTo>
                  <a:pt x="944" y="630"/>
                </a:lnTo>
                <a:lnTo>
                  <a:pt x="944" y="575"/>
                </a:lnTo>
                <a:lnTo>
                  <a:pt x="939" y="470"/>
                </a:lnTo>
                <a:lnTo>
                  <a:pt x="919" y="393"/>
                </a:lnTo>
                <a:lnTo>
                  <a:pt x="854" y="340"/>
                </a:lnTo>
                <a:lnTo>
                  <a:pt x="792" y="305"/>
                </a:lnTo>
                <a:lnTo>
                  <a:pt x="735" y="283"/>
                </a:lnTo>
                <a:lnTo>
                  <a:pt x="675" y="270"/>
                </a:lnTo>
                <a:lnTo>
                  <a:pt x="600" y="255"/>
                </a:lnTo>
                <a:lnTo>
                  <a:pt x="550" y="255"/>
                </a:lnTo>
                <a:lnTo>
                  <a:pt x="497" y="255"/>
                </a:lnTo>
                <a:lnTo>
                  <a:pt x="395" y="270"/>
                </a:lnTo>
                <a:lnTo>
                  <a:pt x="335" y="300"/>
                </a:lnTo>
                <a:lnTo>
                  <a:pt x="280" y="358"/>
                </a:lnTo>
                <a:lnTo>
                  <a:pt x="227" y="440"/>
                </a:lnTo>
                <a:lnTo>
                  <a:pt x="195" y="545"/>
                </a:lnTo>
                <a:lnTo>
                  <a:pt x="182" y="613"/>
                </a:lnTo>
                <a:lnTo>
                  <a:pt x="170" y="680"/>
                </a:lnTo>
                <a:lnTo>
                  <a:pt x="155" y="750"/>
                </a:lnTo>
                <a:lnTo>
                  <a:pt x="155" y="833"/>
                </a:lnTo>
                <a:lnTo>
                  <a:pt x="155" y="918"/>
                </a:lnTo>
                <a:lnTo>
                  <a:pt x="155" y="1003"/>
                </a:lnTo>
                <a:lnTo>
                  <a:pt x="157" y="1088"/>
                </a:lnTo>
                <a:lnTo>
                  <a:pt x="160" y="1173"/>
                </a:lnTo>
                <a:lnTo>
                  <a:pt x="167" y="1258"/>
                </a:lnTo>
                <a:lnTo>
                  <a:pt x="190" y="1328"/>
                </a:lnTo>
                <a:lnTo>
                  <a:pt x="232" y="1380"/>
                </a:lnTo>
                <a:lnTo>
                  <a:pt x="290" y="1420"/>
                </a:lnTo>
                <a:lnTo>
                  <a:pt x="360" y="1448"/>
                </a:lnTo>
                <a:lnTo>
                  <a:pt x="435" y="1468"/>
                </a:lnTo>
                <a:lnTo>
                  <a:pt x="512" y="1480"/>
                </a:lnTo>
                <a:lnTo>
                  <a:pt x="585" y="1490"/>
                </a:lnTo>
                <a:lnTo>
                  <a:pt x="647" y="1498"/>
                </a:lnTo>
                <a:lnTo>
                  <a:pt x="722" y="1495"/>
                </a:lnTo>
                <a:lnTo>
                  <a:pt x="797" y="1490"/>
                </a:lnTo>
                <a:lnTo>
                  <a:pt x="869" y="1488"/>
                </a:lnTo>
                <a:lnTo>
                  <a:pt x="944" y="1485"/>
                </a:lnTo>
                <a:lnTo>
                  <a:pt x="1022" y="1483"/>
                </a:lnTo>
                <a:lnTo>
                  <a:pt x="1097" y="1478"/>
                </a:lnTo>
                <a:lnTo>
                  <a:pt x="1172" y="1475"/>
                </a:lnTo>
                <a:lnTo>
                  <a:pt x="1247" y="1470"/>
                </a:lnTo>
                <a:lnTo>
                  <a:pt x="1317" y="1448"/>
                </a:lnTo>
                <a:lnTo>
                  <a:pt x="1374" y="1408"/>
                </a:lnTo>
                <a:lnTo>
                  <a:pt x="1419" y="1355"/>
                </a:lnTo>
                <a:lnTo>
                  <a:pt x="1457" y="1293"/>
                </a:lnTo>
                <a:lnTo>
                  <a:pt x="1487" y="1230"/>
                </a:lnTo>
                <a:lnTo>
                  <a:pt x="1514" y="1158"/>
                </a:lnTo>
                <a:lnTo>
                  <a:pt x="1532" y="1085"/>
                </a:lnTo>
                <a:lnTo>
                  <a:pt x="1549" y="1013"/>
                </a:lnTo>
                <a:lnTo>
                  <a:pt x="1559" y="940"/>
                </a:lnTo>
                <a:lnTo>
                  <a:pt x="1572" y="865"/>
                </a:lnTo>
                <a:lnTo>
                  <a:pt x="1582" y="793"/>
                </a:lnTo>
                <a:lnTo>
                  <a:pt x="1594" y="720"/>
                </a:lnTo>
                <a:lnTo>
                  <a:pt x="1584" y="605"/>
                </a:lnTo>
                <a:lnTo>
                  <a:pt x="1574" y="495"/>
                </a:lnTo>
                <a:lnTo>
                  <a:pt x="1554" y="438"/>
                </a:lnTo>
                <a:lnTo>
                  <a:pt x="1509" y="380"/>
                </a:lnTo>
                <a:lnTo>
                  <a:pt x="1452" y="330"/>
                </a:lnTo>
                <a:lnTo>
                  <a:pt x="1397" y="298"/>
                </a:lnTo>
                <a:lnTo>
                  <a:pt x="1327" y="285"/>
                </a:lnTo>
                <a:lnTo>
                  <a:pt x="1304" y="283"/>
                </a:lnTo>
                <a:lnTo>
                  <a:pt x="1232" y="255"/>
                </a:lnTo>
                <a:lnTo>
                  <a:pt x="1162" y="240"/>
                </a:lnTo>
                <a:lnTo>
                  <a:pt x="1092" y="235"/>
                </a:lnTo>
                <a:lnTo>
                  <a:pt x="1019" y="240"/>
                </a:lnTo>
                <a:lnTo>
                  <a:pt x="939" y="248"/>
                </a:lnTo>
                <a:lnTo>
                  <a:pt x="854" y="255"/>
                </a:lnTo>
                <a:lnTo>
                  <a:pt x="782" y="290"/>
                </a:lnTo>
                <a:lnTo>
                  <a:pt x="715" y="313"/>
                </a:lnTo>
                <a:lnTo>
                  <a:pt x="650" y="343"/>
                </a:lnTo>
                <a:lnTo>
                  <a:pt x="585" y="403"/>
                </a:lnTo>
                <a:lnTo>
                  <a:pt x="570" y="425"/>
                </a:lnTo>
                <a:lnTo>
                  <a:pt x="552" y="448"/>
                </a:lnTo>
                <a:lnTo>
                  <a:pt x="540" y="470"/>
                </a:lnTo>
                <a:lnTo>
                  <a:pt x="527" y="495"/>
                </a:lnTo>
                <a:lnTo>
                  <a:pt x="520" y="520"/>
                </a:lnTo>
                <a:lnTo>
                  <a:pt x="507" y="548"/>
                </a:lnTo>
                <a:lnTo>
                  <a:pt x="500" y="570"/>
                </a:lnTo>
                <a:lnTo>
                  <a:pt x="495" y="580"/>
                </a:lnTo>
                <a:lnTo>
                  <a:pt x="497" y="630"/>
                </a:lnTo>
                <a:lnTo>
                  <a:pt x="502" y="730"/>
                </a:lnTo>
                <a:lnTo>
                  <a:pt x="520" y="790"/>
                </a:lnTo>
                <a:lnTo>
                  <a:pt x="620" y="855"/>
                </a:lnTo>
                <a:lnTo>
                  <a:pt x="687" y="875"/>
                </a:lnTo>
                <a:lnTo>
                  <a:pt x="757" y="888"/>
                </a:lnTo>
                <a:lnTo>
                  <a:pt x="824" y="898"/>
                </a:lnTo>
                <a:lnTo>
                  <a:pt x="917" y="893"/>
                </a:lnTo>
                <a:lnTo>
                  <a:pt x="967" y="885"/>
                </a:lnTo>
                <a:lnTo>
                  <a:pt x="994" y="860"/>
                </a:lnTo>
                <a:lnTo>
                  <a:pt x="1022" y="793"/>
                </a:lnTo>
                <a:lnTo>
                  <a:pt x="1019" y="763"/>
                </a:lnTo>
                <a:lnTo>
                  <a:pt x="1019" y="733"/>
                </a:lnTo>
                <a:lnTo>
                  <a:pt x="1007" y="673"/>
                </a:lnTo>
                <a:lnTo>
                  <a:pt x="974" y="660"/>
                </a:lnTo>
                <a:lnTo>
                  <a:pt x="959" y="658"/>
                </a:lnTo>
                <a:lnTo>
                  <a:pt x="934" y="655"/>
                </a:lnTo>
                <a:lnTo>
                  <a:pt x="909" y="650"/>
                </a:lnTo>
                <a:lnTo>
                  <a:pt x="882" y="648"/>
                </a:lnTo>
                <a:lnTo>
                  <a:pt x="854" y="643"/>
                </a:lnTo>
                <a:lnTo>
                  <a:pt x="819" y="645"/>
                </a:lnTo>
                <a:lnTo>
                  <a:pt x="787" y="645"/>
                </a:lnTo>
                <a:lnTo>
                  <a:pt x="720" y="658"/>
                </a:lnTo>
                <a:lnTo>
                  <a:pt x="705" y="700"/>
                </a:lnTo>
                <a:lnTo>
                  <a:pt x="710" y="750"/>
                </a:lnTo>
                <a:lnTo>
                  <a:pt x="722" y="805"/>
                </a:lnTo>
                <a:lnTo>
                  <a:pt x="745" y="850"/>
                </a:lnTo>
                <a:lnTo>
                  <a:pt x="782" y="883"/>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 name="Freeform 21">
            <a:extLst>
              <a:ext uri="{FF2B5EF4-FFF2-40B4-BE49-F238E27FC236}">
                <a16:creationId xmlns:a16="http://schemas.microsoft.com/office/drawing/2014/main" id="{F709FF15-DC28-908C-FD53-ED7F26460C67}"/>
              </a:ext>
            </a:extLst>
          </p:cNvPr>
          <p:cNvSpPr>
            <a:spLocks noEditPoints="1"/>
          </p:cNvSpPr>
          <p:nvPr/>
        </p:nvSpPr>
        <p:spPr bwMode="auto">
          <a:xfrm>
            <a:off x="689559" y="5198538"/>
            <a:ext cx="1545557" cy="1278607"/>
          </a:xfrm>
          <a:custGeom>
            <a:avLst/>
            <a:gdLst>
              <a:gd name="T0" fmla="+- 0 2393 2393"/>
              <a:gd name="T1" fmla="*/ T0 w 1124"/>
              <a:gd name="T2" fmla="+- 0 7941 7941"/>
              <a:gd name="T3" fmla="*/ 7941 h 1032"/>
              <a:gd name="T4" fmla="+- 0 2405 2393"/>
              <a:gd name="T5" fmla="*/ T4 w 1124"/>
              <a:gd name="T6" fmla="+- 0 7951 7941"/>
              <a:gd name="T7" fmla="*/ 7951 h 1032"/>
              <a:gd name="T8" fmla="+- 0 2418 2393"/>
              <a:gd name="T9" fmla="*/ T8 w 1124"/>
              <a:gd name="T10" fmla="+- 0 7961 7941"/>
              <a:gd name="T11" fmla="*/ 7961 h 1032"/>
              <a:gd name="T12" fmla="+- 0 2428 2393"/>
              <a:gd name="T13" fmla="*/ T12 w 1124"/>
              <a:gd name="T14" fmla="+- 0 7971 7941"/>
              <a:gd name="T15" fmla="*/ 7971 h 1032"/>
              <a:gd name="T16" fmla="+- 0 2438 2393"/>
              <a:gd name="T17" fmla="*/ T16 w 1124"/>
              <a:gd name="T18" fmla="+- 0 7983 7941"/>
              <a:gd name="T19" fmla="*/ 7983 h 1032"/>
              <a:gd name="T20" fmla="+- 0 2445 2393"/>
              <a:gd name="T21" fmla="*/ T20 w 1124"/>
              <a:gd name="T22" fmla="+- 0 8008 7941"/>
              <a:gd name="T23" fmla="*/ 8008 h 1032"/>
              <a:gd name="T24" fmla="+- 0 2448 2393"/>
              <a:gd name="T25" fmla="*/ T24 w 1124"/>
              <a:gd name="T26" fmla="+- 0 8031 7941"/>
              <a:gd name="T27" fmla="*/ 8031 h 1032"/>
              <a:gd name="T28" fmla="+- 0 2455 2393"/>
              <a:gd name="T29" fmla="*/ T28 w 1124"/>
              <a:gd name="T30" fmla="+- 0 8053 7941"/>
              <a:gd name="T31" fmla="*/ 8053 h 1032"/>
              <a:gd name="T32" fmla="+- 0 2465 2393"/>
              <a:gd name="T33" fmla="*/ T32 w 1124"/>
              <a:gd name="T34" fmla="+- 0 8076 7941"/>
              <a:gd name="T35" fmla="*/ 8076 h 1032"/>
              <a:gd name="T36" fmla="+- 0 2478 2393"/>
              <a:gd name="T37" fmla="*/ T36 w 1124"/>
              <a:gd name="T38" fmla="+- 0 8088 7941"/>
              <a:gd name="T39" fmla="*/ 8088 h 1032"/>
              <a:gd name="T40" fmla="+- 0 2490 2393"/>
              <a:gd name="T41" fmla="*/ T40 w 1124"/>
              <a:gd name="T42" fmla="+- 0 8103 7941"/>
              <a:gd name="T43" fmla="*/ 8103 h 1032"/>
              <a:gd name="T44" fmla="+- 0 2503 2393"/>
              <a:gd name="T45" fmla="*/ T44 w 1124"/>
              <a:gd name="T46" fmla="+- 0 8118 7941"/>
              <a:gd name="T47" fmla="*/ 8118 h 1032"/>
              <a:gd name="T48" fmla="+- 0 2513 2393"/>
              <a:gd name="T49" fmla="*/ T48 w 1124"/>
              <a:gd name="T50" fmla="+- 0 8133 7941"/>
              <a:gd name="T51" fmla="*/ 8133 h 1032"/>
              <a:gd name="T52" fmla="+- 0 2525 2393"/>
              <a:gd name="T53" fmla="*/ T52 w 1124"/>
              <a:gd name="T54" fmla="+- 0 8173 7941"/>
              <a:gd name="T55" fmla="*/ 8173 h 1032"/>
              <a:gd name="T56" fmla="+- 0 2528 2393"/>
              <a:gd name="T57" fmla="*/ T56 w 1124"/>
              <a:gd name="T58" fmla="+- 0 8181 7941"/>
              <a:gd name="T59" fmla="*/ 8181 h 1032"/>
              <a:gd name="T60" fmla="+- 0 2570 2393"/>
              <a:gd name="T61" fmla="*/ T60 w 1124"/>
              <a:gd name="T62" fmla="+- 0 8223 7941"/>
              <a:gd name="T63" fmla="*/ 8223 h 1032"/>
              <a:gd name="T64" fmla="+- 0 2583 2393"/>
              <a:gd name="T65" fmla="*/ T64 w 1124"/>
              <a:gd name="T66" fmla="+- 0 8261 7941"/>
              <a:gd name="T67" fmla="*/ 8261 h 1032"/>
              <a:gd name="T68" fmla="+- 0 2585 2393"/>
              <a:gd name="T69" fmla="*/ T68 w 1124"/>
              <a:gd name="T70" fmla="+- 0 8273 7941"/>
              <a:gd name="T71" fmla="*/ 8273 h 1032"/>
              <a:gd name="T72" fmla="+- 0 2600 2393"/>
              <a:gd name="T73" fmla="*/ T72 w 1124"/>
              <a:gd name="T74" fmla="+- 0 8293 7941"/>
              <a:gd name="T75" fmla="*/ 8293 h 1032"/>
              <a:gd name="T76" fmla="+- 0 2618 2393"/>
              <a:gd name="T77" fmla="*/ T76 w 1124"/>
              <a:gd name="T78" fmla="+- 0 8316 7941"/>
              <a:gd name="T79" fmla="*/ 8316 h 1032"/>
              <a:gd name="T80" fmla="+- 0 2633 2393"/>
              <a:gd name="T81" fmla="*/ T80 w 1124"/>
              <a:gd name="T82" fmla="+- 0 8336 7941"/>
              <a:gd name="T83" fmla="*/ 8336 h 1032"/>
              <a:gd name="T84" fmla="+- 0 2700 2393"/>
              <a:gd name="T85" fmla="*/ T84 w 1124"/>
              <a:gd name="T86" fmla="+- 0 8423 7941"/>
              <a:gd name="T87" fmla="*/ 8423 h 1032"/>
              <a:gd name="T88" fmla="+- 0 2760 2393"/>
              <a:gd name="T89" fmla="*/ T88 w 1124"/>
              <a:gd name="T90" fmla="+- 0 8478 7941"/>
              <a:gd name="T91" fmla="*/ 8478 h 1032"/>
              <a:gd name="T92" fmla="+- 0 2828 2393"/>
              <a:gd name="T93" fmla="*/ T92 w 1124"/>
              <a:gd name="T94" fmla="+- 0 8526 7941"/>
              <a:gd name="T95" fmla="*/ 8526 h 1032"/>
              <a:gd name="T96" fmla="+- 0 2898 2393"/>
              <a:gd name="T97" fmla="*/ T96 w 1124"/>
              <a:gd name="T98" fmla="+- 0 8568 7941"/>
              <a:gd name="T99" fmla="*/ 8568 h 1032"/>
              <a:gd name="T100" fmla="+- 0 2965 2393"/>
              <a:gd name="T101" fmla="*/ T100 w 1124"/>
              <a:gd name="T102" fmla="+- 0 8613 7941"/>
              <a:gd name="T103" fmla="*/ 8613 h 1032"/>
              <a:gd name="T104" fmla="+- 0 3017 2393"/>
              <a:gd name="T105" fmla="*/ T104 w 1124"/>
              <a:gd name="T106" fmla="+- 0 8651 7941"/>
              <a:gd name="T107" fmla="*/ 8651 h 1032"/>
              <a:gd name="T108" fmla="+- 0 3072 2393"/>
              <a:gd name="T109" fmla="*/ T108 w 1124"/>
              <a:gd name="T110" fmla="+- 0 8688 7941"/>
              <a:gd name="T111" fmla="*/ 8688 h 1032"/>
              <a:gd name="T112" fmla="+- 0 3127 2393"/>
              <a:gd name="T113" fmla="*/ T112 w 1124"/>
              <a:gd name="T114" fmla="+- 0 8723 7941"/>
              <a:gd name="T115" fmla="*/ 8723 h 1032"/>
              <a:gd name="T116" fmla="+- 0 3185 2393"/>
              <a:gd name="T117" fmla="*/ T116 w 1124"/>
              <a:gd name="T118" fmla="+- 0 8753 7941"/>
              <a:gd name="T119" fmla="*/ 8753 h 1032"/>
              <a:gd name="T120" fmla="+- 0 3217 2393"/>
              <a:gd name="T121" fmla="*/ T120 w 1124"/>
              <a:gd name="T122" fmla="+- 0 8776 7941"/>
              <a:gd name="T123" fmla="*/ 8776 h 1032"/>
              <a:gd name="T124" fmla="+- 0 3275 2393"/>
              <a:gd name="T125" fmla="*/ T124 w 1124"/>
              <a:gd name="T126" fmla="+- 0 8821 7941"/>
              <a:gd name="T127" fmla="*/ 8821 h 1032"/>
              <a:gd name="T128" fmla="+- 0 3377 2393"/>
              <a:gd name="T129" fmla="*/ T128 w 1124"/>
              <a:gd name="T130" fmla="+- 0 8876 7941"/>
              <a:gd name="T131" fmla="*/ 8876 h 1032"/>
              <a:gd name="T132" fmla="+- 0 3410 2393"/>
              <a:gd name="T133" fmla="*/ T132 w 1124"/>
              <a:gd name="T134" fmla="+- 0 8891 7941"/>
              <a:gd name="T135" fmla="*/ 8891 h 1032"/>
              <a:gd name="T136" fmla="+- 0 3432 2393"/>
              <a:gd name="T137" fmla="*/ T136 w 1124"/>
              <a:gd name="T138" fmla="+- 0 8903 7941"/>
              <a:gd name="T139" fmla="*/ 8903 h 1032"/>
              <a:gd name="T140" fmla="+- 0 3472 2393"/>
              <a:gd name="T141" fmla="*/ T140 w 1124"/>
              <a:gd name="T142" fmla="+- 0 8928 7941"/>
              <a:gd name="T143" fmla="*/ 8928 h 1032"/>
              <a:gd name="T144" fmla="+- 0 3490 2393"/>
              <a:gd name="T145" fmla="*/ T144 w 1124"/>
              <a:gd name="T146" fmla="+- 0 8956 7941"/>
              <a:gd name="T147" fmla="*/ 8956 h 1032"/>
              <a:gd name="T148" fmla="+- 0 3495 2393"/>
              <a:gd name="T149" fmla="*/ T148 w 1124"/>
              <a:gd name="T150" fmla="+- 0 8968 7941"/>
              <a:gd name="T151" fmla="*/ 8968 h 1032"/>
              <a:gd name="T152" fmla="+- 0 3500 2393"/>
              <a:gd name="T153" fmla="*/ T152 w 1124"/>
              <a:gd name="T154" fmla="+- 0 8973 7941"/>
              <a:gd name="T155" fmla="*/ 8973 h 1032"/>
              <a:gd name="T156" fmla="+- 0 3517 2393"/>
              <a:gd name="T157" fmla="*/ T156 w 1124"/>
              <a:gd name="T158" fmla="+- 0 8973 7941"/>
              <a:gd name="T159" fmla="*/ 8973 h 10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124" h="1032">
                <a:moveTo>
                  <a:pt x="0" y="0"/>
                </a:moveTo>
                <a:lnTo>
                  <a:pt x="12" y="10"/>
                </a:lnTo>
                <a:lnTo>
                  <a:pt x="25" y="20"/>
                </a:lnTo>
                <a:lnTo>
                  <a:pt x="35" y="30"/>
                </a:lnTo>
                <a:lnTo>
                  <a:pt x="45" y="42"/>
                </a:lnTo>
                <a:lnTo>
                  <a:pt x="52" y="67"/>
                </a:lnTo>
                <a:lnTo>
                  <a:pt x="55" y="90"/>
                </a:lnTo>
                <a:lnTo>
                  <a:pt x="62" y="112"/>
                </a:lnTo>
                <a:lnTo>
                  <a:pt x="72" y="135"/>
                </a:lnTo>
                <a:lnTo>
                  <a:pt x="85" y="147"/>
                </a:lnTo>
                <a:lnTo>
                  <a:pt x="97" y="162"/>
                </a:lnTo>
                <a:lnTo>
                  <a:pt x="110" y="177"/>
                </a:lnTo>
                <a:lnTo>
                  <a:pt x="120" y="192"/>
                </a:lnTo>
                <a:lnTo>
                  <a:pt x="132" y="232"/>
                </a:lnTo>
                <a:lnTo>
                  <a:pt x="135" y="240"/>
                </a:lnTo>
                <a:lnTo>
                  <a:pt x="177" y="282"/>
                </a:lnTo>
                <a:lnTo>
                  <a:pt x="190" y="320"/>
                </a:lnTo>
                <a:lnTo>
                  <a:pt x="192" y="332"/>
                </a:lnTo>
                <a:lnTo>
                  <a:pt x="207" y="352"/>
                </a:lnTo>
                <a:lnTo>
                  <a:pt x="225" y="375"/>
                </a:lnTo>
                <a:lnTo>
                  <a:pt x="240" y="395"/>
                </a:lnTo>
                <a:lnTo>
                  <a:pt x="307" y="482"/>
                </a:lnTo>
                <a:lnTo>
                  <a:pt x="367" y="537"/>
                </a:lnTo>
                <a:lnTo>
                  <a:pt x="435" y="585"/>
                </a:lnTo>
                <a:lnTo>
                  <a:pt x="505" y="627"/>
                </a:lnTo>
                <a:lnTo>
                  <a:pt x="572" y="672"/>
                </a:lnTo>
                <a:lnTo>
                  <a:pt x="624" y="710"/>
                </a:lnTo>
                <a:lnTo>
                  <a:pt x="679" y="747"/>
                </a:lnTo>
                <a:lnTo>
                  <a:pt x="734" y="782"/>
                </a:lnTo>
                <a:lnTo>
                  <a:pt x="792" y="812"/>
                </a:lnTo>
                <a:lnTo>
                  <a:pt x="824" y="835"/>
                </a:lnTo>
                <a:lnTo>
                  <a:pt x="882" y="880"/>
                </a:lnTo>
                <a:lnTo>
                  <a:pt x="984" y="935"/>
                </a:lnTo>
                <a:lnTo>
                  <a:pt x="1017" y="950"/>
                </a:lnTo>
                <a:lnTo>
                  <a:pt x="1039" y="962"/>
                </a:lnTo>
                <a:lnTo>
                  <a:pt x="1079" y="987"/>
                </a:lnTo>
                <a:lnTo>
                  <a:pt x="1097" y="1015"/>
                </a:lnTo>
                <a:lnTo>
                  <a:pt x="1102" y="1027"/>
                </a:lnTo>
                <a:lnTo>
                  <a:pt x="1107" y="1032"/>
                </a:lnTo>
                <a:lnTo>
                  <a:pt x="1124" y="1032"/>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 name="Freeform 20">
            <a:extLst>
              <a:ext uri="{FF2B5EF4-FFF2-40B4-BE49-F238E27FC236}">
                <a16:creationId xmlns:a16="http://schemas.microsoft.com/office/drawing/2014/main" id="{11EDDE2E-9D7A-D6E8-0426-EA7488DB4D41}"/>
              </a:ext>
            </a:extLst>
          </p:cNvPr>
          <p:cNvSpPr>
            <a:spLocks noEditPoints="1"/>
          </p:cNvSpPr>
          <p:nvPr/>
        </p:nvSpPr>
        <p:spPr bwMode="auto">
          <a:xfrm>
            <a:off x="1666875" y="13285788"/>
            <a:ext cx="2438400" cy="904875"/>
          </a:xfrm>
          <a:custGeom>
            <a:avLst/>
            <a:gdLst>
              <a:gd name="T0" fmla="+- 0 1336 1313"/>
              <a:gd name="T1" fmla="*/ T0 w 3840"/>
              <a:gd name="T2" fmla="+- 0 10499 10101"/>
              <a:gd name="T3" fmla="*/ 10499 h 1426"/>
              <a:gd name="T4" fmla="+- 0 1336 1313"/>
              <a:gd name="T5" fmla="*/ T4 w 3840"/>
              <a:gd name="T6" fmla="+- 0 10449 10101"/>
              <a:gd name="T7" fmla="*/ 10449 h 1426"/>
              <a:gd name="T8" fmla="+- 0 1343 1313"/>
              <a:gd name="T9" fmla="*/ T8 w 3840"/>
              <a:gd name="T10" fmla="+- 0 10174 10101"/>
              <a:gd name="T11" fmla="*/ 10174 h 1426"/>
              <a:gd name="T12" fmla="+- 0 1436 1313"/>
              <a:gd name="T13" fmla="*/ T12 w 3840"/>
              <a:gd name="T14" fmla="+- 0 10164 10101"/>
              <a:gd name="T15" fmla="*/ 10164 h 1426"/>
              <a:gd name="T16" fmla="+- 0 1506 1313"/>
              <a:gd name="T17" fmla="*/ T16 w 3840"/>
              <a:gd name="T18" fmla="+- 0 10389 10101"/>
              <a:gd name="T19" fmla="*/ 10389 h 1426"/>
              <a:gd name="T20" fmla="+- 0 1646 1313"/>
              <a:gd name="T21" fmla="*/ T20 w 3840"/>
              <a:gd name="T22" fmla="+- 0 10549 10101"/>
              <a:gd name="T23" fmla="*/ 10549 h 1426"/>
              <a:gd name="T24" fmla="+- 0 1691 1313"/>
              <a:gd name="T25" fmla="*/ T24 w 3840"/>
              <a:gd name="T26" fmla="+- 0 10541 10101"/>
              <a:gd name="T27" fmla="*/ 10541 h 1426"/>
              <a:gd name="T28" fmla="+- 0 1748 1313"/>
              <a:gd name="T29" fmla="*/ T28 w 3840"/>
              <a:gd name="T30" fmla="+- 0 10489 10101"/>
              <a:gd name="T31" fmla="*/ 10489 h 1426"/>
              <a:gd name="T32" fmla="+- 0 1803 1313"/>
              <a:gd name="T33" fmla="*/ T32 w 3840"/>
              <a:gd name="T34" fmla="+- 0 10436 10101"/>
              <a:gd name="T35" fmla="*/ 10436 h 1426"/>
              <a:gd name="T36" fmla="+- 0 1838 1313"/>
              <a:gd name="T37" fmla="*/ T36 w 3840"/>
              <a:gd name="T38" fmla="+- 0 10414 10101"/>
              <a:gd name="T39" fmla="*/ 10414 h 1426"/>
              <a:gd name="T40" fmla="+- 0 1883 1313"/>
              <a:gd name="T41" fmla="*/ T40 w 3840"/>
              <a:gd name="T42" fmla="+- 0 10349 10101"/>
              <a:gd name="T43" fmla="*/ 10349 h 1426"/>
              <a:gd name="T44" fmla="+- 0 1918 1313"/>
              <a:gd name="T45" fmla="*/ T44 w 3840"/>
              <a:gd name="T46" fmla="+- 0 10296 10101"/>
              <a:gd name="T47" fmla="*/ 10296 h 1426"/>
              <a:gd name="T48" fmla="+- 0 1996 1313"/>
              <a:gd name="T49" fmla="*/ T48 w 3840"/>
              <a:gd name="T50" fmla="+- 0 10281 10101"/>
              <a:gd name="T51" fmla="*/ 10281 h 1426"/>
              <a:gd name="T52" fmla="+- 0 2198 1313"/>
              <a:gd name="T53" fmla="*/ T52 w 3840"/>
              <a:gd name="T54" fmla="+- 0 10294 10101"/>
              <a:gd name="T55" fmla="*/ 10294 h 1426"/>
              <a:gd name="T56" fmla="+- 0 2303 1313"/>
              <a:gd name="T57" fmla="*/ T56 w 3840"/>
              <a:gd name="T58" fmla="+- 0 10429 10101"/>
              <a:gd name="T59" fmla="*/ 10429 h 1426"/>
              <a:gd name="T60" fmla="+- 0 2463 1313"/>
              <a:gd name="T61" fmla="*/ T60 w 3840"/>
              <a:gd name="T62" fmla="+- 0 10579 10101"/>
              <a:gd name="T63" fmla="*/ 10579 h 1426"/>
              <a:gd name="T64" fmla="+- 0 2603 1313"/>
              <a:gd name="T65" fmla="*/ T64 w 3840"/>
              <a:gd name="T66" fmla="+- 0 10604 10101"/>
              <a:gd name="T67" fmla="*/ 10604 h 1426"/>
              <a:gd name="T68" fmla="+- 0 2801 1313"/>
              <a:gd name="T69" fmla="*/ T68 w 3840"/>
              <a:gd name="T70" fmla="+- 0 10524 10101"/>
              <a:gd name="T71" fmla="*/ 10524 h 1426"/>
              <a:gd name="T72" fmla="+- 0 2978 1313"/>
              <a:gd name="T73" fmla="*/ T72 w 3840"/>
              <a:gd name="T74" fmla="+- 0 10401 10101"/>
              <a:gd name="T75" fmla="*/ 10401 h 1426"/>
              <a:gd name="T76" fmla="+- 0 3178 1313"/>
              <a:gd name="T77" fmla="*/ T76 w 3840"/>
              <a:gd name="T78" fmla="+- 0 10369 10101"/>
              <a:gd name="T79" fmla="*/ 10369 h 1426"/>
              <a:gd name="T80" fmla="+- 0 3278 1313"/>
              <a:gd name="T81" fmla="*/ T80 w 3840"/>
              <a:gd name="T82" fmla="+- 0 10384 10101"/>
              <a:gd name="T83" fmla="*/ 10384 h 1426"/>
              <a:gd name="T84" fmla="+- 0 3268 1313"/>
              <a:gd name="T85" fmla="*/ T84 w 3840"/>
              <a:gd name="T86" fmla="+- 0 10451 10101"/>
              <a:gd name="T87" fmla="*/ 10451 h 1426"/>
              <a:gd name="T88" fmla="+- 0 3258 1313"/>
              <a:gd name="T89" fmla="*/ T88 w 3840"/>
              <a:gd name="T90" fmla="+- 0 10606 10101"/>
              <a:gd name="T91" fmla="*/ 10606 h 1426"/>
              <a:gd name="T92" fmla="+- 0 3366 1313"/>
              <a:gd name="T93" fmla="*/ T92 w 3840"/>
              <a:gd name="T94" fmla="+- 0 10609 10101"/>
              <a:gd name="T95" fmla="*/ 10609 h 1426"/>
              <a:gd name="T96" fmla="+- 0 3576 1313"/>
              <a:gd name="T97" fmla="*/ T96 w 3840"/>
              <a:gd name="T98" fmla="+- 0 10476 10101"/>
              <a:gd name="T99" fmla="*/ 10476 h 1426"/>
              <a:gd name="T100" fmla="+- 0 3651 1313"/>
              <a:gd name="T101" fmla="*/ T100 w 3840"/>
              <a:gd name="T102" fmla="+- 0 10384 10101"/>
              <a:gd name="T103" fmla="*/ 10384 h 1426"/>
              <a:gd name="T104" fmla="+- 0 3733 1313"/>
              <a:gd name="T105" fmla="*/ T104 w 3840"/>
              <a:gd name="T106" fmla="+- 0 10304 10101"/>
              <a:gd name="T107" fmla="*/ 10304 h 1426"/>
              <a:gd name="T108" fmla="+- 0 3916 1313"/>
              <a:gd name="T109" fmla="*/ T108 w 3840"/>
              <a:gd name="T110" fmla="+- 0 10304 10101"/>
              <a:gd name="T111" fmla="*/ 10304 h 1426"/>
              <a:gd name="T112" fmla="+- 0 4153 1313"/>
              <a:gd name="T113" fmla="*/ T112 w 3840"/>
              <a:gd name="T114" fmla="+- 0 10334 10101"/>
              <a:gd name="T115" fmla="*/ 10334 h 1426"/>
              <a:gd name="T116" fmla="+- 0 4386 1313"/>
              <a:gd name="T117" fmla="*/ T116 w 3840"/>
              <a:gd name="T118" fmla="+- 0 10414 10101"/>
              <a:gd name="T119" fmla="*/ 10414 h 1426"/>
              <a:gd name="T120" fmla="+- 0 4448 1313"/>
              <a:gd name="T121" fmla="*/ T120 w 3840"/>
              <a:gd name="T122" fmla="+- 0 10549 10101"/>
              <a:gd name="T123" fmla="*/ 10549 h 1426"/>
              <a:gd name="T124" fmla="+- 0 4461 1313"/>
              <a:gd name="T125" fmla="*/ T124 w 3840"/>
              <a:gd name="T126" fmla="+- 0 10591 10101"/>
              <a:gd name="T127" fmla="*/ 10591 h 1426"/>
              <a:gd name="T128" fmla="+- 0 4448 1313"/>
              <a:gd name="T129" fmla="*/ T128 w 3840"/>
              <a:gd name="T130" fmla="+- 0 10744 10101"/>
              <a:gd name="T131" fmla="*/ 10744 h 1426"/>
              <a:gd name="T132" fmla="+- 0 4418 1313"/>
              <a:gd name="T133" fmla="*/ T132 w 3840"/>
              <a:gd name="T134" fmla="+- 0 10957 10101"/>
              <a:gd name="T135" fmla="*/ 10957 h 1426"/>
              <a:gd name="T136" fmla="+- 0 4431 1313"/>
              <a:gd name="T137" fmla="*/ T136 w 3840"/>
              <a:gd name="T138" fmla="+- 0 11209 10101"/>
              <a:gd name="T139" fmla="*/ 11209 h 1426"/>
              <a:gd name="T140" fmla="+- 0 4478 1313"/>
              <a:gd name="T141" fmla="*/ T140 w 3840"/>
              <a:gd name="T142" fmla="+- 0 11422 10101"/>
              <a:gd name="T143" fmla="*/ 11422 h 1426"/>
              <a:gd name="T144" fmla="+- 0 4646 1313"/>
              <a:gd name="T145" fmla="*/ T144 w 3840"/>
              <a:gd name="T146" fmla="+- 0 11527 10101"/>
              <a:gd name="T147" fmla="*/ 11527 h 1426"/>
              <a:gd name="T148" fmla="+- 0 4788 1313"/>
              <a:gd name="T149" fmla="*/ T148 w 3840"/>
              <a:gd name="T150" fmla="+- 0 11447 10101"/>
              <a:gd name="T151" fmla="*/ 11447 h 1426"/>
              <a:gd name="T152" fmla="+- 0 4808 1313"/>
              <a:gd name="T153" fmla="*/ T152 w 3840"/>
              <a:gd name="T154" fmla="+- 0 11412 10101"/>
              <a:gd name="T155" fmla="*/ 11412 h 1426"/>
              <a:gd name="T156" fmla="+- 0 4833 1313"/>
              <a:gd name="T157" fmla="*/ T156 w 3840"/>
              <a:gd name="T158" fmla="+- 0 11367 10101"/>
              <a:gd name="T159" fmla="*/ 11367 h 1426"/>
              <a:gd name="T160" fmla="+- 0 4851 1313"/>
              <a:gd name="T161" fmla="*/ T160 w 3840"/>
              <a:gd name="T162" fmla="+- 0 11302 10101"/>
              <a:gd name="T163" fmla="*/ 11302 h 1426"/>
              <a:gd name="T164" fmla="+- 0 4858 1313"/>
              <a:gd name="T165" fmla="*/ T164 w 3840"/>
              <a:gd name="T166" fmla="+- 0 11262 10101"/>
              <a:gd name="T167" fmla="*/ 11262 h 1426"/>
              <a:gd name="T168" fmla="+- 0 5011 1313"/>
              <a:gd name="T169" fmla="*/ T168 w 3840"/>
              <a:gd name="T170" fmla="+- 0 11222 10101"/>
              <a:gd name="T171" fmla="*/ 11222 h 14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3840" h="1426">
                <a:moveTo>
                  <a:pt x="0" y="465"/>
                </a:moveTo>
                <a:lnTo>
                  <a:pt x="15" y="423"/>
                </a:lnTo>
                <a:lnTo>
                  <a:pt x="23" y="398"/>
                </a:lnTo>
                <a:lnTo>
                  <a:pt x="25" y="380"/>
                </a:lnTo>
                <a:lnTo>
                  <a:pt x="25" y="368"/>
                </a:lnTo>
                <a:lnTo>
                  <a:pt x="23" y="348"/>
                </a:lnTo>
                <a:lnTo>
                  <a:pt x="20" y="318"/>
                </a:lnTo>
                <a:lnTo>
                  <a:pt x="23" y="188"/>
                </a:lnTo>
                <a:lnTo>
                  <a:pt x="30" y="73"/>
                </a:lnTo>
                <a:lnTo>
                  <a:pt x="58" y="8"/>
                </a:lnTo>
                <a:lnTo>
                  <a:pt x="93" y="0"/>
                </a:lnTo>
                <a:lnTo>
                  <a:pt x="123" y="63"/>
                </a:lnTo>
                <a:lnTo>
                  <a:pt x="148" y="135"/>
                </a:lnTo>
                <a:lnTo>
                  <a:pt x="168" y="213"/>
                </a:lnTo>
                <a:lnTo>
                  <a:pt x="193" y="288"/>
                </a:lnTo>
                <a:lnTo>
                  <a:pt x="225" y="355"/>
                </a:lnTo>
                <a:lnTo>
                  <a:pt x="270" y="410"/>
                </a:lnTo>
                <a:lnTo>
                  <a:pt x="333" y="448"/>
                </a:lnTo>
                <a:lnTo>
                  <a:pt x="348" y="445"/>
                </a:lnTo>
                <a:lnTo>
                  <a:pt x="363" y="443"/>
                </a:lnTo>
                <a:lnTo>
                  <a:pt x="378" y="440"/>
                </a:lnTo>
                <a:lnTo>
                  <a:pt x="390" y="433"/>
                </a:lnTo>
                <a:lnTo>
                  <a:pt x="413" y="413"/>
                </a:lnTo>
                <a:lnTo>
                  <a:pt x="435" y="388"/>
                </a:lnTo>
                <a:lnTo>
                  <a:pt x="458" y="365"/>
                </a:lnTo>
                <a:lnTo>
                  <a:pt x="480" y="345"/>
                </a:lnTo>
                <a:lnTo>
                  <a:pt x="490" y="335"/>
                </a:lnTo>
                <a:lnTo>
                  <a:pt x="503" y="328"/>
                </a:lnTo>
                <a:lnTo>
                  <a:pt x="513" y="320"/>
                </a:lnTo>
                <a:lnTo>
                  <a:pt x="525" y="313"/>
                </a:lnTo>
                <a:lnTo>
                  <a:pt x="540" y="290"/>
                </a:lnTo>
                <a:lnTo>
                  <a:pt x="555" y="268"/>
                </a:lnTo>
                <a:lnTo>
                  <a:pt x="570" y="248"/>
                </a:lnTo>
                <a:lnTo>
                  <a:pt x="585" y="225"/>
                </a:lnTo>
                <a:lnTo>
                  <a:pt x="595" y="210"/>
                </a:lnTo>
                <a:lnTo>
                  <a:pt x="605" y="195"/>
                </a:lnTo>
                <a:lnTo>
                  <a:pt x="613" y="183"/>
                </a:lnTo>
                <a:lnTo>
                  <a:pt x="615" y="178"/>
                </a:lnTo>
                <a:lnTo>
                  <a:pt x="683" y="180"/>
                </a:lnTo>
                <a:lnTo>
                  <a:pt x="750" y="183"/>
                </a:lnTo>
                <a:lnTo>
                  <a:pt x="818" y="188"/>
                </a:lnTo>
                <a:lnTo>
                  <a:pt x="885" y="193"/>
                </a:lnTo>
                <a:lnTo>
                  <a:pt x="945" y="253"/>
                </a:lnTo>
                <a:lnTo>
                  <a:pt x="968" y="295"/>
                </a:lnTo>
                <a:lnTo>
                  <a:pt x="990" y="328"/>
                </a:lnTo>
                <a:lnTo>
                  <a:pt x="1040" y="383"/>
                </a:lnTo>
                <a:lnTo>
                  <a:pt x="1090" y="433"/>
                </a:lnTo>
                <a:lnTo>
                  <a:pt x="1150" y="478"/>
                </a:lnTo>
                <a:lnTo>
                  <a:pt x="1215" y="508"/>
                </a:lnTo>
                <a:lnTo>
                  <a:pt x="1253" y="505"/>
                </a:lnTo>
                <a:lnTo>
                  <a:pt x="1290" y="503"/>
                </a:lnTo>
                <a:lnTo>
                  <a:pt x="1365" y="495"/>
                </a:lnTo>
                <a:lnTo>
                  <a:pt x="1448" y="450"/>
                </a:lnTo>
                <a:lnTo>
                  <a:pt x="1488" y="423"/>
                </a:lnTo>
                <a:lnTo>
                  <a:pt x="1533" y="403"/>
                </a:lnTo>
                <a:lnTo>
                  <a:pt x="1603" y="338"/>
                </a:lnTo>
                <a:lnTo>
                  <a:pt x="1665" y="300"/>
                </a:lnTo>
                <a:lnTo>
                  <a:pt x="1735" y="283"/>
                </a:lnTo>
                <a:lnTo>
                  <a:pt x="1830" y="268"/>
                </a:lnTo>
                <a:lnTo>
                  <a:pt x="1865" y="268"/>
                </a:lnTo>
                <a:lnTo>
                  <a:pt x="1900" y="268"/>
                </a:lnTo>
                <a:lnTo>
                  <a:pt x="1935" y="270"/>
                </a:lnTo>
                <a:lnTo>
                  <a:pt x="1965" y="283"/>
                </a:lnTo>
                <a:lnTo>
                  <a:pt x="1973" y="303"/>
                </a:lnTo>
                <a:lnTo>
                  <a:pt x="1965" y="325"/>
                </a:lnTo>
                <a:lnTo>
                  <a:pt x="1955" y="350"/>
                </a:lnTo>
                <a:lnTo>
                  <a:pt x="1950" y="375"/>
                </a:lnTo>
                <a:lnTo>
                  <a:pt x="1945" y="463"/>
                </a:lnTo>
                <a:lnTo>
                  <a:pt x="1945" y="505"/>
                </a:lnTo>
                <a:lnTo>
                  <a:pt x="1965" y="523"/>
                </a:lnTo>
                <a:lnTo>
                  <a:pt x="2013" y="538"/>
                </a:lnTo>
                <a:lnTo>
                  <a:pt x="2053" y="508"/>
                </a:lnTo>
                <a:lnTo>
                  <a:pt x="2155" y="463"/>
                </a:lnTo>
                <a:lnTo>
                  <a:pt x="2210" y="423"/>
                </a:lnTo>
                <a:lnTo>
                  <a:pt x="2263" y="375"/>
                </a:lnTo>
                <a:lnTo>
                  <a:pt x="2310" y="328"/>
                </a:lnTo>
                <a:lnTo>
                  <a:pt x="2333" y="293"/>
                </a:lnTo>
                <a:lnTo>
                  <a:pt x="2338" y="283"/>
                </a:lnTo>
                <a:lnTo>
                  <a:pt x="2365" y="255"/>
                </a:lnTo>
                <a:lnTo>
                  <a:pt x="2395" y="225"/>
                </a:lnTo>
                <a:lnTo>
                  <a:pt x="2420" y="203"/>
                </a:lnTo>
                <a:lnTo>
                  <a:pt x="2430" y="193"/>
                </a:lnTo>
                <a:lnTo>
                  <a:pt x="2520" y="198"/>
                </a:lnTo>
                <a:lnTo>
                  <a:pt x="2603" y="203"/>
                </a:lnTo>
                <a:lnTo>
                  <a:pt x="2685" y="208"/>
                </a:lnTo>
                <a:lnTo>
                  <a:pt x="2765" y="218"/>
                </a:lnTo>
                <a:lnTo>
                  <a:pt x="2840" y="233"/>
                </a:lnTo>
                <a:lnTo>
                  <a:pt x="2918" y="250"/>
                </a:lnTo>
                <a:lnTo>
                  <a:pt x="2995" y="278"/>
                </a:lnTo>
                <a:lnTo>
                  <a:pt x="3073" y="313"/>
                </a:lnTo>
                <a:lnTo>
                  <a:pt x="3108" y="368"/>
                </a:lnTo>
                <a:lnTo>
                  <a:pt x="3115" y="390"/>
                </a:lnTo>
                <a:lnTo>
                  <a:pt x="3135" y="448"/>
                </a:lnTo>
                <a:lnTo>
                  <a:pt x="3140" y="463"/>
                </a:lnTo>
                <a:lnTo>
                  <a:pt x="3145" y="478"/>
                </a:lnTo>
                <a:lnTo>
                  <a:pt x="3148" y="490"/>
                </a:lnTo>
                <a:lnTo>
                  <a:pt x="3150" y="495"/>
                </a:lnTo>
                <a:lnTo>
                  <a:pt x="3143" y="570"/>
                </a:lnTo>
                <a:lnTo>
                  <a:pt x="3135" y="643"/>
                </a:lnTo>
                <a:lnTo>
                  <a:pt x="3125" y="713"/>
                </a:lnTo>
                <a:lnTo>
                  <a:pt x="3115" y="783"/>
                </a:lnTo>
                <a:lnTo>
                  <a:pt x="3105" y="856"/>
                </a:lnTo>
                <a:lnTo>
                  <a:pt x="3110" y="958"/>
                </a:lnTo>
                <a:lnTo>
                  <a:pt x="3113" y="1041"/>
                </a:lnTo>
                <a:lnTo>
                  <a:pt x="3118" y="1108"/>
                </a:lnTo>
                <a:lnTo>
                  <a:pt x="3125" y="1173"/>
                </a:lnTo>
                <a:lnTo>
                  <a:pt x="3140" y="1241"/>
                </a:lnTo>
                <a:lnTo>
                  <a:pt x="3165" y="1321"/>
                </a:lnTo>
                <a:lnTo>
                  <a:pt x="3215" y="1381"/>
                </a:lnTo>
                <a:lnTo>
                  <a:pt x="3298" y="1416"/>
                </a:lnTo>
                <a:lnTo>
                  <a:pt x="3333" y="1426"/>
                </a:lnTo>
                <a:lnTo>
                  <a:pt x="3365" y="1421"/>
                </a:lnTo>
                <a:lnTo>
                  <a:pt x="3438" y="1403"/>
                </a:lnTo>
                <a:lnTo>
                  <a:pt x="3475" y="1346"/>
                </a:lnTo>
                <a:lnTo>
                  <a:pt x="3480" y="1336"/>
                </a:lnTo>
                <a:lnTo>
                  <a:pt x="3485" y="1323"/>
                </a:lnTo>
                <a:lnTo>
                  <a:pt x="3495" y="1311"/>
                </a:lnTo>
                <a:lnTo>
                  <a:pt x="3505" y="1301"/>
                </a:lnTo>
                <a:lnTo>
                  <a:pt x="3510" y="1288"/>
                </a:lnTo>
                <a:lnTo>
                  <a:pt x="3520" y="1266"/>
                </a:lnTo>
                <a:lnTo>
                  <a:pt x="3525" y="1243"/>
                </a:lnTo>
                <a:lnTo>
                  <a:pt x="3533" y="1223"/>
                </a:lnTo>
                <a:lnTo>
                  <a:pt x="3538" y="1201"/>
                </a:lnTo>
                <a:lnTo>
                  <a:pt x="3540" y="1188"/>
                </a:lnTo>
                <a:lnTo>
                  <a:pt x="3543" y="1173"/>
                </a:lnTo>
                <a:lnTo>
                  <a:pt x="3545" y="1161"/>
                </a:lnTo>
                <a:lnTo>
                  <a:pt x="3553" y="1153"/>
                </a:lnTo>
                <a:lnTo>
                  <a:pt x="3625" y="1133"/>
                </a:lnTo>
                <a:lnTo>
                  <a:pt x="3698" y="1121"/>
                </a:lnTo>
                <a:lnTo>
                  <a:pt x="3768" y="1113"/>
                </a:lnTo>
                <a:lnTo>
                  <a:pt x="3840" y="1108"/>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 name="AutoShape 19">
            <a:extLst>
              <a:ext uri="{FF2B5EF4-FFF2-40B4-BE49-F238E27FC236}">
                <a16:creationId xmlns:a16="http://schemas.microsoft.com/office/drawing/2014/main" id="{DCC03B29-7606-3A2C-51D3-1BE787084FFD}"/>
              </a:ext>
            </a:extLst>
          </p:cNvPr>
          <p:cNvSpPr>
            <a:spLocks/>
          </p:cNvSpPr>
          <p:nvPr/>
        </p:nvSpPr>
        <p:spPr bwMode="auto">
          <a:xfrm>
            <a:off x="5729937" y="3370821"/>
            <a:ext cx="2226069" cy="1951944"/>
          </a:xfrm>
          <a:custGeom>
            <a:avLst/>
            <a:gdLst>
              <a:gd name="T0" fmla="+- 0 8922 7433"/>
              <a:gd name="T1" fmla="*/ T0 w 2598"/>
              <a:gd name="T2" fmla="+- 0 8456 8301"/>
              <a:gd name="T3" fmla="*/ 8456 h 2338"/>
              <a:gd name="T4" fmla="+- 0 8713 7433"/>
              <a:gd name="T5" fmla="*/ T4 w 2598"/>
              <a:gd name="T6" fmla="+- 0 8434 8301"/>
              <a:gd name="T7" fmla="*/ 8434 h 2338"/>
              <a:gd name="T8" fmla="+- 0 8431 7433"/>
              <a:gd name="T9" fmla="*/ T8 w 2598"/>
              <a:gd name="T10" fmla="+- 0 8498 8301"/>
              <a:gd name="T11" fmla="*/ 8498 h 2338"/>
              <a:gd name="T12" fmla="+- 0 8210 7433"/>
              <a:gd name="T13" fmla="*/ T12 w 2598"/>
              <a:gd name="T14" fmla="+- 0 8580 8301"/>
              <a:gd name="T15" fmla="*/ 8580 h 2338"/>
              <a:gd name="T16" fmla="+- 0 8063 7433"/>
              <a:gd name="T17" fmla="*/ T16 w 2598"/>
              <a:gd name="T18" fmla="+- 0 8719 8301"/>
              <a:gd name="T19" fmla="*/ 8719 h 2338"/>
              <a:gd name="T20" fmla="+- 0 7970 7433"/>
              <a:gd name="T21" fmla="*/ T20 w 2598"/>
              <a:gd name="T22" fmla="+- 0 9021 8301"/>
              <a:gd name="T23" fmla="*/ 9021 h 2338"/>
              <a:gd name="T24" fmla="+- 0 7988 7433"/>
              <a:gd name="T25" fmla="*/ T24 w 2598"/>
              <a:gd name="T26" fmla="+- 0 9345 8301"/>
              <a:gd name="T27" fmla="*/ 9345 h 2338"/>
              <a:gd name="T28" fmla="+- 0 8066 7433"/>
              <a:gd name="T29" fmla="*/ T28 w 2598"/>
              <a:gd name="T30" fmla="+- 0 9655 8301"/>
              <a:gd name="T31" fmla="*/ 9655 h 2338"/>
              <a:gd name="T32" fmla="+- 0 8195 7433"/>
              <a:gd name="T33" fmla="*/ T32 w 2598"/>
              <a:gd name="T34" fmla="+- 0 9840 8301"/>
              <a:gd name="T35" fmla="*/ 9840 h 2338"/>
              <a:gd name="T36" fmla="+- 0 8284 7433"/>
              <a:gd name="T37" fmla="*/ T36 w 2598"/>
              <a:gd name="T38" fmla="+- 0 9961 8301"/>
              <a:gd name="T39" fmla="*/ 9961 h 2338"/>
              <a:gd name="T40" fmla="+- 0 8478 7433"/>
              <a:gd name="T41" fmla="*/ T40 w 2598"/>
              <a:gd name="T42" fmla="+- 0 10038 8301"/>
              <a:gd name="T43" fmla="*/ 10038 h 2338"/>
              <a:gd name="T44" fmla="+- 0 8514 7433"/>
              <a:gd name="T45" fmla="*/ T44 w 2598"/>
              <a:gd name="T46" fmla="+- 0 10115 8301"/>
              <a:gd name="T47" fmla="*/ 10115 h 2338"/>
              <a:gd name="T48" fmla="+- 0 8667 7433"/>
              <a:gd name="T49" fmla="*/ T48 w 2598"/>
              <a:gd name="T50" fmla="+- 0 10171 8301"/>
              <a:gd name="T51" fmla="*/ 10171 h 2338"/>
              <a:gd name="T52" fmla="+- 0 8841 7433"/>
              <a:gd name="T53" fmla="*/ T52 w 2598"/>
              <a:gd name="T54" fmla="+- 0 10221 8301"/>
              <a:gd name="T55" fmla="*/ 10221 h 2338"/>
              <a:gd name="T56" fmla="+- 0 9066 7433"/>
              <a:gd name="T57" fmla="*/ T56 w 2598"/>
              <a:gd name="T58" fmla="+- 0 10272 8301"/>
              <a:gd name="T59" fmla="*/ 10272 h 2338"/>
              <a:gd name="T60" fmla="+- 0 9250 7433"/>
              <a:gd name="T61" fmla="*/ T60 w 2598"/>
              <a:gd name="T62" fmla="+- 0 10275 8301"/>
              <a:gd name="T63" fmla="*/ 10275 h 2338"/>
              <a:gd name="T64" fmla="+- 0 9383 7433"/>
              <a:gd name="T65" fmla="*/ T64 w 2598"/>
              <a:gd name="T66" fmla="+- 0 10248 8301"/>
              <a:gd name="T67" fmla="*/ 10248 h 2338"/>
              <a:gd name="T68" fmla="+- 0 9574 7433"/>
              <a:gd name="T69" fmla="*/ T68 w 2598"/>
              <a:gd name="T70" fmla="+- 0 10089 8301"/>
              <a:gd name="T71" fmla="*/ 10089 h 2338"/>
              <a:gd name="T72" fmla="+- 0 9650 7433"/>
              <a:gd name="T73" fmla="*/ T72 w 2598"/>
              <a:gd name="T74" fmla="+- 0 9818 8301"/>
              <a:gd name="T75" fmla="*/ 9818 h 2338"/>
              <a:gd name="T76" fmla="+- 0 9639 7433"/>
              <a:gd name="T77" fmla="*/ T76 w 2598"/>
              <a:gd name="T78" fmla="+- 0 9479 8301"/>
              <a:gd name="T79" fmla="*/ 9479 h 2338"/>
              <a:gd name="T80" fmla="+- 0 9609 7433"/>
              <a:gd name="T81" fmla="*/ T80 w 2598"/>
              <a:gd name="T82" fmla="+- 0 9172 8301"/>
              <a:gd name="T83" fmla="*/ 9172 h 2338"/>
              <a:gd name="T84" fmla="+- 0 9556 7433"/>
              <a:gd name="T85" fmla="*/ T84 w 2598"/>
              <a:gd name="T86" fmla="+- 0 8915 8301"/>
              <a:gd name="T87" fmla="*/ 8915 h 2338"/>
              <a:gd name="T88" fmla="+- 0 9407 7433"/>
              <a:gd name="T89" fmla="*/ T88 w 2598"/>
              <a:gd name="T90" fmla="+- 0 8733 8301"/>
              <a:gd name="T91" fmla="*/ 8733 h 2338"/>
              <a:gd name="T92" fmla="+- 0 9158 7433"/>
              <a:gd name="T93" fmla="*/ T92 w 2598"/>
              <a:gd name="T94" fmla="+- 0 8601 8301"/>
              <a:gd name="T95" fmla="*/ 8601 h 2338"/>
              <a:gd name="T96" fmla="+- 0 9014 7433"/>
              <a:gd name="T97" fmla="*/ T96 w 2598"/>
              <a:gd name="T98" fmla="+- 0 8531 8301"/>
              <a:gd name="T99" fmla="*/ 8531 h 2338"/>
              <a:gd name="T100" fmla="+- 0 8969 7433"/>
              <a:gd name="T101" fmla="*/ T100 w 2598"/>
              <a:gd name="T102" fmla="+- 0 8547 8301"/>
              <a:gd name="T103" fmla="*/ 8547 h 2338"/>
              <a:gd name="T104" fmla="+- 0 7759 7433"/>
              <a:gd name="T105" fmla="*/ T104 w 2598"/>
              <a:gd name="T106" fmla="+- 0 9216 8301"/>
              <a:gd name="T107" fmla="*/ 9216 h 2338"/>
              <a:gd name="T108" fmla="+- 0 7847 7433"/>
              <a:gd name="T109" fmla="*/ T108 w 2598"/>
              <a:gd name="T110" fmla="+- 0 9237 8301"/>
              <a:gd name="T111" fmla="*/ 9237 h 2338"/>
              <a:gd name="T112" fmla="+- 0 7885 7433"/>
              <a:gd name="T113" fmla="*/ T112 w 2598"/>
              <a:gd name="T114" fmla="+- 0 9290 8301"/>
              <a:gd name="T115" fmla="*/ 9290 h 2338"/>
              <a:gd name="T116" fmla="+- 0 8033 7433"/>
              <a:gd name="T117" fmla="*/ T116 w 2598"/>
              <a:gd name="T118" fmla="+- 0 9334 8301"/>
              <a:gd name="T119" fmla="*/ 9334 h 2338"/>
              <a:gd name="T120" fmla="+- 0 8341 7433"/>
              <a:gd name="T121" fmla="*/ T120 w 2598"/>
              <a:gd name="T122" fmla="+- 0 9376 8301"/>
              <a:gd name="T123" fmla="*/ 9376 h 2338"/>
              <a:gd name="T124" fmla="+- 0 8649 7433"/>
              <a:gd name="T125" fmla="*/ T124 w 2598"/>
              <a:gd name="T126" fmla="+- 0 9399 8301"/>
              <a:gd name="T127" fmla="*/ 9399 h 2338"/>
              <a:gd name="T128" fmla="+- 0 8964 7433"/>
              <a:gd name="T129" fmla="*/ T128 w 2598"/>
              <a:gd name="T130" fmla="+- 0 9410 8301"/>
              <a:gd name="T131" fmla="*/ 9410 h 2338"/>
              <a:gd name="T132" fmla="+- 0 9272 7433"/>
              <a:gd name="T133" fmla="*/ T132 w 2598"/>
              <a:gd name="T134" fmla="+- 0 9440 8301"/>
              <a:gd name="T135" fmla="*/ 9440 h 2338"/>
              <a:gd name="T136" fmla="+- 0 9581 7433"/>
              <a:gd name="T137" fmla="*/ T136 w 2598"/>
              <a:gd name="T138" fmla="+- 0 9459 8301"/>
              <a:gd name="T139" fmla="*/ 9459 h 2338"/>
              <a:gd name="T140" fmla="+- 0 9836 7433"/>
              <a:gd name="T141" fmla="*/ T140 w 2598"/>
              <a:gd name="T142" fmla="+- 0 9472 8301"/>
              <a:gd name="T143" fmla="*/ 9472 h 2338"/>
              <a:gd name="T144" fmla="+- 0 9938 7433"/>
              <a:gd name="T145" fmla="*/ T144 w 2598"/>
              <a:gd name="T146" fmla="+- 0 9491 8301"/>
              <a:gd name="T147" fmla="*/ 9491 h 2338"/>
              <a:gd name="T148" fmla="+- 0 9952 7433"/>
              <a:gd name="T149" fmla="*/ T148 w 2598"/>
              <a:gd name="T150" fmla="+- 0 9500 8301"/>
              <a:gd name="T151" fmla="*/ 9500 h 2338"/>
              <a:gd name="T152" fmla="+- 0 9561 7433"/>
              <a:gd name="T153" fmla="*/ T152 w 2598"/>
              <a:gd name="T154" fmla="+- 0 9476 8301"/>
              <a:gd name="T155" fmla="*/ 9476 h 2338"/>
              <a:gd name="T156" fmla="+- 0 9113 7433"/>
              <a:gd name="T157" fmla="*/ T156 w 2598"/>
              <a:gd name="T158" fmla="+- 0 9442 8301"/>
              <a:gd name="T159" fmla="*/ 9442 h 2338"/>
              <a:gd name="T160" fmla="+- 0 8912 7433"/>
              <a:gd name="T161" fmla="*/ T160 w 2598"/>
              <a:gd name="T162" fmla="+- 0 9386 8301"/>
              <a:gd name="T163" fmla="*/ 9386 h 2338"/>
              <a:gd name="T164" fmla="+- 0 8784 7433"/>
              <a:gd name="T165" fmla="*/ T164 w 2598"/>
              <a:gd name="T166" fmla="+- 0 9342 8301"/>
              <a:gd name="T167" fmla="*/ 9342 h 2338"/>
              <a:gd name="T168" fmla="+- 0 8589 7433"/>
              <a:gd name="T169" fmla="*/ T168 w 2598"/>
              <a:gd name="T170" fmla="+- 0 9281 8301"/>
              <a:gd name="T171" fmla="*/ 9281 h 2338"/>
              <a:gd name="T172" fmla="+- 0 8470 7433"/>
              <a:gd name="T173" fmla="*/ T172 w 2598"/>
              <a:gd name="T174" fmla="+- 0 9267 8301"/>
              <a:gd name="T175" fmla="*/ 9267 h 2338"/>
              <a:gd name="T176" fmla="+- 0 8303 7433"/>
              <a:gd name="T177" fmla="*/ T176 w 2598"/>
              <a:gd name="T178" fmla="+- 0 9266 8301"/>
              <a:gd name="T179" fmla="*/ 9266 h 2338"/>
              <a:gd name="T180" fmla="+- 0 7937 7433"/>
              <a:gd name="T181" fmla="*/ T180 w 2598"/>
              <a:gd name="T182" fmla="+- 0 9235 8301"/>
              <a:gd name="T183" fmla="*/ 9235 h 2338"/>
              <a:gd name="T184" fmla="+- 0 7603 7433"/>
              <a:gd name="T185" fmla="*/ T184 w 2598"/>
              <a:gd name="T186" fmla="+- 0 9203 8301"/>
              <a:gd name="T187" fmla="*/ 9203 h 2338"/>
              <a:gd name="T188" fmla="+- 0 8884 7433"/>
              <a:gd name="T189" fmla="*/ T188 w 2598"/>
              <a:gd name="T190" fmla="+- 0 8348 8301"/>
              <a:gd name="T191" fmla="*/ 8348 h 2338"/>
              <a:gd name="T192" fmla="+- 0 8922 7433"/>
              <a:gd name="T193" fmla="*/ T192 w 2598"/>
              <a:gd name="T194" fmla="+- 0 8502 8301"/>
              <a:gd name="T195" fmla="*/ 8502 h 2338"/>
              <a:gd name="T196" fmla="+- 0 8946 7433"/>
              <a:gd name="T197" fmla="*/ T196 w 2598"/>
              <a:gd name="T198" fmla="+- 0 8612 8301"/>
              <a:gd name="T199" fmla="*/ 8612 h 2338"/>
              <a:gd name="T200" fmla="+- 0 8960 7433"/>
              <a:gd name="T201" fmla="*/ T200 w 2598"/>
              <a:gd name="T202" fmla="+- 0 8693 8301"/>
              <a:gd name="T203" fmla="*/ 8693 h 2338"/>
              <a:gd name="T204" fmla="+- 0 8964 7433"/>
              <a:gd name="T205" fmla="*/ T204 w 2598"/>
              <a:gd name="T206" fmla="+- 0 8762 8301"/>
              <a:gd name="T207" fmla="*/ 8762 h 2338"/>
              <a:gd name="T208" fmla="+- 0 8961 7433"/>
              <a:gd name="T209" fmla="*/ T208 w 2598"/>
              <a:gd name="T210" fmla="+- 0 8832 8301"/>
              <a:gd name="T211" fmla="*/ 8832 h 2338"/>
              <a:gd name="T212" fmla="+- 0 8952 7433"/>
              <a:gd name="T213" fmla="*/ T212 w 2598"/>
              <a:gd name="T214" fmla="+- 0 8919 8301"/>
              <a:gd name="T215" fmla="*/ 8919 h 2338"/>
              <a:gd name="T216" fmla="+- 0 8940 7433"/>
              <a:gd name="T217" fmla="*/ T216 w 2598"/>
              <a:gd name="T218" fmla="+- 0 9038 8301"/>
              <a:gd name="T219" fmla="*/ 9038 h 2338"/>
              <a:gd name="T220" fmla="+- 0 8926 7433"/>
              <a:gd name="T221" fmla="*/ T220 w 2598"/>
              <a:gd name="T222" fmla="+- 0 9204 8301"/>
              <a:gd name="T223" fmla="*/ 9204 h 2338"/>
              <a:gd name="T224" fmla="+- 0 8912 7433"/>
              <a:gd name="T225" fmla="*/ T224 w 2598"/>
              <a:gd name="T226" fmla="+- 0 9432 8301"/>
              <a:gd name="T227" fmla="*/ 9432 h 2338"/>
              <a:gd name="T228" fmla="+- 0 8899 7433"/>
              <a:gd name="T229" fmla="*/ T228 w 2598"/>
              <a:gd name="T230" fmla="+- 0 9737 8301"/>
              <a:gd name="T231" fmla="*/ 9737 h 2338"/>
              <a:gd name="T232" fmla="+- 0 8890 7433"/>
              <a:gd name="T233" fmla="*/ T232 w 2598"/>
              <a:gd name="T234" fmla="+- 0 10135 8301"/>
              <a:gd name="T235" fmla="*/ 10135 h 2338"/>
              <a:gd name="T236" fmla="+- 0 8887 7433"/>
              <a:gd name="T237" fmla="*/ T236 w 2598"/>
              <a:gd name="T238" fmla="+- 0 10639 8301"/>
              <a:gd name="T239" fmla="*/ 10639 h 23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2598" h="2338">
                <a:moveTo>
                  <a:pt x="1512" y="274"/>
                </a:moveTo>
                <a:lnTo>
                  <a:pt x="1521" y="222"/>
                </a:lnTo>
                <a:lnTo>
                  <a:pt x="1513" y="183"/>
                </a:lnTo>
                <a:lnTo>
                  <a:pt x="1489" y="155"/>
                </a:lnTo>
                <a:lnTo>
                  <a:pt x="1452" y="137"/>
                </a:lnTo>
                <a:lnTo>
                  <a:pt x="1403" y="128"/>
                </a:lnTo>
                <a:lnTo>
                  <a:pt x="1345" y="127"/>
                </a:lnTo>
                <a:lnTo>
                  <a:pt x="1280" y="133"/>
                </a:lnTo>
                <a:lnTo>
                  <a:pt x="1211" y="144"/>
                </a:lnTo>
                <a:lnTo>
                  <a:pt x="1139" y="159"/>
                </a:lnTo>
                <a:lnTo>
                  <a:pt x="1068" y="177"/>
                </a:lnTo>
                <a:lnTo>
                  <a:pt x="998" y="197"/>
                </a:lnTo>
                <a:lnTo>
                  <a:pt x="933" y="217"/>
                </a:lnTo>
                <a:lnTo>
                  <a:pt x="875" y="237"/>
                </a:lnTo>
                <a:lnTo>
                  <a:pt x="825" y="255"/>
                </a:lnTo>
                <a:lnTo>
                  <a:pt x="777" y="279"/>
                </a:lnTo>
                <a:lnTo>
                  <a:pt x="727" y="309"/>
                </a:lnTo>
                <a:lnTo>
                  <a:pt x="688" y="335"/>
                </a:lnTo>
                <a:lnTo>
                  <a:pt x="672" y="346"/>
                </a:lnTo>
                <a:lnTo>
                  <a:pt x="630" y="418"/>
                </a:lnTo>
                <a:lnTo>
                  <a:pt x="598" y="490"/>
                </a:lnTo>
                <a:lnTo>
                  <a:pt x="573" y="563"/>
                </a:lnTo>
                <a:lnTo>
                  <a:pt x="553" y="640"/>
                </a:lnTo>
                <a:lnTo>
                  <a:pt x="537" y="720"/>
                </a:lnTo>
                <a:lnTo>
                  <a:pt x="540" y="801"/>
                </a:lnTo>
                <a:lnTo>
                  <a:pt x="543" y="882"/>
                </a:lnTo>
                <a:lnTo>
                  <a:pt x="548" y="963"/>
                </a:lnTo>
                <a:lnTo>
                  <a:pt x="555" y="1044"/>
                </a:lnTo>
                <a:lnTo>
                  <a:pt x="565" y="1124"/>
                </a:lnTo>
                <a:lnTo>
                  <a:pt x="581" y="1203"/>
                </a:lnTo>
                <a:lnTo>
                  <a:pt x="603" y="1279"/>
                </a:lnTo>
                <a:lnTo>
                  <a:pt x="633" y="1354"/>
                </a:lnTo>
                <a:lnTo>
                  <a:pt x="672" y="1426"/>
                </a:lnTo>
                <a:lnTo>
                  <a:pt x="701" y="1467"/>
                </a:lnTo>
                <a:lnTo>
                  <a:pt x="732" y="1504"/>
                </a:lnTo>
                <a:lnTo>
                  <a:pt x="762" y="1539"/>
                </a:lnTo>
                <a:lnTo>
                  <a:pt x="792" y="1575"/>
                </a:lnTo>
                <a:lnTo>
                  <a:pt x="813" y="1606"/>
                </a:lnTo>
                <a:lnTo>
                  <a:pt x="830" y="1635"/>
                </a:lnTo>
                <a:lnTo>
                  <a:pt x="851" y="1660"/>
                </a:lnTo>
                <a:lnTo>
                  <a:pt x="883" y="1680"/>
                </a:lnTo>
                <a:lnTo>
                  <a:pt x="936" y="1702"/>
                </a:lnTo>
                <a:lnTo>
                  <a:pt x="996" y="1722"/>
                </a:lnTo>
                <a:lnTo>
                  <a:pt x="1045" y="1737"/>
                </a:lnTo>
                <a:lnTo>
                  <a:pt x="1065" y="1743"/>
                </a:lnTo>
                <a:lnTo>
                  <a:pt x="1070" y="1766"/>
                </a:lnTo>
                <a:lnTo>
                  <a:pt x="1074" y="1790"/>
                </a:lnTo>
                <a:lnTo>
                  <a:pt x="1081" y="1814"/>
                </a:lnTo>
                <a:lnTo>
                  <a:pt x="1094" y="1834"/>
                </a:lnTo>
                <a:lnTo>
                  <a:pt x="1129" y="1852"/>
                </a:lnTo>
                <a:lnTo>
                  <a:pt x="1181" y="1863"/>
                </a:lnTo>
                <a:lnTo>
                  <a:pt x="1234" y="1870"/>
                </a:lnTo>
                <a:lnTo>
                  <a:pt x="1272" y="1877"/>
                </a:lnTo>
                <a:lnTo>
                  <a:pt x="1318" y="1890"/>
                </a:lnTo>
                <a:lnTo>
                  <a:pt x="1363" y="1904"/>
                </a:lnTo>
                <a:lnTo>
                  <a:pt x="1408" y="1920"/>
                </a:lnTo>
                <a:lnTo>
                  <a:pt x="1454" y="1935"/>
                </a:lnTo>
                <a:lnTo>
                  <a:pt x="1512" y="1952"/>
                </a:lnTo>
                <a:lnTo>
                  <a:pt x="1572" y="1962"/>
                </a:lnTo>
                <a:lnTo>
                  <a:pt x="1633" y="1971"/>
                </a:lnTo>
                <a:lnTo>
                  <a:pt x="1694" y="1983"/>
                </a:lnTo>
                <a:lnTo>
                  <a:pt x="1734" y="1980"/>
                </a:lnTo>
                <a:lnTo>
                  <a:pt x="1776" y="1977"/>
                </a:lnTo>
                <a:lnTo>
                  <a:pt x="1817" y="1974"/>
                </a:lnTo>
                <a:lnTo>
                  <a:pt x="1857" y="1968"/>
                </a:lnTo>
                <a:lnTo>
                  <a:pt x="1889" y="1962"/>
                </a:lnTo>
                <a:lnTo>
                  <a:pt x="1921" y="1955"/>
                </a:lnTo>
                <a:lnTo>
                  <a:pt x="1950" y="1947"/>
                </a:lnTo>
                <a:lnTo>
                  <a:pt x="1977" y="1935"/>
                </a:lnTo>
                <a:lnTo>
                  <a:pt x="2050" y="1891"/>
                </a:lnTo>
                <a:lnTo>
                  <a:pt x="2103" y="1842"/>
                </a:lnTo>
                <a:lnTo>
                  <a:pt x="2141" y="1788"/>
                </a:lnTo>
                <a:lnTo>
                  <a:pt x="2167" y="1728"/>
                </a:lnTo>
                <a:lnTo>
                  <a:pt x="2185" y="1663"/>
                </a:lnTo>
                <a:lnTo>
                  <a:pt x="2201" y="1593"/>
                </a:lnTo>
                <a:lnTo>
                  <a:pt x="2217" y="1517"/>
                </a:lnTo>
                <a:lnTo>
                  <a:pt x="2215" y="1425"/>
                </a:lnTo>
                <a:lnTo>
                  <a:pt x="2212" y="1339"/>
                </a:lnTo>
                <a:lnTo>
                  <a:pt x="2209" y="1257"/>
                </a:lnTo>
                <a:lnTo>
                  <a:pt x="2206" y="1178"/>
                </a:lnTo>
                <a:lnTo>
                  <a:pt x="2201" y="1101"/>
                </a:lnTo>
                <a:lnTo>
                  <a:pt x="2195" y="1025"/>
                </a:lnTo>
                <a:lnTo>
                  <a:pt x="2186" y="948"/>
                </a:lnTo>
                <a:lnTo>
                  <a:pt x="2176" y="871"/>
                </a:lnTo>
                <a:lnTo>
                  <a:pt x="2162" y="790"/>
                </a:lnTo>
                <a:lnTo>
                  <a:pt x="2145" y="706"/>
                </a:lnTo>
                <a:lnTo>
                  <a:pt x="2135" y="659"/>
                </a:lnTo>
                <a:lnTo>
                  <a:pt x="2123" y="614"/>
                </a:lnTo>
                <a:lnTo>
                  <a:pt x="2107" y="570"/>
                </a:lnTo>
                <a:lnTo>
                  <a:pt x="2083" y="528"/>
                </a:lnTo>
                <a:lnTo>
                  <a:pt x="2035" y="476"/>
                </a:lnTo>
                <a:lnTo>
                  <a:pt x="1974" y="432"/>
                </a:lnTo>
                <a:lnTo>
                  <a:pt x="1907" y="394"/>
                </a:lnTo>
                <a:lnTo>
                  <a:pt x="1843" y="360"/>
                </a:lnTo>
                <a:lnTo>
                  <a:pt x="1784" y="331"/>
                </a:lnTo>
                <a:lnTo>
                  <a:pt x="1725" y="300"/>
                </a:lnTo>
                <a:lnTo>
                  <a:pt x="1664" y="270"/>
                </a:lnTo>
                <a:lnTo>
                  <a:pt x="1603" y="240"/>
                </a:lnTo>
                <a:lnTo>
                  <a:pt x="1592" y="235"/>
                </a:lnTo>
                <a:lnTo>
                  <a:pt x="1581" y="230"/>
                </a:lnTo>
                <a:lnTo>
                  <a:pt x="1570" y="226"/>
                </a:lnTo>
                <a:lnTo>
                  <a:pt x="1560" y="226"/>
                </a:lnTo>
                <a:lnTo>
                  <a:pt x="1547" y="235"/>
                </a:lnTo>
                <a:lnTo>
                  <a:pt x="1536" y="246"/>
                </a:lnTo>
                <a:lnTo>
                  <a:pt x="1525" y="260"/>
                </a:lnTo>
                <a:lnTo>
                  <a:pt x="1512" y="274"/>
                </a:lnTo>
                <a:close/>
                <a:moveTo>
                  <a:pt x="297" y="912"/>
                </a:moveTo>
                <a:lnTo>
                  <a:pt x="326" y="915"/>
                </a:lnTo>
                <a:lnTo>
                  <a:pt x="354" y="916"/>
                </a:lnTo>
                <a:lnTo>
                  <a:pt x="380" y="919"/>
                </a:lnTo>
                <a:lnTo>
                  <a:pt x="403" y="927"/>
                </a:lnTo>
                <a:lnTo>
                  <a:pt x="414" y="936"/>
                </a:lnTo>
                <a:lnTo>
                  <a:pt x="421" y="949"/>
                </a:lnTo>
                <a:lnTo>
                  <a:pt x="426" y="963"/>
                </a:lnTo>
                <a:lnTo>
                  <a:pt x="432" y="975"/>
                </a:lnTo>
                <a:lnTo>
                  <a:pt x="452" y="989"/>
                </a:lnTo>
                <a:lnTo>
                  <a:pt x="475" y="1002"/>
                </a:lnTo>
                <a:lnTo>
                  <a:pt x="500" y="1012"/>
                </a:lnTo>
                <a:lnTo>
                  <a:pt x="523" y="1018"/>
                </a:lnTo>
                <a:lnTo>
                  <a:pt x="600" y="1033"/>
                </a:lnTo>
                <a:lnTo>
                  <a:pt x="677" y="1045"/>
                </a:lnTo>
                <a:lnTo>
                  <a:pt x="754" y="1057"/>
                </a:lnTo>
                <a:lnTo>
                  <a:pt x="831" y="1066"/>
                </a:lnTo>
                <a:lnTo>
                  <a:pt x="908" y="1075"/>
                </a:lnTo>
                <a:lnTo>
                  <a:pt x="985" y="1082"/>
                </a:lnTo>
                <a:lnTo>
                  <a:pt x="1062" y="1088"/>
                </a:lnTo>
                <a:lnTo>
                  <a:pt x="1139" y="1093"/>
                </a:lnTo>
                <a:lnTo>
                  <a:pt x="1216" y="1098"/>
                </a:lnTo>
                <a:lnTo>
                  <a:pt x="1294" y="1101"/>
                </a:lnTo>
                <a:lnTo>
                  <a:pt x="1373" y="1104"/>
                </a:lnTo>
                <a:lnTo>
                  <a:pt x="1451" y="1107"/>
                </a:lnTo>
                <a:lnTo>
                  <a:pt x="1531" y="1109"/>
                </a:lnTo>
                <a:lnTo>
                  <a:pt x="1608" y="1118"/>
                </a:lnTo>
                <a:lnTo>
                  <a:pt x="1685" y="1126"/>
                </a:lnTo>
                <a:lnTo>
                  <a:pt x="1762" y="1133"/>
                </a:lnTo>
                <a:lnTo>
                  <a:pt x="1839" y="1139"/>
                </a:lnTo>
                <a:lnTo>
                  <a:pt x="1916" y="1144"/>
                </a:lnTo>
                <a:lnTo>
                  <a:pt x="1993" y="1149"/>
                </a:lnTo>
                <a:lnTo>
                  <a:pt x="2071" y="1154"/>
                </a:lnTo>
                <a:lnTo>
                  <a:pt x="2148" y="1158"/>
                </a:lnTo>
                <a:lnTo>
                  <a:pt x="2227" y="1161"/>
                </a:lnTo>
                <a:lnTo>
                  <a:pt x="2306" y="1164"/>
                </a:lnTo>
                <a:lnTo>
                  <a:pt x="2385" y="1167"/>
                </a:lnTo>
                <a:lnTo>
                  <a:pt x="2403" y="1171"/>
                </a:lnTo>
                <a:lnTo>
                  <a:pt x="2421" y="1176"/>
                </a:lnTo>
                <a:lnTo>
                  <a:pt x="2439" y="1182"/>
                </a:lnTo>
                <a:lnTo>
                  <a:pt x="2457" y="1186"/>
                </a:lnTo>
                <a:lnTo>
                  <a:pt x="2505" y="1190"/>
                </a:lnTo>
                <a:lnTo>
                  <a:pt x="2560" y="1195"/>
                </a:lnTo>
                <a:lnTo>
                  <a:pt x="2598" y="1199"/>
                </a:lnTo>
                <a:lnTo>
                  <a:pt x="2592" y="1200"/>
                </a:lnTo>
                <a:lnTo>
                  <a:pt x="2519" y="1199"/>
                </a:lnTo>
                <a:lnTo>
                  <a:pt x="2445" y="1195"/>
                </a:lnTo>
                <a:lnTo>
                  <a:pt x="2370" y="1190"/>
                </a:lnTo>
                <a:lnTo>
                  <a:pt x="2294" y="1186"/>
                </a:lnTo>
                <a:lnTo>
                  <a:pt x="2128" y="1175"/>
                </a:lnTo>
                <a:lnTo>
                  <a:pt x="1945" y="1164"/>
                </a:lnTo>
                <a:lnTo>
                  <a:pt x="1798" y="1156"/>
                </a:lnTo>
                <a:lnTo>
                  <a:pt x="1737" y="1152"/>
                </a:lnTo>
                <a:lnTo>
                  <a:pt x="1680" y="1141"/>
                </a:lnTo>
                <a:lnTo>
                  <a:pt x="1624" y="1127"/>
                </a:lnTo>
                <a:lnTo>
                  <a:pt x="1568" y="1112"/>
                </a:lnTo>
                <a:lnTo>
                  <a:pt x="1512" y="1095"/>
                </a:lnTo>
                <a:lnTo>
                  <a:pt x="1479" y="1085"/>
                </a:lnTo>
                <a:lnTo>
                  <a:pt x="1452" y="1080"/>
                </a:lnTo>
                <a:lnTo>
                  <a:pt x="1424" y="1076"/>
                </a:lnTo>
                <a:lnTo>
                  <a:pt x="1392" y="1066"/>
                </a:lnTo>
                <a:lnTo>
                  <a:pt x="1351" y="1041"/>
                </a:lnTo>
                <a:lnTo>
                  <a:pt x="1308" y="1019"/>
                </a:lnTo>
                <a:lnTo>
                  <a:pt x="1263" y="1001"/>
                </a:lnTo>
                <a:lnTo>
                  <a:pt x="1214" y="989"/>
                </a:lnTo>
                <a:lnTo>
                  <a:pt x="1156" y="980"/>
                </a:lnTo>
                <a:lnTo>
                  <a:pt x="1114" y="974"/>
                </a:lnTo>
                <a:lnTo>
                  <a:pt x="1083" y="970"/>
                </a:lnTo>
                <a:lnTo>
                  <a:pt x="1059" y="967"/>
                </a:lnTo>
                <a:lnTo>
                  <a:pt x="1037" y="966"/>
                </a:lnTo>
                <a:lnTo>
                  <a:pt x="1012" y="966"/>
                </a:lnTo>
                <a:lnTo>
                  <a:pt x="979" y="966"/>
                </a:lnTo>
                <a:lnTo>
                  <a:pt x="934" y="966"/>
                </a:lnTo>
                <a:lnTo>
                  <a:pt x="870" y="965"/>
                </a:lnTo>
                <a:lnTo>
                  <a:pt x="785" y="963"/>
                </a:lnTo>
                <a:lnTo>
                  <a:pt x="672" y="960"/>
                </a:lnTo>
                <a:lnTo>
                  <a:pt x="587" y="947"/>
                </a:lnTo>
                <a:lnTo>
                  <a:pt x="504" y="934"/>
                </a:lnTo>
                <a:lnTo>
                  <a:pt x="421" y="924"/>
                </a:lnTo>
                <a:lnTo>
                  <a:pt x="337" y="915"/>
                </a:lnTo>
                <a:lnTo>
                  <a:pt x="254" y="908"/>
                </a:lnTo>
                <a:lnTo>
                  <a:pt x="170" y="902"/>
                </a:lnTo>
                <a:lnTo>
                  <a:pt x="85" y="899"/>
                </a:lnTo>
                <a:lnTo>
                  <a:pt x="0" y="898"/>
                </a:lnTo>
                <a:moveTo>
                  <a:pt x="1440" y="0"/>
                </a:moveTo>
                <a:lnTo>
                  <a:pt x="1451" y="47"/>
                </a:lnTo>
                <a:lnTo>
                  <a:pt x="1462" y="91"/>
                </a:lnTo>
                <a:lnTo>
                  <a:pt x="1472" y="130"/>
                </a:lnTo>
                <a:lnTo>
                  <a:pt x="1481" y="167"/>
                </a:lnTo>
                <a:lnTo>
                  <a:pt x="1489" y="201"/>
                </a:lnTo>
                <a:lnTo>
                  <a:pt x="1496" y="232"/>
                </a:lnTo>
                <a:lnTo>
                  <a:pt x="1502" y="260"/>
                </a:lnTo>
                <a:lnTo>
                  <a:pt x="1508" y="286"/>
                </a:lnTo>
                <a:lnTo>
                  <a:pt x="1513" y="311"/>
                </a:lnTo>
                <a:lnTo>
                  <a:pt x="1517" y="333"/>
                </a:lnTo>
                <a:lnTo>
                  <a:pt x="1521" y="354"/>
                </a:lnTo>
                <a:lnTo>
                  <a:pt x="1524" y="374"/>
                </a:lnTo>
                <a:lnTo>
                  <a:pt x="1527" y="392"/>
                </a:lnTo>
                <a:lnTo>
                  <a:pt x="1529" y="410"/>
                </a:lnTo>
                <a:lnTo>
                  <a:pt x="1530" y="427"/>
                </a:lnTo>
                <a:lnTo>
                  <a:pt x="1531" y="444"/>
                </a:lnTo>
                <a:lnTo>
                  <a:pt x="1531" y="461"/>
                </a:lnTo>
                <a:lnTo>
                  <a:pt x="1531" y="478"/>
                </a:lnTo>
                <a:lnTo>
                  <a:pt x="1530" y="495"/>
                </a:lnTo>
                <a:lnTo>
                  <a:pt x="1529" y="512"/>
                </a:lnTo>
                <a:lnTo>
                  <a:pt x="1528" y="531"/>
                </a:lnTo>
                <a:lnTo>
                  <a:pt x="1526" y="551"/>
                </a:lnTo>
                <a:lnTo>
                  <a:pt x="1524" y="572"/>
                </a:lnTo>
                <a:lnTo>
                  <a:pt x="1522" y="594"/>
                </a:lnTo>
                <a:lnTo>
                  <a:pt x="1519" y="618"/>
                </a:lnTo>
                <a:lnTo>
                  <a:pt x="1516" y="644"/>
                </a:lnTo>
                <a:lnTo>
                  <a:pt x="1513" y="673"/>
                </a:lnTo>
                <a:lnTo>
                  <a:pt x="1510" y="704"/>
                </a:lnTo>
                <a:lnTo>
                  <a:pt x="1507" y="737"/>
                </a:lnTo>
                <a:lnTo>
                  <a:pt x="1504" y="774"/>
                </a:lnTo>
                <a:lnTo>
                  <a:pt x="1500" y="813"/>
                </a:lnTo>
                <a:lnTo>
                  <a:pt x="1496" y="856"/>
                </a:lnTo>
                <a:lnTo>
                  <a:pt x="1493" y="903"/>
                </a:lnTo>
                <a:lnTo>
                  <a:pt x="1489" y="954"/>
                </a:lnTo>
                <a:lnTo>
                  <a:pt x="1486" y="1008"/>
                </a:lnTo>
                <a:lnTo>
                  <a:pt x="1482" y="1068"/>
                </a:lnTo>
                <a:lnTo>
                  <a:pt x="1479" y="1131"/>
                </a:lnTo>
                <a:lnTo>
                  <a:pt x="1475" y="1200"/>
                </a:lnTo>
                <a:lnTo>
                  <a:pt x="1472" y="1273"/>
                </a:lnTo>
                <a:lnTo>
                  <a:pt x="1469" y="1352"/>
                </a:lnTo>
                <a:lnTo>
                  <a:pt x="1466" y="1436"/>
                </a:lnTo>
                <a:lnTo>
                  <a:pt x="1464" y="1526"/>
                </a:lnTo>
                <a:lnTo>
                  <a:pt x="1461" y="1622"/>
                </a:lnTo>
                <a:lnTo>
                  <a:pt x="1459" y="1725"/>
                </a:lnTo>
                <a:lnTo>
                  <a:pt x="1457" y="1834"/>
                </a:lnTo>
                <a:lnTo>
                  <a:pt x="1456" y="1949"/>
                </a:lnTo>
                <a:lnTo>
                  <a:pt x="1455" y="2071"/>
                </a:lnTo>
                <a:lnTo>
                  <a:pt x="1454" y="2201"/>
                </a:lnTo>
                <a:lnTo>
                  <a:pt x="1454" y="2338"/>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Rectangle 22">
            <a:extLst>
              <a:ext uri="{FF2B5EF4-FFF2-40B4-BE49-F238E27FC236}">
                <a16:creationId xmlns:a16="http://schemas.microsoft.com/office/drawing/2014/main" id="{30B74122-9758-6AF8-AD35-D32C23BBCF8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20" name="Rectangle 23">
            <a:extLst>
              <a:ext uri="{FF2B5EF4-FFF2-40B4-BE49-F238E27FC236}">
                <a16:creationId xmlns:a16="http://schemas.microsoft.com/office/drawing/2014/main" id="{0A102896-64BE-01BE-AB7E-38F8148382D5}"/>
              </a:ext>
            </a:extLst>
          </p:cNvPr>
          <p:cNvSpPr>
            <a:spLocks noChangeArrowheads="1"/>
          </p:cNvSpPr>
          <p:nvPr/>
        </p:nvSpPr>
        <p:spPr bwMode="auto">
          <a:xfrm>
            <a:off x="165101" y="4415"/>
            <a:ext cx="1011128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accent6">
                    <a:lumMod val="50000"/>
                  </a:schemeClr>
                </a:solidFill>
                <a:effectLst/>
                <a:latin typeface="Proxima Soft Cond Black" panose="02000506030000020004" pitchFamily="50" charset="0"/>
                <a:ea typeface="Cambria" panose="02040503050406030204" pitchFamily="18" charset="0"/>
                <a:cs typeface="Cambria" panose="02040503050406030204" pitchFamily="18" charset="0"/>
              </a:rPr>
              <a:t>According to Rhoda Kellogg, there are 80 Stages of Scribbling before they can WRITE</a:t>
            </a:r>
            <a:endParaRPr kumimoji="0" lang="en-CA" altLang="en-US" sz="2800" b="0" i="0" u="none" strike="noStrike" cap="none" normalizeH="0" baseline="0">
              <a:ln>
                <a:noFill/>
              </a:ln>
              <a:solidFill>
                <a:schemeClr val="accent6">
                  <a:lumMod val="50000"/>
                </a:schemeClr>
              </a:solidFill>
              <a:effectLst/>
              <a:latin typeface="Proxima Soft Cond Black" panose="02000506030000020004" pitchFamily="50"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CA" altLang="en-US" sz="2800" b="0" i="0" u="none" strike="noStrike" cap="none" normalizeH="0" baseline="0">
              <a:ln>
                <a:noFill/>
              </a:ln>
              <a:solidFill>
                <a:schemeClr val="accent6">
                  <a:lumMod val="50000"/>
                </a:schemeClr>
              </a:solidFill>
              <a:effectLst/>
              <a:latin typeface="Proxima Soft Cond Black" panose="02000506030000020004" pitchFamily="50" charset="0"/>
            </a:endParaRPr>
          </a:p>
        </p:txBody>
      </p:sp>
      <p:sp>
        <p:nvSpPr>
          <p:cNvPr id="21" name="Rectangle 24">
            <a:extLst>
              <a:ext uri="{FF2B5EF4-FFF2-40B4-BE49-F238E27FC236}">
                <a16:creationId xmlns:a16="http://schemas.microsoft.com/office/drawing/2014/main" id="{25B63738-C270-FCB3-C9E8-E45998DB9014}"/>
              </a:ext>
            </a:extLst>
          </p:cNvPr>
          <p:cNvSpPr>
            <a:spLocks noChangeArrowheads="1"/>
          </p:cNvSpPr>
          <p:nvPr/>
        </p:nvSpPr>
        <p:spPr bwMode="auto">
          <a:xfrm>
            <a:off x="0" y="460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chemeClr val="tx1"/>
                </a:solidFill>
                <a:effectLst/>
                <a:latin typeface="Arial" panose="020B0604020202020204" pitchFamily="34" charset="0"/>
                <a:ea typeface="Cambria" panose="02040503050406030204" pitchFamily="18" charset="0"/>
                <a:cs typeface="Cambria" panose="020405030504060302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Freeform 26">
            <a:extLst>
              <a:ext uri="{FF2B5EF4-FFF2-40B4-BE49-F238E27FC236}">
                <a16:creationId xmlns:a16="http://schemas.microsoft.com/office/drawing/2014/main" id="{E60C947F-53EA-4D71-82FD-157CC5329683}"/>
              </a:ext>
            </a:extLst>
          </p:cNvPr>
          <p:cNvSpPr>
            <a:spLocks noEditPoints="1"/>
          </p:cNvSpPr>
          <p:nvPr/>
        </p:nvSpPr>
        <p:spPr bwMode="auto">
          <a:xfrm>
            <a:off x="1666875" y="3615797"/>
            <a:ext cx="1358896" cy="1448885"/>
          </a:xfrm>
          <a:custGeom>
            <a:avLst/>
            <a:gdLst>
              <a:gd name="T0" fmla="+- 0 2585 2570"/>
              <a:gd name="T1" fmla="*/ T0 w 1186"/>
              <a:gd name="T2" fmla="+- 0 812 287"/>
              <a:gd name="T3" fmla="*/ 812 h 1406"/>
              <a:gd name="T4" fmla="+- 0 2608 2570"/>
              <a:gd name="T5" fmla="*/ T4 w 1186"/>
              <a:gd name="T6" fmla="+- 0 977 287"/>
              <a:gd name="T7" fmla="*/ 977 h 1406"/>
              <a:gd name="T8" fmla="+- 0 2628 2570"/>
              <a:gd name="T9" fmla="*/ T8 w 1186"/>
              <a:gd name="T10" fmla="+- 0 1140 287"/>
              <a:gd name="T11" fmla="*/ 1140 h 1406"/>
              <a:gd name="T12" fmla="+- 0 2648 2570"/>
              <a:gd name="T13" fmla="*/ T12 w 1186"/>
              <a:gd name="T14" fmla="+- 0 1303 287"/>
              <a:gd name="T15" fmla="*/ 1303 h 1406"/>
              <a:gd name="T16" fmla="+- 0 2660 2570"/>
              <a:gd name="T17" fmla="*/ T16 w 1186"/>
              <a:gd name="T18" fmla="+- 0 1455 287"/>
              <a:gd name="T19" fmla="*/ 1455 h 1406"/>
              <a:gd name="T20" fmla="+- 0 2690 2570"/>
              <a:gd name="T21" fmla="*/ T20 w 1186"/>
              <a:gd name="T22" fmla="+- 0 1605 287"/>
              <a:gd name="T23" fmla="*/ 1605 h 1406"/>
              <a:gd name="T24" fmla="+- 0 2728 2570"/>
              <a:gd name="T25" fmla="*/ T24 w 1186"/>
              <a:gd name="T26" fmla="+- 0 1505 287"/>
              <a:gd name="T27" fmla="*/ 1505 h 1406"/>
              <a:gd name="T28" fmla="+- 0 2795 2570"/>
              <a:gd name="T29" fmla="*/ T28 w 1186"/>
              <a:gd name="T30" fmla="+- 0 1303 287"/>
              <a:gd name="T31" fmla="*/ 1303 h 1406"/>
              <a:gd name="T32" fmla="+- 0 2838 2570"/>
              <a:gd name="T33" fmla="*/ T32 w 1186"/>
              <a:gd name="T34" fmla="+- 0 1240 287"/>
              <a:gd name="T35" fmla="*/ 1240 h 1406"/>
              <a:gd name="T36" fmla="+- 0 2888 2570"/>
              <a:gd name="T37" fmla="*/ T36 w 1186"/>
              <a:gd name="T38" fmla="+- 0 1183 287"/>
              <a:gd name="T39" fmla="*/ 1183 h 1406"/>
              <a:gd name="T40" fmla="+- 0 2923 2570"/>
              <a:gd name="T41" fmla="*/ T40 w 1186"/>
              <a:gd name="T42" fmla="+- 0 1058 287"/>
              <a:gd name="T43" fmla="*/ 1058 h 1406"/>
              <a:gd name="T44" fmla="+- 0 2978 2570"/>
              <a:gd name="T45" fmla="*/ T44 w 1186"/>
              <a:gd name="T46" fmla="+- 0 942 287"/>
              <a:gd name="T47" fmla="*/ 942 h 1406"/>
              <a:gd name="T48" fmla="+- 0 2988 2570"/>
              <a:gd name="T49" fmla="*/ T48 w 1186"/>
              <a:gd name="T50" fmla="+- 0 907 287"/>
              <a:gd name="T51" fmla="*/ 907 h 1406"/>
              <a:gd name="T52" fmla="+- 0 2990 2570"/>
              <a:gd name="T53" fmla="*/ T52 w 1186"/>
              <a:gd name="T54" fmla="+- 0 977 287"/>
              <a:gd name="T55" fmla="*/ 977 h 1406"/>
              <a:gd name="T56" fmla="+- 0 2975 2570"/>
              <a:gd name="T57" fmla="*/ T56 w 1186"/>
              <a:gd name="T58" fmla="+- 0 1140 287"/>
              <a:gd name="T59" fmla="*/ 1140 h 1406"/>
              <a:gd name="T60" fmla="+- 0 2945 2570"/>
              <a:gd name="T61" fmla="*/ T60 w 1186"/>
              <a:gd name="T62" fmla="+- 0 1298 287"/>
              <a:gd name="T63" fmla="*/ 1298 h 1406"/>
              <a:gd name="T64" fmla="+- 0 2900 2570"/>
              <a:gd name="T65" fmla="*/ T64 w 1186"/>
              <a:gd name="T66" fmla="+- 0 1453 287"/>
              <a:gd name="T67" fmla="*/ 1453 h 1406"/>
              <a:gd name="T68" fmla="+- 0 2898 2570"/>
              <a:gd name="T69" fmla="*/ T68 w 1186"/>
              <a:gd name="T70" fmla="+- 0 1158 287"/>
              <a:gd name="T71" fmla="*/ 1158 h 1406"/>
              <a:gd name="T72" fmla="+- 0 2895 2570"/>
              <a:gd name="T73" fmla="*/ T72 w 1186"/>
              <a:gd name="T74" fmla="+- 0 910 287"/>
              <a:gd name="T75" fmla="*/ 910 h 1406"/>
              <a:gd name="T76" fmla="+- 0 2895 2570"/>
              <a:gd name="T77" fmla="*/ T76 w 1186"/>
              <a:gd name="T78" fmla="+- 0 710 287"/>
              <a:gd name="T79" fmla="*/ 710 h 1406"/>
              <a:gd name="T80" fmla="+- 0 2898 2570"/>
              <a:gd name="T81" fmla="*/ T80 w 1186"/>
              <a:gd name="T82" fmla="+- 0 552 287"/>
              <a:gd name="T83" fmla="*/ 552 h 1406"/>
              <a:gd name="T84" fmla="+- 0 2900 2570"/>
              <a:gd name="T85" fmla="*/ T84 w 1186"/>
              <a:gd name="T86" fmla="+- 0 390 287"/>
              <a:gd name="T87" fmla="*/ 390 h 1406"/>
              <a:gd name="T88" fmla="+- 0 2900 2570"/>
              <a:gd name="T89" fmla="*/ T88 w 1186"/>
              <a:gd name="T90" fmla="+- 0 325 287"/>
              <a:gd name="T91" fmla="*/ 325 h 1406"/>
              <a:gd name="T92" fmla="+- 0 2900 2570"/>
              <a:gd name="T93" fmla="*/ T92 w 1186"/>
              <a:gd name="T94" fmla="+- 0 292 287"/>
              <a:gd name="T95" fmla="*/ 292 h 1406"/>
              <a:gd name="T96" fmla="+- 0 2890 2570"/>
              <a:gd name="T97" fmla="*/ T96 w 1186"/>
              <a:gd name="T98" fmla="+- 0 350 287"/>
              <a:gd name="T99" fmla="*/ 350 h 1406"/>
              <a:gd name="T100" fmla="+- 0 2873 2570"/>
              <a:gd name="T101" fmla="*/ T100 w 1186"/>
              <a:gd name="T102" fmla="+- 0 447 287"/>
              <a:gd name="T103" fmla="*/ 447 h 1406"/>
              <a:gd name="T104" fmla="+- 0 2838 2570"/>
              <a:gd name="T105" fmla="*/ T104 w 1186"/>
              <a:gd name="T106" fmla="+- 0 625 287"/>
              <a:gd name="T107" fmla="*/ 625 h 1406"/>
              <a:gd name="T108" fmla="+- 0 2820 2570"/>
              <a:gd name="T109" fmla="*/ T108 w 1186"/>
              <a:gd name="T110" fmla="+- 0 750 287"/>
              <a:gd name="T111" fmla="*/ 750 h 1406"/>
              <a:gd name="T112" fmla="+- 0 2810 2570"/>
              <a:gd name="T113" fmla="*/ T112 w 1186"/>
              <a:gd name="T114" fmla="+- 0 902 287"/>
              <a:gd name="T115" fmla="*/ 902 h 1406"/>
              <a:gd name="T116" fmla="+- 0 2805 2570"/>
              <a:gd name="T117" fmla="*/ T116 w 1186"/>
              <a:gd name="T118" fmla="+- 0 1055 287"/>
              <a:gd name="T119" fmla="*/ 1055 h 1406"/>
              <a:gd name="T120" fmla="+- 0 2805 2570"/>
              <a:gd name="T121" fmla="*/ T120 w 1186"/>
              <a:gd name="T122" fmla="+- 0 1205 287"/>
              <a:gd name="T123" fmla="*/ 1205 h 1406"/>
              <a:gd name="T124" fmla="+- 0 2805 2570"/>
              <a:gd name="T125" fmla="*/ T124 w 1186"/>
              <a:gd name="T126" fmla="+- 0 1358 287"/>
              <a:gd name="T127" fmla="*/ 1358 h 1406"/>
              <a:gd name="T128" fmla="+- 0 2810 2570"/>
              <a:gd name="T129" fmla="*/ T128 w 1186"/>
              <a:gd name="T130" fmla="+- 0 1515 287"/>
              <a:gd name="T131" fmla="*/ 1515 h 1406"/>
              <a:gd name="T132" fmla="+- 0 2940 2570"/>
              <a:gd name="T133" fmla="*/ T132 w 1186"/>
              <a:gd name="T134" fmla="+- 0 1453 287"/>
              <a:gd name="T135" fmla="*/ 1453 h 1406"/>
              <a:gd name="T136" fmla="+- 0 3058 2570"/>
              <a:gd name="T137" fmla="*/ T136 w 1186"/>
              <a:gd name="T138" fmla="+- 0 1340 287"/>
              <a:gd name="T139" fmla="*/ 1340 h 1406"/>
              <a:gd name="T140" fmla="+- 0 3113 2570"/>
              <a:gd name="T141" fmla="*/ T140 w 1186"/>
              <a:gd name="T142" fmla="+- 0 1223 287"/>
              <a:gd name="T143" fmla="*/ 1223 h 1406"/>
              <a:gd name="T144" fmla="+- 0 3145 2570"/>
              <a:gd name="T145" fmla="*/ T144 w 1186"/>
              <a:gd name="T146" fmla="+- 0 1198 287"/>
              <a:gd name="T147" fmla="*/ 1198 h 1406"/>
              <a:gd name="T148" fmla="+- 0 3155 2570"/>
              <a:gd name="T149" fmla="*/ T148 w 1186"/>
              <a:gd name="T150" fmla="+- 0 1228 287"/>
              <a:gd name="T151" fmla="*/ 1228 h 1406"/>
              <a:gd name="T152" fmla="+- 0 3155 2570"/>
              <a:gd name="T153" fmla="*/ T152 w 1186"/>
              <a:gd name="T154" fmla="+- 0 1308 287"/>
              <a:gd name="T155" fmla="*/ 1308 h 1406"/>
              <a:gd name="T156" fmla="+- 0 3145 2570"/>
              <a:gd name="T157" fmla="*/ T156 w 1186"/>
              <a:gd name="T158" fmla="+- 0 1435 287"/>
              <a:gd name="T159" fmla="*/ 1435 h 1406"/>
              <a:gd name="T160" fmla="+- 0 3196 2570"/>
              <a:gd name="T161" fmla="*/ T160 w 1186"/>
              <a:gd name="T162" fmla="+- 0 1483 287"/>
              <a:gd name="T163" fmla="*/ 1483 h 1406"/>
              <a:gd name="T164" fmla="+- 0 3211 2570"/>
              <a:gd name="T165" fmla="*/ T164 w 1186"/>
              <a:gd name="T166" fmla="+- 0 1363 287"/>
              <a:gd name="T167" fmla="*/ 1363 h 1406"/>
              <a:gd name="T168" fmla="+- 0 3236 2570"/>
              <a:gd name="T169" fmla="*/ T168 w 1186"/>
              <a:gd name="T170" fmla="+- 0 1238 287"/>
              <a:gd name="T171" fmla="*/ 1238 h 1406"/>
              <a:gd name="T172" fmla="+- 0 3271 2570"/>
              <a:gd name="T173" fmla="*/ T172 w 1186"/>
              <a:gd name="T174" fmla="+- 0 1113 287"/>
              <a:gd name="T175" fmla="*/ 1113 h 1406"/>
              <a:gd name="T176" fmla="+- 0 3296 2570"/>
              <a:gd name="T177" fmla="*/ T176 w 1186"/>
              <a:gd name="T178" fmla="+- 0 1118 287"/>
              <a:gd name="T179" fmla="*/ 1118 h 1406"/>
              <a:gd name="T180" fmla="+- 0 3308 2570"/>
              <a:gd name="T181" fmla="*/ T180 w 1186"/>
              <a:gd name="T182" fmla="+- 0 1263 287"/>
              <a:gd name="T183" fmla="*/ 1263 h 1406"/>
              <a:gd name="T184" fmla="+- 0 3331 2570"/>
              <a:gd name="T185" fmla="*/ T184 w 1186"/>
              <a:gd name="T186" fmla="+- 0 1358 287"/>
              <a:gd name="T187" fmla="*/ 1358 h 1406"/>
              <a:gd name="T188" fmla="+- 0 3346 2570"/>
              <a:gd name="T189" fmla="*/ T188 w 1186"/>
              <a:gd name="T190" fmla="+- 0 1403 287"/>
              <a:gd name="T191" fmla="*/ 1403 h 1406"/>
              <a:gd name="T192" fmla="+- 0 3358 2570"/>
              <a:gd name="T193" fmla="*/ T192 w 1186"/>
              <a:gd name="T194" fmla="+- 0 1435 287"/>
              <a:gd name="T195" fmla="*/ 1435 h 1406"/>
              <a:gd name="T196" fmla="+- 0 3366 2570"/>
              <a:gd name="T197" fmla="*/ T196 w 1186"/>
              <a:gd name="T198" fmla="+- 0 1463 287"/>
              <a:gd name="T199" fmla="*/ 1463 h 1406"/>
              <a:gd name="T200" fmla="+- 0 3393 2570"/>
              <a:gd name="T201" fmla="*/ T200 w 1186"/>
              <a:gd name="T202" fmla="+- 0 1418 287"/>
              <a:gd name="T203" fmla="*/ 1418 h 1406"/>
              <a:gd name="T204" fmla="+- 0 3401 2570"/>
              <a:gd name="T205" fmla="*/ T204 w 1186"/>
              <a:gd name="T206" fmla="+- 0 1403 287"/>
              <a:gd name="T207" fmla="*/ 1403 h 1406"/>
              <a:gd name="T208" fmla="+- 0 3401 2570"/>
              <a:gd name="T209" fmla="*/ T208 w 1186"/>
              <a:gd name="T210" fmla="+- 0 1418 287"/>
              <a:gd name="T211" fmla="*/ 1418 h 1406"/>
              <a:gd name="T212" fmla="+- 0 3476 2570"/>
              <a:gd name="T213" fmla="*/ T212 w 1186"/>
              <a:gd name="T214" fmla="+- 0 1293 287"/>
              <a:gd name="T215" fmla="*/ 1293 h 1406"/>
              <a:gd name="T216" fmla="+- 0 3501 2570"/>
              <a:gd name="T217" fmla="*/ T216 w 1186"/>
              <a:gd name="T218" fmla="+- 0 1213 287"/>
              <a:gd name="T219" fmla="*/ 1213 h 1406"/>
              <a:gd name="T220" fmla="+- 0 3581 2570"/>
              <a:gd name="T221" fmla="*/ T220 w 1186"/>
              <a:gd name="T222" fmla="+- 0 1068 287"/>
              <a:gd name="T223" fmla="*/ 1068 h 1406"/>
              <a:gd name="T224" fmla="+- 0 3666 2570"/>
              <a:gd name="T225" fmla="*/ T224 w 1186"/>
              <a:gd name="T226" fmla="+- 0 927 287"/>
              <a:gd name="T227" fmla="*/ 927 h 1406"/>
              <a:gd name="T228" fmla="+- 0 3693 2570"/>
              <a:gd name="T229" fmla="*/ T228 w 1186"/>
              <a:gd name="T230" fmla="+- 0 1078 287"/>
              <a:gd name="T231" fmla="*/ 1078 h 1406"/>
              <a:gd name="T232" fmla="+- 0 3706 2570"/>
              <a:gd name="T233" fmla="*/ T232 w 1186"/>
              <a:gd name="T234" fmla="+- 0 1233 287"/>
              <a:gd name="T235" fmla="*/ 1233 h 1406"/>
              <a:gd name="T236" fmla="+- 0 3713 2570"/>
              <a:gd name="T237" fmla="*/ T236 w 1186"/>
              <a:gd name="T238" fmla="+- 0 1390 287"/>
              <a:gd name="T239" fmla="*/ 1390 h 1406"/>
              <a:gd name="T240" fmla="+- 0 3721 2570"/>
              <a:gd name="T241" fmla="*/ T240 w 1186"/>
              <a:gd name="T242" fmla="+- 0 1543 287"/>
              <a:gd name="T243" fmla="*/ 1543 h 1406"/>
              <a:gd name="T244" fmla="+- 0 3731 2570"/>
              <a:gd name="T245" fmla="*/ T244 w 1186"/>
              <a:gd name="T246" fmla="+- 0 1663 287"/>
              <a:gd name="T247" fmla="*/ 1663 h 1406"/>
              <a:gd name="T248" fmla="+- 0 3736 2570"/>
              <a:gd name="T249" fmla="*/ T248 w 1186"/>
              <a:gd name="T250" fmla="+- 0 1693 287"/>
              <a:gd name="T251" fmla="*/ 1693 h 14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1186" h="1406">
                <a:moveTo>
                  <a:pt x="0" y="445"/>
                </a:moveTo>
                <a:lnTo>
                  <a:pt x="15" y="525"/>
                </a:lnTo>
                <a:lnTo>
                  <a:pt x="25" y="608"/>
                </a:lnTo>
                <a:lnTo>
                  <a:pt x="38" y="690"/>
                </a:lnTo>
                <a:lnTo>
                  <a:pt x="48" y="771"/>
                </a:lnTo>
                <a:lnTo>
                  <a:pt x="58" y="853"/>
                </a:lnTo>
                <a:lnTo>
                  <a:pt x="68" y="933"/>
                </a:lnTo>
                <a:lnTo>
                  <a:pt x="78" y="1016"/>
                </a:lnTo>
                <a:lnTo>
                  <a:pt x="85" y="1093"/>
                </a:lnTo>
                <a:lnTo>
                  <a:pt x="90" y="1168"/>
                </a:lnTo>
                <a:lnTo>
                  <a:pt x="103" y="1246"/>
                </a:lnTo>
                <a:lnTo>
                  <a:pt x="120" y="1318"/>
                </a:lnTo>
                <a:lnTo>
                  <a:pt x="143" y="1256"/>
                </a:lnTo>
                <a:lnTo>
                  <a:pt x="158" y="1218"/>
                </a:lnTo>
                <a:lnTo>
                  <a:pt x="185" y="1141"/>
                </a:lnTo>
                <a:lnTo>
                  <a:pt x="225" y="1016"/>
                </a:lnTo>
                <a:lnTo>
                  <a:pt x="245" y="983"/>
                </a:lnTo>
                <a:lnTo>
                  <a:pt x="268" y="953"/>
                </a:lnTo>
                <a:lnTo>
                  <a:pt x="293" y="926"/>
                </a:lnTo>
                <a:lnTo>
                  <a:pt x="318" y="896"/>
                </a:lnTo>
                <a:lnTo>
                  <a:pt x="338" y="828"/>
                </a:lnTo>
                <a:lnTo>
                  <a:pt x="353" y="771"/>
                </a:lnTo>
                <a:lnTo>
                  <a:pt x="373" y="716"/>
                </a:lnTo>
                <a:lnTo>
                  <a:pt x="408" y="655"/>
                </a:lnTo>
                <a:lnTo>
                  <a:pt x="413" y="640"/>
                </a:lnTo>
                <a:lnTo>
                  <a:pt x="418" y="620"/>
                </a:lnTo>
                <a:lnTo>
                  <a:pt x="420" y="610"/>
                </a:lnTo>
                <a:lnTo>
                  <a:pt x="420" y="690"/>
                </a:lnTo>
                <a:lnTo>
                  <a:pt x="415" y="771"/>
                </a:lnTo>
                <a:lnTo>
                  <a:pt x="405" y="853"/>
                </a:lnTo>
                <a:lnTo>
                  <a:pt x="390" y="933"/>
                </a:lnTo>
                <a:lnTo>
                  <a:pt x="375" y="1011"/>
                </a:lnTo>
                <a:lnTo>
                  <a:pt x="355" y="1091"/>
                </a:lnTo>
                <a:lnTo>
                  <a:pt x="330" y="1166"/>
                </a:lnTo>
                <a:lnTo>
                  <a:pt x="330" y="1011"/>
                </a:lnTo>
                <a:lnTo>
                  <a:pt x="328" y="871"/>
                </a:lnTo>
                <a:lnTo>
                  <a:pt x="328" y="741"/>
                </a:lnTo>
                <a:lnTo>
                  <a:pt x="325" y="623"/>
                </a:lnTo>
                <a:lnTo>
                  <a:pt x="325" y="518"/>
                </a:lnTo>
                <a:lnTo>
                  <a:pt x="325" y="423"/>
                </a:lnTo>
                <a:lnTo>
                  <a:pt x="328" y="340"/>
                </a:lnTo>
                <a:lnTo>
                  <a:pt x="328" y="265"/>
                </a:lnTo>
                <a:lnTo>
                  <a:pt x="328" y="203"/>
                </a:lnTo>
                <a:lnTo>
                  <a:pt x="330" y="103"/>
                </a:lnTo>
                <a:lnTo>
                  <a:pt x="330" y="65"/>
                </a:lnTo>
                <a:lnTo>
                  <a:pt x="330" y="38"/>
                </a:lnTo>
                <a:lnTo>
                  <a:pt x="330" y="18"/>
                </a:lnTo>
                <a:lnTo>
                  <a:pt x="330" y="5"/>
                </a:lnTo>
                <a:lnTo>
                  <a:pt x="330" y="0"/>
                </a:lnTo>
                <a:lnTo>
                  <a:pt x="320" y="63"/>
                </a:lnTo>
                <a:lnTo>
                  <a:pt x="315" y="90"/>
                </a:lnTo>
                <a:lnTo>
                  <a:pt x="303" y="160"/>
                </a:lnTo>
                <a:lnTo>
                  <a:pt x="288" y="243"/>
                </a:lnTo>
                <a:lnTo>
                  <a:pt x="268" y="338"/>
                </a:lnTo>
                <a:lnTo>
                  <a:pt x="255" y="388"/>
                </a:lnTo>
                <a:lnTo>
                  <a:pt x="250" y="463"/>
                </a:lnTo>
                <a:lnTo>
                  <a:pt x="245" y="540"/>
                </a:lnTo>
                <a:lnTo>
                  <a:pt x="240" y="615"/>
                </a:lnTo>
                <a:lnTo>
                  <a:pt x="238" y="690"/>
                </a:lnTo>
                <a:lnTo>
                  <a:pt x="235" y="768"/>
                </a:lnTo>
                <a:lnTo>
                  <a:pt x="235" y="843"/>
                </a:lnTo>
                <a:lnTo>
                  <a:pt x="235" y="918"/>
                </a:lnTo>
                <a:lnTo>
                  <a:pt x="235" y="996"/>
                </a:lnTo>
                <a:lnTo>
                  <a:pt x="235" y="1071"/>
                </a:lnTo>
                <a:lnTo>
                  <a:pt x="238" y="1148"/>
                </a:lnTo>
                <a:lnTo>
                  <a:pt x="240" y="1228"/>
                </a:lnTo>
                <a:lnTo>
                  <a:pt x="323" y="1186"/>
                </a:lnTo>
                <a:lnTo>
                  <a:pt x="370" y="1166"/>
                </a:lnTo>
                <a:lnTo>
                  <a:pt x="440" y="1118"/>
                </a:lnTo>
                <a:lnTo>
                  <a:pt x="488" y="1053"/>
                </a:lnTo>
                <a:lnTo>
                  <a:pt x="493" y="1031"/>
                </a:lnTo>
                <a:lnTo>
                  <a:pt x="543" y="936"/>
                </a:lnTo>
                <a:lnTo>
                  <a:pt x="570" y="896"/>
                </a:lnTo>
                <a:lnTo>
                  <a:pt x="575" y="911"/>
                </a:lnTo>
                <a:lnTo>
                  <a:pt x="580" y="926"/>
                </a:lnTo>
                <a:lnTo>
                  <a:pt x="585" y="941"/>
                </a:lnTo>
                <a:lnTo>
                  <a:pt x="585" y="958"/>
                </a:lnTo>
                <a:lnTo>
                  <a:pt x="585" y="1021"/>
                </a:lnTo>
                <a:lnTo>
                  <a:pt x="575" y="1086"/>
                </a:lnTo>
                <a:lnTo>
                  <a:pt x="575" y="1148"/>
                </a:lnTo>
                <a:lnTo>
                  <a:pt x="601" y="1198"/>
                </a:lnTo>
                <a:lnTo>
                  <a:pt x="626" y="1196"/>
                </a:lnTo>
                <a:lnTo>
                  <a:pt x="636" y="1146"/>
                </a:lnTo>
                <a:lnTo>
                  <a:pt x="641" y="1076"/>
                </a:lnTo>
                <a:lnTo>
                  <a:pt x="648" y="1016"/>
                </a:lnTo>
                <a:lnTo>
                  <a:pt x="666" y="951"/>
                </a:lnTo>
                <a:lnTo>
                  <a:pt x="681" y="888"/>
                </a:lnTo>
                <a:lnTo>
                  <a:pt x="701" y="826"/>
                </a:lnTo>
                <a:lnTo>
                  <a:pt x="721" y="761"/>
                </a:lnTo>
                <a:lnTo>
                  <a:pt x="726" y="831"/>
                </a:lnTo>
                <a:lnTo>
                  <a:pt x="731" y="903"/>
                </a:lnTo>
                <a:lnTo>
                  <a:pt x="738" y="976"/>
                </a:lnTo>
                <a:lnTo>
                  <a:pt x="756" y="1046"/>
                </a:lnTo>
                <a:lnTo>
                  <a:pt x="761" y="1071"/>
                </a:lnTo>
                <a:lnTo>
                  <a:pt x="766" y="1093"/>
                </a:lnTo>
                <a:lnTo>
                  <a:pt x="776" y="1116"/>
                </a:lnTo>
                <a:lnTo>
                  <a:pt x="783" y="1136"/>
                </a:lnTo>
                <a:lnTo>
                  <a:pt x="788" y="1148"/>
                </a:lnTo>
                <a:lnTo>
                  <a:pt x="793" y="1163"/>
                </a:lnTo>
                <a:lnTo>
                  <a:pt x="796" y="1176"/>
                </a:lnTo>
                <a:lnTo>
                  <a:pt x="798" y="1181"/>
                </a:lnTo>
                <a:lnTo>
                  <a:pt x="823" y="1131"/>
                </a:lnTo>
                <a:lnTo>
                  <a:pt x="831" y="1113"/>
                </a:lnTo>
                <a:lnTo>
                  <a:pt x="831" y="1116"/>
                </a:lnTo>
                <a:lnTo>
                  <a:pt x="828" y="1126"/>
                </a:lnTo>
                <a:lnTo>
                  <a:pt x="831" y="1131"/>
                </a:lnTo>
                <a:lnTo>
                  <a:pt x="876" y="1078"/>
                </a:lnTo>
                <a:lnTo>
                  <a:pt x="906" y="1006"/>
                </a:lnTo>
                <a:lnTo>
                  <a:pt x="918" y="966"/>
                </a:lnTo>
                <a:lnTo>
                  <a:pt x="931" y="926"/>
                </a:lnTo>
                <a:lnTo>
                  <a:pt x="968" y="851"/>
                </a:lnTo>
                <a:lnTo>
                  <a:pt x="1011" y="781"/>
                </a:lnTo>
                <a:lnTo>
                  <a:pt x="1056" y="713"/>
                </a:lnTo>
                <a:lnTo>
                  <a:pt x="1096" y="640"/>
                </a:lnTo>
                <a:lnTo>
                  <a:pt x="1111" y="716"/>
                </a:lnTo>
                <a:lnTo>
                  <a:pt x="1123" y="791"/>
                </a:lnTo>
                <a:lnTo>
                  <a:pt x="1131" y="868"/>
                </a:lnTo>
                <a:lnTo>
                  <a:pt x="1136" y="946"/>
                </a:lnTo>
                <a:lnTo>
                  <a:pt x="1141" y="1026"/>
                </a:lnTo>
                <a:lnTo>
                  <a:pt x="1143" y="1103"/>
                </a:lnTo>
                <a:lnTo>
                  <a:pt x="1146" y="1181"/>
                </a:lnTo>
                <a:lnTo>
                  <a:pt x="1151" y="1256"/>
                </a:lnTo>
                <a:lnTo>
                  <a:pt x="1158" y="1333"/>
                </a:lnTo>
                <a:lnTo>
                  <a:pt x="1161" y="1376"/>
                </a:lnTo>
                <a:lnTo>
                  <a:pt x="1161" y="1398"/>
                </a:lnTo>
                <a:lnTo>
                  <a:pt x="1166" y="1406"/>
                </a:lnTo>
                <a:lnTo>
                  <a:pt x="1186" y="1406"/>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 name="Freeform 25">
            <a:extLst>
              <a:ext uri="{FF2B5EF4-FFF2-40B4-BE49-F238E27FC236}">
                <a16:creationId xmlns:a16="http://schemas.microsoft.com/office/drawing/2014/main" id="{31EE2889-1444-B357-CB4A-CEFC5E159E9E}"/>
              </a:ext>
            </a:extLst>
          </p:cNvPr>
          <p:cNvSpPr>
            <a:spLocks noEditPoints="1"/>
          </p:cNvSpPr>
          <p:nvPr/>
        </p:nvSpPr>
        <p:spPr bwMode="auto">
          <a:xfrm>
            <a:off x="3902187" y="5175611"/>
            <a:ext cx="3473053" cy="1278606"/>
          </a:xfrm>
          <a:custGeom>
            <a:avLst/>
            <a:gdLst>
              <a:gd name="T0" fmla="+- 0 7493 7073"/>
              <a:gd name="T1" fmla="*/ T0 w 3989"/>
              <a:gd name="T2" fmla="+- 0 1874 1241"/>
              <a:gd name="T3" fmla="*/ 1874 h 888"/>
              <a:gd name="T4" fmla="+- 0 7810 7073"/>
              <a:gd name="T5" fmla="*/ T4 w 3989"/>
              <a:gd name="T6" fmla="+- 0 1716 1241"/>
              <a:gd name="T7" fmla="*/ 1716 h 888"/>
              <a:gd name="T8" fmla="+- 0 7850 7073"/>
              <a:gd name="T9" fmla="*/ T8 w 3989"/>
              <a:gd name="T10" fmla="+- 0 1501 1241"/>
              <a:gd name="T11" fmla="*/ 1501 h 888"/>
              <a:gd name="T12" fmla="+- 0 7455 7073"/>
              <a:gd name="T13" fmla="*/ T12 w 3989"/>
              <a:gd name="T14" fmla="+- 0 1421 1241"/>
              <a:gd name="T15" fmla="*/ 1421 h 888"/>
              <a:gd name="T16" fmla="+- 0 7358 7073"/>
              <a:gd name="T17" fmla="*/ T16 w 3989"/>
              <a:gd name="T18" fmla="+- 0 1769 1241"/>
              <a:gd name="T19" fmla="*/ 1769 h 888"/>
              <a:gd name="T20" fmla="+- 0 7645 7073"/>
              <a:gd name="T21" fmla="*/ T20 w 3989"/>
              <a:gd name="T22" fmla="+- 0 1841 1241"/>
              <a:gd name="T23" fmla="*/ 1841 h 888"/>
              <a:gd name="T24" fmla="+- 0 8038 7073"/>
              <a:gd name="T25" fmla="*/ T24 w 3989"/>
              <a:gd name="T26" fmla="+- 0 1664 1241"/>
              <a:gd name="T27" fmla="*/ 1664 h 888"/>
              <a:gd name="T28" fmla="+- 0 7825 7073"/>
              <a:gd name="T29" fmla="*/ T28 w 3989"/>
              <a:gd name="T30" fmla="+- 0 1419 1241"/>
              <a:gd name="T31" fmla="*/ 1419 h 888"/>
              <a:gd name="T32" fmla="+- 0 7750 7073"/>
              <a:gd name="T33" fmla="*/ T32 w 3989"/>
              <a:gd name="T34" fmla="+- 0 1391 1241"/>
              <a:gd name="T35" fmla="*/ 1391 h 888"/>
              <a:gd name="T36" fmla="+- 0 7508 7073"/>
              <a:gd name="T37" fmla="*/ T36 w 3989"/>
              <a:gd name="T38" fmla="+- 0 1546 1241"/>
              <a:gd name="T39" fmla="*/ 1546 h 888"/>
              <a:gd name="T40" fmla="+- 0 7590 7073"/>
              <a:gd name="T41" fmla="*/ T40 w 3989"/>
              <a:gd name="T42" fmla="+- 0 1744 1241"/>
              <a:gd name="T43" fmla="*/ 1744 h 888"/>
              <a:gd name="T44" fmla="+- 0 7948 7073"/>
              <a:gd name="T45" fmla="*/ T44 w 3989"/>
              <a:gd name="T46" fmla="+- 0 1824 1241"/>
              <a:gd name="T47" fmla="*/ 1824 h 888"/>
              <a:gd name="T48" fmla="+- 0 8383 7073"/>
              <a:gd name="T49" fmla="*/ T48 w 3989"/>
              <a:gd name="T50" fmla="+- 0 1709 1241"/>
              <a:gd name="T51" fmla="*/ 1709 h 888"/>
              <a:gd name="T52" fmla="+- 0 8438 7073"/>
              <a:gd name="T53" fmla="*/ T52 w 3989"/>
              <a:gd name="T54" fmla="+- 0 1586 1241"/>
              <a:gd name="T55" fmla="*/ 1586 h 888"/>
              <a:gd name="T56" fmla="+- 0 8465 7073"/>
              <a:gd name="T57" fmla="*/ T56 w 3989"/>
              <a:gd name="T58" fmla="+- 0 1494 1241"/>
              <a:gd name="T59" fmla="*/ 1494 h 888"/>
              <a:gd name="T60" fmla="+- 0 8298 7073"/>
              <a:gd name="T61" fmla="*/ T60 w 3989"/>
              <a:gd name="T62" fmla="+- 0 1291 1241"/>
              <a:gd name="T63" fmla="*/ 1291 h 888"/>
              <a:gd name="T64" fmla="+- 0 7945 7073"/>
              <a:gd name="T65" fmla="*/ T64 w 3989"/>
              <a:gd name="T66" fmla="+- 0 1304 1241"/>
              <a:gd name="T67" fmla="*/ 1304 h 888"/>
              <a:gd name="T68" fmla="+- 0 7853 7073"/>
              <a:gd name="T69" fmla="*/ T68 w 3989"/>
              <a:gd name="T70" fmla="+- 0 1609 1241"/>
              <a:gd name="T71" fmla="*/ 1609 h 888"/>
              <a:gd name="T72" fmla="+- 0 8158 7073"/>
              <a:gd name="T73" fmla="*/ T72 w 3989"/>
              <a:gd name="T74" fmla="+- 0 1859 1241"/>
              <a:gd name="T75" fmla="*/ 1859 h 888"/>
              <a:gd name="T76" fmla="+- 0 8558 7073"/>
              <a:gd name="T77" fmla="*/ T76 w 3989"/>
              <a:gd name="T78" fmla="+- 0 1864 1241"/>
              <a:gd name="T79" fmla="*/ 1864 h 888"/>
              <a:gd name="T80" fmla="+- 0 8853 7073"/>
              <a:gd name="T81" fmla="*/ T80 w 3989"/>
              <a:gd name="T82" fmla="+- 0 1624 1241"/>
              <a:gd name="T83" fmla="*/ 1624 h 888"/>
              <a:gd name="T84" fmla="+- 0 8885 7073"/>
              <a:gd name="T85" fmla="*/ T84 w 3989"/>
              <a:gd name="T86" fmla="+- 0 1514 1241"/>
              <a:gd name="T87" fmla="*/ 1514 h 888"/>
              <a:gd name="T88" fmla="+- 0 8740 7073"/>
              <a:gd name="T89" fmla="*/ T88 w 3989"/>
              <a:gd name="T90" fmla="+- 0 1331 1241"/>
              <a:gd name="T91" fmla="*/ 1331 h 888"/>
              <a:gd name="T92" fmla="+- 0 8595 7073"/>
              <a:gd name="T93" fmla="*/ T92 w 3989"/>
              <a:gd name="T94" fmla="+- 0 1291 1241"/>
              <a:gd name="T95" fmla="*/ 1291 h 888"/>
              <a:gd name="T96" fmla="+- 0 8420 7073"/>
              <a:gd name="T97" fmla="*/ T96 w 3989"/>
              <a:gd name="T98" fmla="+- 0 1261 1241"/>
              <a:gd name="T99" fmla="*/ 1261 h 888"/>
              <a:gd name="T100" fmla="+- 0 8238 7073"/>
              <a:gd name="T101" fmla="*/ T100 w 3989"/>
              <a:gd name="T102" fmla="+- 0 1374 1241"/>
              <a:gd name="T103" fmla="*/ 1374 h 888"/>
              <a:gd name="T104" fmla="+- 0 8278 7073"/>
              <a:gd name="T105" fmla="*/ T104 w 3989"/>
              <a:gd name="T106" fmla="+- 0 1724 1241"/>
              <a:gd name="T107" fmla="*/ 1724 h 888"/>
              <a:gd name="T108" fmla="+- 0 8708 7073"/>
              <a:gd name="T109" fmla="*/ T108 w 3989"/>
              <a:gd name="T110" fmla="+- 0 1839 1241"/>
              <a:gd name="T111" fmla="*/ 1839 h 888"/>
              <a:gd name="T112" fmla="+- 0 9140 7073"/>
              <a:gd name="T113" fmla="*/ T112 w 3989"/>
              <a:gd name="T114" fmla="+- 0 1799 1241"/>
              <a:gd name="T115" fmla="*/ 1799 h 888"/>
              <a:gd name="T116" fmla="+- 0 9345 7073"/>
              <a:gd name="T117" fmla="*/ T116 w 3989"/>
              <a:gd name="T118" fmla="+- 0 1564 1241"/>
              <a:gd name="T119" fmla="*/ 1564 h 888"/>
              <a:gd name="T120" fmla="+- 0 9365 7073"/>
              <a:gd name="T121" fmla="*/ T120 w 3989"/>
              <a:gd name="T122" fmla="+- 0 1474 1241"/>
              <a:gd name="T123" fmla="*/ 1474 h 888"/>
              <a:gd name="T124" fmla="+- 0 9262 7073"/>
              <a:gd name="T125" fmla="*/ T124 w 3989"/>
              <a:gd name="T126" fmla="+- 0 1344 1241"/>
              <a:gd name="T127" fmla="*/ 1344 h 888"/>
              <a:gd name="T128" fmla="+- 0 8888 7073"/>
              <a:gd name="T129" fmla="*/ T128 w 3989"/>
              <a:gd name="T130" fmla="+- 0 1241 1241"/>
              <a:gd name="T131" fmla="*/ 1241 h 888"/>
              <a:gd name="T132" fmla="+- 0 8620 7073"/>
              <a:gd name="T133" fmla="*/ T132 w 3989"/>
              <a:gd name="T134" fmla="+- 0 1489 1241"/>
              <a:gd name="T135" fmla="*/ 1489 h 888"/>
              <a:gd name="T136" fmla="+- 0 8773 7073"/>
              <a:gd name="T137" fmla="*/ T136 w 3989"/>
              <a:gd name="T138" fmla="+- 0 1884 1241"/>
              <a:gd name="T139" fmla="*/ 1884 h 888"/>
              <a:gd name="T140" fmla="+- 0 8880 7073"/>
              <a:gd name="T141" fmla="*/ T140 w 3989"/>
              <a:gd name="T142" fmla="+- 0 2021 1241"/>
              <a:gd name="T143" fmla="*/ 2021 h 888"/>
              <a:gd name="T144" fmla="+- 0 9222 7073"/>
              <a:gd name="T145" fmla="*/ T144 w 3989"/>
              <a:gd name="T146" fmla="+- 0 2126 1241"/>
              <a:gd name="T147" fmla="*/ 2126 h 888"/>
              <a:gd name="T148" fmla="+- 0 9785 7073"/>
              <a:gd name="T149" fmla="*/ T148 w 3989"/>
              <a:gd name="T150" fmla="+- 0 2089 1241"/>
              <a:gd name="T151" fmla="*/ 2089 h 888"/>
              <a:gd name="T152" fmla="+- 0 10087 7073"/>
              <a:gd name="T153" fmla="*/ T152 w 3989"/>
              <a:gd name="T154" fmla="+- 0 1749 1241"/>
              <a:gd name="T155" fmla="*/ 1749 h 888"/>
              <a:gd name="T156" fmla="+- 0 9907 7073"/>
              <a:gd name="T157" fmla="*/ T156 w 3989"/>
              <a:gd name="T158" fmla="+- 0 1469 1241"/>
              <a:gd name="T159" fmla="*/ 1469 h 888"/>
              <a:gd name="T160" fmla="+- 0 9600 7073"/>
              <a:gd name="T161" fmla="*/ T160 w 3989"/>
              <a:gd name="T162" fmla="+- 0 1399 1241"/>
              <a:gd name="T163" fmla="*/ 1399 h 888"/>
              <a:gd name="T164" fmla="+- 0 9230 7073"/>
              <a:gd name="T165" fmla="*/ T164 w 3989"/>
              <a:gd name="T166" fmla="+- 0 1359 1241"/>
              <a:gd name="T167" fmla="*/ 1359 h 888"/>
              <a:gd name="T168" fmla="+- 0 8813 7073"/>
              <a:gd name="T169" fmla="*/ T168 w 3989"/>
              <a:gd name="T170" fmla="+- 0 1314 1241"/>
              <a:gd name="T171" fmla="*/ 1314 h 888"/>
              <a:gd name="T172" fmla="+- 0 8640 7073"/>
              <a:gd name="T173" fmla="*/ T172 w 3989"/>
              <a:gd name="T174" fmla="+- 0 1674 1241"/>
              <a:gd name="T175" fmla="*/ 1674 h 888"/>
              <a:gd name="T176" fmla="+- 0 9008 7073"/>
              <a:gd name="T177" fmla="*/ T176 w 3989"/>
              <a:gd name="T178" fmla="+- 0 1814 1241"/>
              <a:gd name="T179" fmla="*/ 1814 h 888"/>
              <a:gd name="T180" fmla="+- 0 9450 7073"/>
              <a:gd name="T181" fmla="*/ T180 w 3989"/>
              <a:gd name="T182" fmla="+- 0 1914 1241"/>
              <a:gd name="T183" fmla="*/ 1914 h 888"/>
              <a:gd name="T184" fmla="+- 0 9920 7073"/>
              <a:gd name="T185" fmla="*/ T184 w 3989"/>
              <a:gd name="T186" fmla="+- 0 1969 1241"/>
              <a:gd name="T187" fmla="*/ 1969 h 888"/>
              <a:gd name="T188" fmla="+- 0 10222 7073"/>
              <a:gd name="T189" fmla="*/ T188 w 3989"/>
              <a:gd name="T190" fmla="+- 0 1706 1241"/>
              <a:gd name="T191" fmla="*/ 1706 h 888"/>
              <a:gd name="T192" fmla="+- 0 10252 7073"/>
              <a:gd name="T193" fmla="*/ T192 w 3989"/>
              <a:gd name="T194" fmla="+- 0 1531 1241"/>
              <a:gd name="T195" fmla="*/ 1531 h 888"/>
              <a:gd name="T196" fmla="+- 0 10145 7073"/>
              <a:gd name="T197" fmla="*/ T196 w 3989"/>
              <a:gd name="T198" fmla="+- 0 1439 1241"/>
              <a:gd name="T199" fmla="*/ 1439 h 888"/>
              <a:gd name="T200" fmla="+- 0 9790 7073"/>
              <a:gd name="T201" fmla="*/ T200 w 3989"/>
              <a:gd name="T202" fmla="+- 0 1399 1241"/>
              <a:gd name="T203" fmla="*/ 1399 h 888"/>
              <a:gd name="T204" fmla="+- 0 9565 7073"/>
              <a:gd name="T205" fmla="*/ T204 w 3989"/>
              <a:gd name="T206" fmla="+- 0 1529 1241"/>
              <a:gd name="T207" fmla="*/ 1529 h 888"/>
              <a:gd name="T208" fmla="+- 0 9632 7073"/>
              <a:gd name="T209" fmla="*/ T208 w 3989"/>
              <a:gd name="T210" fmla="+- 0 1779 1241"/>
              <a:gd name="T211" fmla="*/ 1779 h 888"/>
              <a:gd name="T212" fmla="+- 0 9977 7073"/>
              <a:gd name="T213" fmla="*/ T212 w 3989"/>
              <a:gd name="T214" fmla="+- 0 1906 1241"/>
              <a:gd name="T215" fmla="*/ 1906 h 888"/>
              <a:gd name="T216" fmla="+- 0 10472 7073"/>
              <a:gd name="T217" fmla="*/ T216 w 3989"/>
              <a:gd name="T218" fmla="+- 0 1924 1241"/>
              <a:gd name="T219" fmla="*/ 1924 h 888"/>
              <a:gd name="T220" fmla="+- 0 10765 7073"/>
              <a:gd name="T221" fmla="*/ T220 w 3989"/>
              <a:gd name="T222" fmla="+- 0 1904 1241"/>
              <a:gd name="T223" fmla="*/ 1904 h 888"/>
              <a:gd name="T224" fmla="+- 0 11032 7073"/>
              <a:gd name="T225" fmla="*/ T224 w 3989"/>
              <a:gd name="T226" fmla="+- 0 1714 1241"/>
              <a:gd name="T227" fmla="*/ 1714 h 888"/>
              <a:gd name="T228" fmla="+- 0 11062 7073"/>
              <a:gd name="T229" fmla="*/ T228 w 3989"/>
              <a:gd name="T230" fmla="+- 0 1649 1241"/>
              <a:gd name="T231" fmla="*/ 1649 h 8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3989" h="888">
                <a:moveTo>
                  <a:pt x="0" y="648"/>
                </a:moveTo>
                <a:lnTo>
                  <a:pt x="115" y="645"/>
                </a:lnTo>
                <a:lnTo>
                  <a:pt x="205" y="643"/>
                </a:lnTo>
                <a:lnTo>
                  <a:pt x="275" y="643"/>
                </a:lnTo>
                <a:lnTo>
                  <a:pt x="330" y="640"/>
                </a:lnTo>
                <a:lnTo>
                  <a:pt x="420" y="633"/>
                </a:lnTo>
                <a:lnTo>
                  <a:pt x="510" y="613"/>
                </a:lnTo>
                <a:lnTo>
                  <a:pt x="570" y="595"/>
                </a:lnTo>
                <a:lnTo>
                  <a:pt x="645" y="570"/>
                </a:lnTo>
                <a:lnTo>
                  <a:pt x="700" y="515"/>
                </a:lnTo>
                <a:lnTo>
                  <a:pt x="725" y="493"/>
                </a:lnTo>
                <a:lnTo>
                  <a:pt x="737" y="475"/>
                </a:lnTo>
                <a:lnTo>
                  <a:pt x="765" y="438"/>
                </a:lnTo>
                <a:lnTo>
                  <a:pt x="767" y="418"/>
                </a:lnTo>
                <a:lnTo>
                  <a:pt x="772" y="398"/>
                </a:lnTo>
                <a:lnTo>
                  <a:pt x="777" y="378"/>
                </a:lnTo>
                <a:lnTo>
                  <a:pt x="777" y="360"/>
                </a:lnTo>
                <a:lnTo>
                  <a:pt x="777" y="260"/>
                </a:lnTo>
                <a:lnTo>
                  <a:pt x="770" y="198"/>
                </a:lnTo>
                <a:lnTo>
                  <a:pt x="710" y="148"/>
                </a:lnTo>
                <a:lnTo>
                  <a:pt x="645" y="140"/>
                </a:lnTo>
                <a:lnTo>
                  <a:pt x="552" y="133"/>
                </a:lnTo>
                <a:lnTo>
                  <a:pt x="492" y="145"/>
                </a:lnTo>
                <a:lnTo>
                  <a:pt x="382" y="180"/>
                </a:lnTo>
                <a:lnTo>
                  <a:pt x="315" y="233"/>
                </a:lnTo>
                <a:lnTo>
                  <a:pt x="270" y="303"/>
                </a:lnTo>
                <a:lnTo>
                  <a:pt x="250" y="353"/>
                </a:lnTo>
                <a:lnTo>
                  <a:pt x="255" y="410"/>
                </a:lnTo>
                <a:lnTo>
                  <a:pt x="270" y="468"/>
                </a:lnTo>
                <a:lnTo>
                  <a:pt x="285" y="528"/>
                </a:lnTo>
                <a:lnTo>
                  <a:pt x="317" y="550"/>
                </a:lnTo>
                <a:lnTo>
                  <a:pt x="332" y="558"/>
                </a:lnTo>
                <a:lnTo>
                  <a:pt x="387" y="575"/>
                </a:lnTo>
                <a:lnTo>
                  <a:pt x="447" y="585"/>
                </a:lnTo>
                <a:lnTo>
                  <a:pt x="510" y="593"/>
                </a:lnTo>
                <a:lnTo>
                  <a:pt x="572" y="600"/>
                </a:lnTo>
                <a:lnTo>
                  <a:pt x="660" y="593"/>
                </a:lnTo>
                <a:lnTo>
                  <a:pt x="745" y="583"/>
                </a:lnTo>
                <a:lnTo>
                  <a:pt x="827" y="565"/>
                </a:lnTo>
                <a:lnTo>
                  <a:pt x="912" y="543"/>
                </a:lnTo>
                <a:lnTo>
                  <a:pt x="942" y="488"/>
                </a:lnTo>
                <a:lnTo>
                  <a:pt x="965" y="423"/>
                </a:lnTo>
                <a:lnTo>
                  <a:pt x="970" y="355"/>
                </a:lnTo>
                <a:lnTo>
                  <a:pt x="952" y="293"/>
                </a:lnTo>
                <a:lnTo>
                  <a:pt x="912" y="240"/>
                </a:lnTo>
                <a:lnTo>
                  <a:pt x="837" y="205"/>
                </a:lnTo>
                <a:lnTo>
                  <a:pt x="765" y="183"/>
                </a:lnTo>
                <a:lnTo>
                  <a:pt x="752" y="178"/>
                </a:lnTo>
                <a:lnTo>
                  <a:pt x="742" y="175"/>
                </a:lnTo>
                <a:lnTo>
                  <a:pt x="730" y="173"/>
                </a:lnTo>
                <a:lnTo>
                  <a:pt x="720" y="168"/>
                </a:lnTo>
                <a:lnTo>
                  <a:pt x="707" y="163"/>
                </a:lnTo>
                <a:lnTo>
                  <a:pt x="690" y="158"/>
                </a:lnTo>
                <a:lnTo>
                  <a:pt x="677" y="150"/>
                </a:lnTo>
                <a:lnTo>
                  <a:pt x="672" y="148"/>
                </a:lnTo>
                <a:lnTo>
                  <a:pt x="582" y="153"/>
                </a:lnTo>
                <a:lnTo>
                  <a:pt x="517" y="160"/>
                </a:lnTo>
                <a:lnTo>
                  <a:pt x="470" y="188"/>
                </a:lnTo>
                <a:lnTo>
                  <a:pt x="432" y="253"/>
                </a:lnTo>
                <a:lnTo>
                  <a:pt x="435" y="305"/>
                </a:lnTo>
                <a:lnTo>
                  <a:pt x="437" y="355"/>
                </a:lnTo>
                <a:lnTo>
                  <a:pt x="452" y="450"/>
                </a:lnTo>
                <a:lnTo>
                  <a:pt x="482" y="473"/>
                </a:lnTo>
                <a:lnTo>
                  <a:pt x="495" y="480"/>
                </a:lnTo>
                <a:lnTo>
                  <a:pt x="505" y="493"/>
                </a:lnTo>
                <a:lnTo>
                  <a:pt x="517" y="503"/>
                </a:lnTo>
                <a:lnTo>
                  <a:pt x="527" y="515"/>
                </a:lnTo>
                <a:lnTo>
                  <a:pt x="595" y="548"/>
                </a:lnTo>
                <a:lnTo>
                  <a:pt x="665" y="563"/>
                </a:lnTo>
                <a:lnTo>
                  <a:pt x="737" y="578"/>
                </a:lnTo>
                <a:lnTo>
                  <a:pt x="792" y="585"/>
                </a:lnTo>
                <a:lnTo>
                  <a:pt x="875" y="583"/>
                </a:lnTo>
                <a:lnTo>
                  <a:pt x="957" y="580"/>
                </a:lnTo>
                <a:lnTo>
                  <a:pt x="1040" y="578"/>
                </a:lnTo>
                <a:lnTo>
                  <a:pt x="1120" y="575"/>
                </a:lnTo>
                <a:lnTo>
                  <a:pt x="1200" y="570"/>
                </a:lnTo>
                <a:lnTo>
                  <a:pt x="1275" y="523"/>
                </a:lnTo>
                <a:lnTo>
                  <a:pt x="1310" y="468"/>
                </a:lnTo>
                <a:lnTo>
                  <a:pt x="1312" y="458"/>
                </a:lnTo>
                <a:lnTo>
                  <a:pt x="1315" y="448"/>
                </a:lnTo>
                <a:lnTo>
                  <a:pt x="1320" y="438"/>
                </a:lnTo>
                <a:lnTo>
                  <a:pt x="1325" y="423"/>
                </a:lnTo>
                <a:lnTo>
                  <a:pt x="1335" y="413"/>
                </a:lnTo>
                <a:lnTo>
                  <a:pt x="1365" y="345"/>
                </a:lnTo>
                <a:lnTo>
                  <a:pt x="1372" y="323"/>
                </a:lnTo>
                <a:lnTo>
                  <a:pt x="1377" y="303"/>
                </a:lnTo>
                <a:lnTo>
                  <a:pt x="1382" y="288"/>
                </a:lnTo>
                <a:lnTo>
                  <a:pt x="1387" y="273"/>
                </a:lnTo>
                <a:lnTo>
                  <a:pt x="1390" y="260"/>
                </a:lnTo>
                <a:lnTo>
                  <a:pt x="1392" y="253"/>
                </a:lnTo>
                <a:lnTo>
                  <a:pt x="1390" y="235"/>
                </a:lnTo>
                <a:lnTo>
                  <a:pt x="1387" y="218"/>
                </a:lnTo>
                <a:lnTo>
                  <a:pt x="1365" y="153"/>
                </a:lnTo>
                <a:lnTo>
                  <a:pt x="1305" y="105"/>
                </a:lnTo>
                <a:lnTo>
                  <a:pt x="1265" y="75"/>
                </a:lnTo>
                <a:lnTo>
                  <a:pt x="1225" y="50"/>
                </a:lnTo>
                <a:lnTo>
                  <a:pt x="1185" y="30"/>
                </a:lnTo>
                <a:lnTo>
                  <a:pt x="1137" y="13"/>
                </a:lnTo>
                <a:lnTo>
                  <a:pt x="1087" y="18"/>
                </a:lnTo>
                <a:lnTo>
                  <a:pt x="1035" y="18"/>
                </a:lnTo>
                <a:lnTo>
                  <a:pt x="932" y="28"/>
                </a:lnTo>
                <a:lnTo>
                  <a:pt x="872" y="63"/>
                </a:lnTo>
                <a:lnTo>
                  <a:pt x="832" y="103"/>
                </a:lnTo>
                <a:lnTo>
                  <a:pt x="825" y="113"/>
                </a:lnTo>
                <a:lnTo>
                  <a:pt x="790" y="190"/>
                </a:lnTo>
                <a:lnTo>
                  <a:pt x="777" y="225"/>
                </a:lnTo>
                <a:lnTo>
                  <a:pt x="780" y="295"/>
                </a:lnTo>
                <a:lnTo>
                  <a:pt x="780" y="368"/>
                </a:lnTo>
                <a:lnTo>
                  <a:pt x="785" y="435"/>
                </a:lnTo>
                <a:lnTo>
                  <a:pt x="812" y="493"/>
                </a:lnTo>
                <a:lnTo>
                  <a:pt x="860" y="548"/>
                </a:lnTo>
                <a:lnTo>
                  <a:pt x="925" y="583"/>
                </a:lnTo>
                <a:lnTo>
                  <a:pt x="1002" y="605"/>
                </a:lnTo>
                <a:lnTo>
                  <a:pt x="1085" y="618"/>
                </a:lnTo>
                <a:lnTo>
                  <a:pt x="1165" y="625"/>
                </a:lnTo>
                <a:lnTo>
                  <a:pt x="1240" y="628"/>
                </a:lnTo>
                <a:lnTo>
                  <a:pt x="1305" y="628"/>
                </a:lnTo>
                <a:lnTo>
                  <a:pt x="1365" y="628"/>
                </a:lnTo>
                <a:lnTo>
                  <a:pt x="1425" y="628"/>
                </a:lnTo>
                <a:lnTo>
                  <a:pt x="1485" y="623"/>
                </a:lnTo>
                <a:lnTo>
                  <a:pt x="1545" y="613"/>
                </a:lnTo>
                <a:lnTo>
                  <a:pt x="1612" y="583"/>
                </a:lnTo>
                <a:lnTo>
                  <a:pt x="1672" y="528"/>
                </a:lnTo>
                <a:lnTo>
                  <a:pt x="1727" y="465"/>
                </a:lnTo>
                <a:lnTo>
                  <a:pt x="1772" y="408"/>
                </a:lnTo>
                <a:lnTo>
                  <a:pt x="1780" y="383"/>
                </a:lnTo>
                <a:lnTo>
                  <a:pt x="1785" y="360"/>
                </a:lnTo>
                <a:lnTo>
                  <a:pt x="1792" y="338"/>
                </a:lnTo>
                <a:lnTo>
                  <a:pt x="1800" y="318"/>
                </a:lnTo>
                <a:lnTo>
                  <a:pt x="1805" y="303"/>
                </a:lnTo>
                <a:lnTo>
                  <a:pt x="1810" y="288"/>
                </a:lnTo>
                <a:lnTo>
                  <a:pt x="1812" y="273"/>
                </a:lnTo>
                <a:lnTo>
                  <a:pt x="1815" y="268"/>
                </a:lnTo>
                <a:lnTo>
                  <a:pt x="1800" y="208"/>
                </a:lnTo>
                <a:lnTo>
                  <a:pt x="1787" y="175"/>
                </a:lnTo>
                <a:lnTo>
                  <a:pt x="1760" y="153"/>
                </a:lnTo>
                <a:lnTo>
                  <a:pt x="1710" y="120"/>
                </a:lnTo>
                <a:lnTo>
                  <a:pt x="1667" y="90"/>
                </a:lnTo>
                <a:lnTo>
                  <a:pt x="1650" y="78"/>
                </a:lnTo>
                <a:lnTo>
                  <a:pt x="1635" y="73"/>
                </a:lnTo>
                <a:lnTo>
                  <a:pt x="1590" y="63"/>
                </a:lnTo>
                <a:lnTo>
                  <a:pt x="1567" y="58"/>
                </a:lnTo>
                <a:lnTo>
                  <a:pt x="1545" y="53"/>
                </a:lnTo>
                <a:lnTo>
                  <a:pt x="1522" y="50"/>
                </a:lnTo>
                <a:lnTo>
                  <a:pt x="1497" y="48"/>
                </a:lnTo>
                <a:lnTo>
                  <a:pt x="1472" y="38"/>
                </a:lnTo>
                <a:lnTo>
                  <a:pt x="1445" y="28"/>
                </a:lnTo>
                <a:lnTo>
                  <a:pt x="1420" y="18"/>
                </a:lnTo>
                <a:lnTo>
                  <a:pt x="1412" y="13"/>
                </a:lnTo>
                <a:lnTo>
                  <a:pt x="1347" y="20"/>
                </a:lnTo>
                <a:lnTo>
                  <a:pt x="1305" y="23"/>
                </a:lnTo>
                <a:lnTo>
                  <a:pt x="1270" y="35"/>
                </a:lnTo>
                <a:lnTo>
                  <a:pt x="1230" y="63"/>
                </a:lnTo>
                <a:lnTo>
                  <a:pt x="1217" y="73"/>
                </a:lnTo>
                <a:lnTo>
                  <a:pt x="1205" y="83"/>
                </a:lnTo>
                <a:lnTo>
                  <a:pt x="1165" y="133"/>
                </a:lnTo>
                <a:lnTo>
                  <a:pt x="1130" y="188"/>
                </a:lnTo>
                <a:lnTo>
                  <a:pt x="1125" y="198"/>
                </a:lnTo>
                <a:lnTo>
                  <a:pt x="1127" y="253"/>
                </a:lnTo>
                <a:lnTo>
                  <a:pt x="1130" y="308"/>
                </a:lnTo>
                <a:lnTo>
                  <a:pt x="1137" y="423"/>
                </a:lnTo>
                <a:lnTo>
                  <a:pt x="1205" y="483"/>
                </a:lnTo>
                <a:lnTo>
                  <a:pt x="1292" y="508"/>
                </a:lnTo>
                <a:lnTo>
                  <a:pt x="1302" y="518"/>
                </a:lnTo>
                <a:lnTo>
                  <a:pt x="1387" y="563"/>
                </a:lnTo>
                <a:lnTo>
                  <a:pt x="1502" y="588"/>
                </a:lnTo>
                <a:lnTo>
                  <a:pt x="1560" y="600"/>
                </a:lnTo>
                <a:lnTo>
                  <a:pt x="1635" y="598"/>
                </a:lnTo>
                <a:lnTo>
                  <a:pt x="1710" y="598"/>
                </a:lnTo>
                <a:lnTo>
                  <a:pt x="1785" y="598"/>
                </a:lnTo>
                <a:lnTo>
                  <a:pt x="1862" y="598"/>
                </a:lnTo>
                <a:lnTo>
                  <a:pt x="1937" y="593"/>
                </a:lnTo>
                <a:lnTo>
                  <a:pt x="2012" y="585"/>
                </a:lnTo>
                <a:lnTo>
                  <a:pt x="2067" y="558"/>
                </a:lnTo>
                <a:lnTo>
                  <a:pt x="2132" y="503"/>
                </a:lnTo>
                <a:lnTo>
                  <a:pt x="2197" y="438"/>
                </a:lnTo>
                <a:lnTo>
                  <a:pt x="2252" y="388"/>
                </a:lnTo>
                <a:lnTo>
                  <a:pt x="2259" y="368"/>
                </a:lnTo>
                <a:lnTo>
                  <a:pt x="2264" y="345"/>
                </a:lnTo>
                <a:lnTo>
                  <a:pt x="2272" y="323"/>
                </a:lnTo>
                <a:lnTo>
                  <a:pt x="2279" y="303"/>
                </a:lnTo>
                <a:lnTo>
                  <a:pt x="2284" y="288"/>
                </a:lnTo>
                <a:lnTo>
                  <a:pt x="2289" y="273"/>
                </a:lnTo>
                <a:lnTo>
                  <a:pt x="2292" y="260"/>
                </a:lnTo>
                <a:lnTo>
                  <a:pt x="2294" y="253"/>
                </a:lnTo>
                <a:lnTo>
                  <a:pt x="2292" y="233"/>
                </a:lnTo>
                <a:lnTo>
                  <a:pt x="2289" y="208"/>
                </a:lnTo>
                <a:lnTo>
                  <a:pt x="2259" y="148"/>
                </a:lnTo>
                <a:lnTo>
                  <a:pt x="2232" y="133"/>
                </a:lnTo>
                <a:lnTo>
                  <a:pt x="2217" y="123"/>
                </a:lnTo>
                <a:lnTo>
                  <a:pt x="2204" y="113"/>
                </a:lnTo>
                <a:lnTo>
                  <a:pt x="2189" y="103"/>
                </a:lnTo>
                <a:lnTo>
                  <a:pt x="2174" y="90"/>
                </a:lnTo>
                <a:lnTo>
                  <a:pt x="2114" y="63"/>
                </a:lnTo>
                <a:lnTo>
                  <a:pt x="2039" y="43"/>
                </a:lnTo>
                <a:lnTo>
                  <a:pt x="1960" y="25"/>
                </a:lnTo>
                <a:lnTo>
                  <a:pt x="1882" y="13"/>
                </a:lnTo>
                <a:lnTo>
                  <a:pt x="1815" y="0"/>
                </a:lnTo>
                <a:lnTo>
                  <a:pt x="1707" y="5"/>
                </a:lnTo>
                <a:lnTo>
                  <a:pt x="1642" y="13"/>
                </a:lnTo>
                <a:lnTo>
                  <a:pt x="1597" y="40"/>
                </a:lnTo>
                <a:lnTo>
                  <a:pt x="1545" y="105"/>
                </a:lnTo>
                <a:lnTo>
                  <a:pt x="1547" y="173"/>
                </a:lnTo>
                <a:lnTo>
                  <a:pt x="1547" y="248"/>
                </a:lnTo>
                <a:lnTo>
                  <a:pt x="1550" y="323"/>
                </a:lnTo>
                <a:lnTo>
                  <a:pt x="1560" y="400"/>
                </a:lnTo>
                <a:lnTo>
                  <a:pt x="1577" y="473"/>
                </a:lnTo>
                <a:lnTo>
                  <a:pt x="1607" y="540"/>
                </a:lnTo>
                <a:lnTo>
                  <a:pt x="1652" y="600"/>
                </a:lnTo>
                <a:lnTo>
                  <a:pt x="1700" y="643"/>
                </a:lnTo>
                <a:lnTo>
                  <a:pt x="1720" y="665"/>
                </a:lnTo>
                <a:lnTo>
                  <a:pt x="1737" y="690"/>
                </a:lnTo>
                <a:lnTo>
                  <a:pt x="1745" y="705"/>
                </a:lnTo>
                <a:lnTo>
                  <a:pt x="1750" y="723"/>
                </a:lnTo>
                <a:lnTo>
                  <a:pt x="1760" y="735"/>
                </a:lnTo>
                <a:lnTo>
                  <a:pt x="1807" y="780"/>
                </a:lnTo>
                <a:lnTo>
                  <a:pt x="1900" y="838"/>
                </a:lnTo>
                <a:lnTo>
                  <a:pt x="1985" y="865"/>
                </a:lnTo>
                <a:lnTo>
                  <a:pt x="2054" y="885"/>
                </a:lnTo>
                <a:lnTo>
                  <a:pt x="2069" y="888"/>
                </a:lnTo>
                <a:lnTo>
                  <a:pt x="2094" y="888"/>
                </a:lnTo>
                <a:lnTo>
                  <a:pt x="2149" y="885"/>
                </a:lnTo>
                <a:lnTo>
                  <a:pt x="2229" y="885"/>
                </a:lnTo>
                <a:lnTo>
                  <a:pt x="2324" y="883"/>
                </a:lnTo>
                <a:lnTo>
                  <a:pt x="2427" y="880"/>
                </a:lnTo>
                <a:lnTo>
                  <a:pt x="2529" y="873"/>
                </a:lnTo>
                <a:lnTo>
                  <a:pt x="2629" y="863"/>
                </a:lnTo>
                <a:lnTo>
                  <a:pt x="2712" y="848"/>
                </a:lnTo>
                <a:lnTo>
                  <a:pt x="2774" y="825"/>
                </a:lnTo>
                <a:lnTo>
                  <a:pt x="2832" y="790"/>
                </a:lnTo>
                <a:lnTo>
                  <a:pt x="2914" y="703"/>
                </a:lnTo>
                <a:lnTo>
                  <a:pt x="2952" y="648"/>
                </a:lnTo>
                <a:lnTo>
                  <a:pt x="2994" y="563"/>
                </a:lnTo>
                <a:lnTo>
                  <a:pt x="3014" y="508"/>
                </a:lnTo>
                <a:lnTo>
                  <a:pt x="3012" y="465"/>
                </a:lnTo>
                <a:lnTo>
                  <a:pt x="3009" y="420"/>
                </a:lnTo>
                <a:lnTo>
                  <a:pt x="2999" y="330"/>
                </a:lnTo>
                <a:lnTo>
                  <a:pt x="2934" y="268"/>
                </a:lnTo>
                <a:lnTo>
                  <a:pt x="2852" y="240"/>
                </a:lnTo>
                <a:lnTo>
                  <a:pt x="2834" y="228"/>
                </a:lnTo>
                <a:lnTo>
                  <a:pt x="2752" y="188"/>
                </a:lnTo>
                <a:lnTo>
                  <a:pt x="2677" y="185"/>
                </a:lnTo>
                <a:lnTo>
                  <a:pt x="2639" y="183"/>
                </a:lnTo>
                <a:lnTo>
                  <a:pt x="2602" y="173"/>
                </a:lnTo>
                <a:lnTo>
                  <a:pt x="2564" y="165"/>
                </a:lnTo>
                <a:lnTo>
                  <a:pt x="2527" y="158"/>
                </a:lnTo>
                <a:lnTo>
                  <a:pt x="2492" y="148"/>
                </a:lnTo>
                <a:lnTo>
                  <a:pt x="2419" y="140"/>
                </a:lnTo>
                <a:lnTo>
                  <a:pt x="2339" y="130"/>
                </a:lnTo>
                <a:lnTo>
                  <a:pt x="2277" y="123"/>
                </a:lnTo>
                <a:lnTo>
                  <a:pt x="2252" y="120"/>
                </a:lnTo>
                <a:lnTo>
                  <a:pt x="2157" y="118"/>
                </a:lnTo>
                <a:lnTo>
                  <a:pt x="2072" y="113"/>
                </a:lnTo>
                <a:lnTo>
                  <a:pt x="1992" y="103"/>
                </a:lnTo>
                <a:lnTo>
                  <a:pt x="1920" y="90"/>
                </a:lnTo>
                <a:lnTo>
                  <a:pt x="1855" y="80"/>
                </a:lnTo>
                <a:lnTo>
                  <a:pt x="1795" y="73"/>
                </a:lnTo>
                <a:lnTo>
                  <a:pt x="1740" y="73"/>
                </a:lnTo>
                <a:lnTo>
                  <a:pt x="1695" y="78"/>
                </a:lnTo>
                <a:lnTo>
                  <a:pt x="1615" y="123"/>
                </a:lnTo>
                <a:lnTo>
                  <a:pt x="1560" y="225"/>
                </a:lnTo>
                <a:lnTo>
                  <a:pt x="1560" y="295"/>
                </a:lnTo>
                <a:lnTo>
                  <a:pt x="1557" y="368"/>
                </a:lnTo>
                <a:lnTo>
                  <a:pt x="1567" y="433"/>
                </a:lnTo>
                <a:lnTo>
                  <a:pt x="1605" y="480"/>
                </a:lnTo>
                <a:lnTo>
                  <a:pt x="1665" y="513"/>
                </a:lnTo>
                <a:lnTo>
                  <a:pt x="1727" y="530"/>
                </a:lnTo>
                <a:lnTo>
                  <a:pt x="1790" y="543"/>
                </a:lnTo>
                <a:lnTo>
                  <a:pt x="1857" y="558"/>
                </a:lnTo>
                <a:lnTo>
                  <a:pt x="1935" y="573"/>
                </a:lnTo>
                <a:lnTo>
                  <a:pt x="2009" y="588"/>
                </a:lnTo>
                <a:lnTo>
                  <a:pt x="2084" y="600"/>
                </a:lnTo>
                <a:lnTo>
                  <a:pt x="2159" y="613"/>
                </a:lnTo>
                <a:lnTo>
                  <a:pt x="2234" y="633"/>
                </a:lnTo>
                <a:lnTo>
                  <a:pt x="2304" y="653"/>
                </a:lnTo>
                <a:lnTo>
                  <a:pt x="2377" y="673"/>
                </a:lnTo>
                <a:lnTo>
                  <a:pt x="2449" y="690"/>
                </a:lnTo>
                <a:lnTo>
                  <a:pt x="2519" y="708"/>
                </a:lnTo>
                <a:lnTo>
                  <a:pt x="2594" y="723"/>
                </a:lnTo>
                <a:lnTo>
                  <a:pt x="2669" y="733"/>
                </a:lnTo>
                <a:lnTo>
                  <a:pt x="2774" y="730"/>
                </a:lnTo>
                <a:lnTo>
                  <a:pt x="2847" y="728"/>
                </a:lnTo>
                <a:lnTo>
                  <a:pt x="2927" y="720"/>
                </a:lnTo>
                <a:lnTo>
                  <a:pt x="2999" y="690"/>
                </a:lnTo>
                <a:lnTo>
                  <a:pt x="3057" y="663"/>
                </a:lnTo>
                <a:lnTo>
                  <a:pt x="3092" y="608"/>
                </a:lnTo>
                <a:lnTo>
                  <a:pt x="3129" y="523"/>
                </a:lnTo>
                <a:lnTo>
                  <a:pt x="3149" y="465"/>
                </a:lnTo>
                <a:lnTo>
                  <a:pt x="3157" y="438"/>
                </a:lnTo>
                <a:lnTo>
                  <a:pt x="3167" y="408"/>
                </a:lnTo>
                <a:lnTo>
                  <a:pt x="3174" y="385"/>
                </a:lnTo>
                <a:lnTo>
                  <a:pt x="3177" y="373"/>
                </a:lnTo>
                <a:lnTo>
                  <a:pt x="3177" y="333"/>
                </a:lnTo>
                <a:lnTo>
                  <a:pt x="3179" y="290"/>
                </a:lnTo>
                <a:lnTo>
                  <a:pt x="3177" y="250"/>
                </a:lnTo>
                <a:lnTo>
                  <a:pt x="3164" y="210"/>
                </a:lnTo>
                <a:lnTo>
                  <a:pt x="3147" y="198"/>
                </a:lnTo>
                <a:lnTo>
                  <a:pt x="3124" y="195"/>
                </a:lnTo>
                <a:lnTo>
                  <a:pt x="3099" y="195"/>
                </a:lnTo>
                <a:lnTo>
                  <a:pt x="3072" y="198"/>
                </a:lnTo>
                <a:lnTo>
                  <a:pt x="3019" y="190"/>
                </a:lnTo>
                <a:lnTo>
                  <a:pt x="2969" y="188"/>
                </a:lnTo>
                <a:lnTo>
                  <a:pt x="2917" y="185"/>
                </a:lnTo>
                <a:lnTo>
                  <a:pt x="2864" y="183"/>
                </a:lnTo>
                <a:lnTo>
                  <a:pt x="2782" y="168"/>
                </a:lnTo>
                <a:lnTo>
                  <a:pt x="2717" y="158"/>
                </a:lnTo>
                <a:lnTo>
                  <a:pt x="2649" y="158"/>
                </a:lnTo>
                <a:lnTo>
                  <a:pt x="2564" y="168"/>
                </a:lnTo>
                <a:lnTo>
                  <a:pt x="2552" y="175"/>
                </a:lnTo>
                <a:lnTo>
                  <a:pt x="2539" y="180"/>
                </a:lnTo>
                <a:lnTo>
                  <a:pt x="2499" y="250"/>
                </a:lnTo>
                <a:lnTo>
                  <a:pt x="2492" y="288"/>
                </a:lnTo>
                <a:lnTo>
                  <a:pt x="2492" y="338"/>
                </a:lnTo>
                <a:lnTo>
                  <a:pt x="2494" y="390"/>
                </a:lnTo>
                <a:lnTo>
                  <a:pt x="2504" y="493"/>
                </a:lnTo>
                <a:lnTo>
                  <a:pt x="2537" y="518"/>
                </a:lnTo>
                <a:lnTo>
                  <a:pt x="2549" y="528"/>
                </a:lnTo>
                <a:lnTo>
                  <a:pt x="2559" y="538"/>
                </a:lnTo>
                <a:lnTo>
                  <a:pt x="2569" y="550"/>
                </a:lnTo>
                <a:lnTo>
                  <a:pt x="2582" y="563"/>
                </a:lnTo>
                <a:lnTo>
                  <a:pt x="2664" y="608"/>
                </a:lnTo>
                <a:lnTo>
                  <a:pt x="2742" y="635"/>
                </a:lnTo>
                <a:lnTo>
                  <a:pt x="2822" y="653"/>
                </a:lnTo>
                <a:lnTo>
                  <a:pt x="2904" y="665"/>
                </a:lnTo>
                <a:lnTo>
                  <a:pt x="2987" y="675"/>
                </a:lnTo>
                <a:lnTo>
                  <a:pt x="3069" y="683"/>
                </a:lnTo>
                <a:lnTo>
                  <a:pt x="3149" y="690"/>
                </a:lnTo>
                <a:lnTo>
                  <a:pt x="3232" y="688"/>
                </a:lnTo>
                <a:lnTo>
                  <a:pt x="3317" y="685"/>
                </a:lnTo>
                <a:lnTo>
                  <a:pt x="3399" y="683"/>
                </a:lnTo>
                <a:lnTo>
                  <a:pt x="3484" y="680"/>
                </a:lnTo>
                <a:lnTo>
                  <a:pt x="3572" y="678"/>
                </a:lnTo>
                <a:lnTo>
                  <a:pt x="3599" y="673"/>
                </a:lnTo>
                <a:lnTo>
                  <a:pt x="3629" y="670"/>
                </a:lnTo>
                <a:lnTo>
                  <a:pt x="3659" y="665"/>
                </a:lnTo>
                <a:lnTo>
                  <a:pt x="3692" y="663"/>
                </a:lnTo>
                <a:lnTo>
                  <a:pt x="3717" y="653"/>
                </a:lnTo>
                <a:lnTo>
                  <a:pt x="3777" y="628"/>
                </a:lnTo>
                <a:lnTo>
                  <a:pt x="3864" y="568"/>
                </a:lnTo>
                <a:lnTo>
                  <a:pt x="3944" y="493"/>
                </a:lnTo>
                <a:lnTo>
                  <a:pt x="3952" y="483"/>
                </a:lnTo>
                <a:lnTo>
                  <a:pt x="3959" y="473"/>
                </a:lnTo>
                <a:lnTo>
                  <a:pt x="3967" y="463"/>
                </a:lnTo>
                <a:lnTo>
                  <a:pt x="3974" y="450"/>
                </a:lnTo>
                <a:lnTo>
                  <a:pt x="3979" y="438"/>
                </a:lnTo>
                <a:lnTo>
                  <a:pt x="3984" y="423"/>
                </a:lnTo>
                <a:lnTo>
                  <a:pt x="3987" y="413"/>
                </a:lnTo>
                <a:lnTo>
                  <a:pt x="3989" y="408"/>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 name="Rectangle 27">
            <a:extLst>
              <a:ext uri="{FF2B5EF4-FFF2-40B4-BE49-F238E27FC236}">
                <a16:creationId xmlns:a16="http://schemas.microsoft.com/office/drawing/2014/main" id="{069BDC0F-EAA7-1B74-EE37-96E112EE8435}"/>
              </a:ext>
            </a:extLst>
          </p:cNvPr>
          <p:cNvSpPr>
            <a:spLocks noChangeArrowheads="1"/>
          </p:cNvSpPr>
          <p:nvPr/>
        </p:nvSpPr>
        <p:spPr bwMode="auto">
          <a:xfrm>
            <a:off x="353219" y="2780557"/>
            <a:ext cx="788228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accent6">
                    <a:lumMod val="50000"/>
                  </a:schemeClr>
                </a:solidFill>
                <a:effectLst/>
                <a:latin typeface="Proxima Soft Cond Black" panose="02000506030000020004" pitchFamily="50" charset="0"/>
                <a:ea typeface="Cambria" panose="02040503050406030204" pitchFamily="18" charset="0"/>
                <a:cs typeface="Cambria" panose="02040503050406030204" pitchFamily="18" charset="0"/>
              </a:rPr>
              <a:t>Here are what a few of the scribbles might look like!</a:t>
            </a:r>
            <a:endParaRPr kumimoji="0" lang="en-CA" altLang="en-US" sz="2800" b="0" i="0" u="none" strike="noStrike" cap="none" normalizeH="0" baseline="0">
              <a:ln>
                <a:noFill/>
              </a:ln>
              <a:solidFill>
                <a:schemeClr val="accent6">
                  <a:lumMod val="50000"/>
                </a:schemeClr>
              </a:solidFill>
              <a:effectLst/>
              <a:latin typeface="Proxima Soft Cond Black" panose="02000506030000020004"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2800" b="0" i="0" u="none" strike="noStrike" cap="none" normalizeH="0" baseline="0">
              <a:ln>
                <a:noFill/>
              </a:ln>
              <a:solidFill>
                <a:schemeClr val="accent6">
                  <a:lumMod val="50000"/>
                </a:schemeClr>
              </a:solidFill>
              <a:effectLst/>
              <a:latin typeface="Proxima Soft Cond Black" panose="02000506030000020004" pitchFamily="50" charset="0"/>
            </a:endParaRPr>
          </a:p>
        </p:txBody>
      </p:sp>
      <p:sp>
        <p:nvSpPr>
          <p:cNvPr id="25" name="Rectangle 28">
            <a:extLst>
              <a:ext uri="{FF2B5EF4-FFF2-40B4-BE49-F238E27FC236}">
                <a16:creationId xmlns:a16="http://schemas.microsoft.com/office/drawing/2014/main" id="{DA150CF7-8020-6F7C-6D7C-0E0D27EF5011}"/>
              </a:ext>
            </a:extLst>
          </p:cNvPr>
          <p:cNvSpPr>
            <a:spLocks noChangeArrowheads="1"/>
          </p:cNvSpPr>
          <p:nvPr/>
        </p:nvSpPr>
        <p:spPr bwMode="auto">
          <a:xfrm>
            <a:off x="4475955" y="622301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chemeClr val="tx1"/>
                </a:solidFill>
                <a:effectLst/>
                <a:latin typeface="Arial" panose="020B0604020202020204" pitchFamily="34" charset="0"/>
                <a:ea typeface="Cambria" panose="02040503050406030204" pitchFamily="18" charset="0"/>
                <a:cs typeface="Cambria" panose="020405030504060302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Freeform 29">
            <a:extLst>
              <a:ext uri="{FF2B5EF4-FFF2-40B4-BE49-F238E27FC236}">
                <a16:creationId xmlns:a16="http://schemas.microsoft.com/office/drawing/2014/main" id="{AF686396-FE79-F49F-A3C6-F698F4A7064D}"/>
              </a:ext>
            </a:extLst>
          </p:cNvPr>
          <p:cNvSpPr>
            <a:spLocks/>
          </p:cNvSpPr>
          <p:nvPr/>
        </p:nvSpPr>
        <p:spPr bwMode="auto">
          <a:xfrm>
            <a:off x="8137231" y="5244677"/>
            <a:ext cx="3089859" cy="1235635"/>
          </a:xfrm>
          <a:custGeom>
            <a:avLst/>
            <a:gdLst>
              <a:gd name="T0" fmla="+- 0 1334 1313"/>
              <a:gd name="T1" fmla="*/ T0 w 3840"/>
              <a:gd name="T2" fmla="+- 0 10498 10101"/>
              <a:gd name="T3" fmla="*/ 10498 h 1426"/>
              <a:gd name="T4" fmla="+- 0 1335 1313"/>
              <a:gd name="T5" fmla="*/ T4 w 3840"/>
              <a:gd name="T6" fmla="+- 0 10450 10101"/>
              <a:gd name="T7" fmla="*/ 10450 h 1426"/>
              <a:gd name="T8" fmla="+- 0 1341 1313"/>
              <a:gd name="T9" fmla="*/ T8 w 3840"/>
              <a:gd name="T10" fmla="+- 0 10173 10101"/>
              <a:gd name="T11" fmla="*/ 10173 h 1426"/>
              <a:gd name="T12" fmla="+- 0 1435 1313"/>
              <a:gd name="T13" fmla="*/ T12 w 3840"/>
              <a:gd name="T14" fmla="+- 0 10164 10101"/>
              <a:gd name="T15" fmla="*/ 10164 h 1426"/>
              <a:gd name="T16" fmla="+- 0 1504 1313"/>
              <a:gd name="T17" fmla="*/ T16 w 3840"/>
              <a:gd name="T18" fmla="+- 0 10389 10101"/>
              <a:gd name="T19" fmla="*/ 10389 h 1426"/>
              <a:gd name="T20" fmla="+- 0 1644 1313"/>
              <a:gd name="T21" fmla="*/ T20 w 3840"/>
              <a:gd name="T22" fmla="+- 0 10548 10101"/>
              <a:gd name="T23" fmla="*/ 10548 h 1426"/>
              <a:gd name="T24" fmla="+- 0 1689 1313"/>
              <a:gd name="T25" fmla="*/ T24 w 3840"/>
              <a:gd name="T26" fmla="+- 0 10541 10101"/>
              <a:gd name="T27" fmla="*/ 10541 h 1426"/>
              <a:gd name="T28" fmla="+- 0 1747 1313"/>
              <a:gd name="T29" fmla="*/ T28 w 3840"/>
              <a:gd name="T30" fmla="+- 0 10490 10101"/>
              <a:gd name="T31" fmla="*/ 10490 h 1426"/>
              <a:gd name="T32" fmla="+- 0 1803 1313"/>
              <a:gd name="T33" fmla="*/ T32 w 3840"/>
              <a:gd name="T34" fmla="+- 0 10437 10101"/>
              <a:gd name="T35" fmla="*/ 10437 h 1426"/>
              <a:gd name="T36" fmla="+- 0 1836 1313"/>
              <a:gd name="T37" fmla="*/ T36 w 3840"/>
              <a:gd name="T38" fmla="+- 0 10413 10101"/>
              <a:gd name="T39" fmla="*/ 10413 h 1426"/>
              <a:gd name="T40" fmla="+- 0 1883 1313"/>
              <a:gd name="T41" fmla="*/ T40 w 3840"/>
              <a:gd name="T42" fmla="+- 0 10349 10101"/>
              <a:gd name="T43" fmla="*/ 10349 h 1426"/>
              <a:gd name="T44" fmla="+- 0 1916 1313"/>
              <a:gd name="T45" fmla="*/ T44 w 3840"/>
              <a:gd name="T46" fmla="+- 0 10296 10101"/>
              <a:gd name="T47" fmla="*/ 10296 h 1426"/>
              <a:gd name="T48" fmla="+- 0 1995 1313"/>
              <a:gd name="T49" fmla="*/ T48 w 3840"/>
              <a:gd name="T50" fmla="+- 0 10282 10101"/>
              <a:gd name="T51" fmla="*/ 10282 h 1426"/>
              <a:gd name="T52" fmla="+- 0 2196 1313"/>
              <a:gd name="T53" fmla="*/ T52 w 3840"/>
              <a:gd name="T54" fmla="+- 0 10293 10101"/>
              <a:gd name="T55" fmla="*/ 10293 h 1426"/>
              <a:gd name="T56" fmla="+- 0 2301 1313"/>
              <a:gd name="T57" fmla="*/ T56 w 3840"/>
              <a:gd name="T58" fmla="+- 0 10428 10101"/>
              <a:gd name="T59" fmla="*/ 10428 h 1426"/>
              <a:gd name="T60" fmla="+- 0 2461 1313"/>
              <a:gd name="T61" fmla="*/ T60 w 3840"/>
              <a:gd name="T62" fmla="+- 0 10578 10101"/>
              <a:gd name="T63" fmla="*/ 10578 h 1426"/>
              <a:gd name="T64" fmla="+- 0 2601 1313"/>
              <a:gd name="T65" fmla="*/ T64 w 3840"/>
              <a:gd name="T66" fmla="+- 0 10605 10101"/>
              <a:gd name="T67" fmla="*/ 10605 h 1426"/>
              <a:gd name="T68" fmla="+- 0 2800 1313"/>
              <a:gd name="T69" fmla="*/ T68 w 3840"/>
              <a:gd name="T70" fmla="+- 0 10525 10101"/>
              <a:gd name="T71" fmla="*/ 10525 h 1426"/>
              <a:gd name="T72" fmla="+- 0 2976 1313"/>
              <a:gd name="T73" fmla="*/ T72 w 3840"/>
              <a:gd name="T74" fmla="+- 0 10401 10101"/>
              <a:gd name="T75" fmla="*/ 10401 h 1426"/>
              <a:gd name="T76" fmla="+- 0 3176 1313"/>
              <a:gd name="T77" fmla="*/ T76 w 3840"/>
              <a:gd name="T78" fmla="+- 0 10370 10101"/>
              <a:gd name="T79" fmla="*/ 10370 h 1426"/>
              <a:gd name="T80" fmla="+- 0 3276 1313"/>
              <a:gd name="T81" fmla="*/ T80 w 3840"/>
              <a:gd name="T82" fmla="+- 0 10385 10101"/>
              <a:gd name="T83" fmla="*/ 10385 h 1426"/>
              <a:gd name="T84" fmla="+- 0 3267 1313"/>
              <a:gd name="T85" fmla="*/ T84 w 3840"/>
              <a:gd name="T86" fmla="+- 0 10452 10101"/>
              <a:gd name="T87" fmla="*/ 10452 h 1426"/>
              <a:gd name="T88" fmla="+- 0 3258 1313"/>
              <a:gd name="T89" fmla="*/ T88 w 3840"/>
              <a:gd name="T90" fmla="+- 0 10606 10101"/>
              <a:gd name="T91" fmla="*/ 10606 h 1426"/>
              <a:gd name="T92" fmla="+- 0 3365 1313"/>
              <a:gd name="T93" fmla="*/ T92 w 3840"/>
              <a:gd name="T94" fmla="+- 0 10610 10101"/>
              <a:gd name="T95" fmla="*/ 10610 h 1426"/>
              <a:gd name="T96" fmla="+- 0 3575 1313"/>
              <a:gd name="T97" fmla="*/ T96 w 3840"/>
              <a:gd name="T98" fmla="+- 0 10477 10101"/>
              <a:gd name="T99" fmla="*/ 10477 h 1426"/>
              <a:gd name="T100" fmla="+- 0 3650 1313"/>
              <a:gd name="T101" fmla="*/ T100 w 3840"/>
              <a:gd name="T102" fmla="+- 0 10385 10101"/>
              <a:gd name="T103" fmla="*/ 10385 h 1426"/>
              <a:gd name="T104" fmla="+- 0 3731 1313"/>
              <a:gd name="T105" fmla="*/ T104 w 3840"/>
              <a:gd name="T106" fmla="+- 0 10303 10101"/>
              <a:gd name="T107" fmla="*/ 10303 h 1426"/>
              <a:gd name="T108" fmla="+- 0 3915 1313"/>
              <a:gd name="T109" fmla="*/ T108 w 3840"/>
              <a:gd name="T110" fmla="+- 0 10303 10101"/>
              <a:gd name="T111" fmla="*/ 10303 h 1426"/>
              <a:gd name="T112" fmla="+- 0 4153 1313"/>
              <a:gd name="T113" fmla="*/ T112 w 3840"/>
              <a:gd name="T114" fmla="+- 0 10333 10101"/>
              <a:gd name="T115" fmla="*/ 10333 h 1426"/>
              <a:gd name="T116" fmla="+- 0 4385 1313"/>
              <a:gd name="T117" fmla="*/ T116 w 3840"/>
              <a:gd name="T118" fmla="+- 0 10413 10101"/>
              <a:gd name="T119" fmla="*/ 10413 h 1426"/>
              <a:gd name="T120" fmla="+- 0 4447 1313"/>
              <a:gd name="T121" fmla="*/ T120 w 3840"/>
              <a:gd name="T122" fmla="+- 0 10548 10101"/>
              <a:gd name="T123" fmla="*/ 10548 h 1426"/>
              <a:gd name="T124" fmla="+- 0 4460 1313"/>
              <a:gd name="T125" fmla="*/ T124 w 3840"/>
              <a:gd name="T126" fmla="+- 0 10591 10101"/>
              <a:gd name="T127" fmla="*/ 10591 h 1426"/>
              <a:gd name="T128" fmla="+- 0 4446 1313"/>
              <a:gd name="T129" fmla="*/ T128 w 3840"/>
              <a:gd name="T130" fmla="+- 0 10743 10101"/>
              <a:gd name="T131" fmla="*/ 10743 h 1426"/>
              <a:gd name="T132" fmla="+- 0 4418 1313"/>
              <a:gd name="T133" fmla="*/ T132 w 3840"/>
              <a:gd name="T134" fmla="+- 0 10956 10101"/>
              <a:gd name="T135" fmla="*/ 10956 h 1426"/>
              <a:gd name="T136" fmla="+- 0 4429 1313"/>
              <a:gd name="T137" fmla="*/ T136 w 3840"/>
              <a:gd name="T138" fmla="+- 0 11210 10101"/>
              <a:gd name="T139" fmla="*/ 11210 h 1426"/>
              <a:gd name="T140" fmla="+- 0 4476 1313"/>
              <a:gd name="T141" fmla="*/ T140 w 3840"/>
              <a:gd name="T142" fmla="+- 0 11421 10101"/>
              <a:gd name="T143" fmla="*/ 11421 h 1426"/>
              <a:gd name="T144" fmla="+- 0 4644 1313"/>
              <a:gd name="T145" fmla="*/ T144 w 3840"/>
              <a:gd name="T146" fmla="+- 0 11527 10101"/>
              <a:gd name="T147" fmla="*/ 11527 h 1426"/>
              <a:gd name="T148" fmla="+- 0 4788 1313"/>
              <a:gd name="T149" fmla="*/ T148 w 3840"/>
              <a:gd name="T150" fmla="+- 0 11447 10101"/>
              <a:gd name="T151" fmla="*/ 11447 h 1426"/>
              <a:gd name="T152" fmla="+- 0 4807 1313"/>
              <a:gd name="T153" fmla="*/ T152 w 3840"/>
              <a:gd name="T154" fmla="+- 0 11412 10101"/>
              <a:gd name="T155" fmla="*/ 11412 h 1426"/>
              <a:gd name="T156" fmla="+- 0 4831 1313"/>
              <a:gd name="T157" fmla="*/ T156 w 3840"/>
              <a:gd name="T158" fmla="+- 0 11366 10101"/>
              <a:gd name="T159" fmla="*/ 11366 h 1426"/>
              <a:gd name="T160" fmla="+- 0 4850 1313"/>
              <a:gd name="T161" fmla="*/ T160 w 3840"/>
              <a:gd name="T162" fmla="+- 0 11301 10101"/>
              <a:gd name="T163" fmla="*/ 11301 h 1426"/>
              <a:gd name="T164" fmla="+- 0 4857 1313"/>
              <a:gd name="T165" fmla="*/ T164 w 3840"/>
              <a:gd name="T166" fmla="+- 0 11261 10101"/>
              <a:gd name="T167" fmla="*/ 11261 h 1426"/>
              <a:gd name="T168" fmla="+- 0 5009 1313"/>
              <a:gd name="T169" fmla="*/ T168 w 3840"/>
              <a:gd name="T170" fmla="+- 0 11221 10101"/>
              <a:gd name="T171" fmla="*/ 11221 h 14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3840" h="1426">
                <a:moveTo>
                  <a:pt x="0" y="466"/>
                </a:moveTo>
                <a:lnTo>
                  <a:pt x="14" y="423"/>
                </a:lnTo>
                <a:lnTo>
                  <a:pt x="21" y="397"/>
                </a:lnTo>
                <a:lnTo>
                  <a:pt x="24" y="381"/>
                </a:lnTo>
                <a:lnTo>
                  <a:pt x="24" y="367"/>
                </a:lnTo>
                <a:lnTo>
                  <a:pt x="22" y="349"/>
                </a:lnTo>
                <a:lnTo>
                  <a:pt x="20" y="317"/>
                </a:lnTo>
                <a:lnTo>
                  <a:pt x="22" y="187"/>
                </a:lnTo>
                <a:lnTo>
                  <a:pt x="28" y="72"/>
                </a:lnTo>
                <a:lnTo>
                  <a:pt x="57" y="8"/>
                </a:lnTo>
                <a:lnTo>
                  <a:pt x="91" y="0"/>
                </a:lnTo>
                <a:lnTo>
                  <a:pt x="122" y="63"/>
                </a:lnTo>
                <a:lnTo>
                  <a:pt x="146" y="136"/>
                </a:lnTo>
                <a:lnTo>
                  <a:pt x="167" y="212"/>
                </a:lnTo>
                <a:lnTo>
                  <a:pt x="191" y="288"/>
                </a:lnTo>
                <a:lnTo>
                  <a:pt x="223" y="356"/>
                </a:lnTo>
                <a:lnTo>
                  <a:pt x="268" y="411"/>
                </a:lnTo>
                <a:lnTo>
                  <a:pt x="331" y="447"/>
                </a:lnTo>
                <a:lnTo>
                  <a:pt x="346" y="445"/>
                </a:lnTo>
                <a:lnTo>
                  <a:pt x="361" y="443"/>
                </a:lnTo>
                <a:lnTo>
                  <a:pt x="376" y="440"/>
                </a:lnTo>
                <a:lnTo>
                  <a:pt x="388" y="432"/>
                </a:lnTo>
                <a:lnTo>
                  <a:pt x="412" y="412"/>
                </a:lnTo>
                <a:lnTo>
                  <a:pt x="434" y="389"/>
                </a:lnTo>
                <a:lnTo>
                  <a:pt x="456" y="366"/>
                </a:lnTo>
                <a:lnTo>
                  <a:pt x="480" y="346"/>
                </a:lnTo>
                <a:lnTo>
                  <a:pt x="490" y="336"/>
                </a:lnTo>
                <a:lnTo>
                  <a:pt x="501" y="327"/>
                </a:lnTo>
                <a:lnTo>
                  <a:pt x="512" y="320"/>
                </a:lnTo>
                <a:lnTo>
                  <a:pt x="523" y="312"/>
                </a:lnTo>
                <a:lnTo>
                  <a:pt x="538" y="291"/>
                </a:lnTo>
                <a:lnTo>
                  <a:pt x="554" y="269"/>
                </a:lnTo>
                <a:lnTo>
                  <a:pt x="570" y="248"/>
                </a:lnTo>
                <a:lnTo>
                  <a:pt x="585" y="226"/>
                </a:lnTo>
                <a:lnTo>
                  <a:pt x="594" y="210"/>
                </a:lnTo>
                <a:lnTo>
                  <a:pt x="603" y="195"/>
                </a:lnTo>
                <a:lnTo>
                  <a:pt x="611" y="183"/>
                </a:lnTo>
                <a:lnTo>
                  <a:pt x="614" y="178"/>
                </a:lnTo>
                <a:lnTo>
                  <a:pt x="682" y="181"/>
                </a:lnTo>
                <a:lnTo>
                  <a:pt x="750" y="183"/>
                </a:lnTo>
                <a:lnTo>
                  <a:pt x="817" y="187"/>
                </a:lnTo>
                <a:lnTo>
                  <a:pt x="883" y="192"/>
                </a:lnTo>
                <a:lnTo>
                  <a:pt x="943" y="252"/>
                </a:lnTo>
                <a:lnTo>
                  <a:pt x="967" y="295"/>
                </a:lnTo>
                <a:lnTo>
                  <a:pt x="988" y="327"/>
                </a:lnTo>
                <a:lnTo>
                  <a:pt x="1039" y="383"/>
                </a:lnTo>
                <a:lnTo>
                  <a:pt x="1090" y="434"/>
                </a:lnTo>
                <a:lnTo>
                  <a:pt x="1148" y="477"/>
                </a:lnTo>
                <a:lnTo>
                  <a:pt x="1214" y="509"/>
                </a:lnTo>
                <a:lnTo>
                  <a:pt x="1251" y="506"/>
                </a:lnTo>
                <a:lnTo>
                  <a:pt x="1288" y="504"/>
                </a:lnTo>
                <a:lnTo>
                  <a:pt x="1363" y="495"/>
                </a:lnTo>
                <a:lnTo>
                  <a:pt x="1447" y="451"/>
                </a:lnTo>
                <a:lnTo>
                  <a:pt x="1487" y="424"/>
                </a:lnTo>
                <a:lnTo>
                  <a:pt x="1531" y="404"/>
                </a:lnTo>
                <a:lnTo>
                  <a:pt x="1602" y="337"/>
                </a:lnTo>
                <a:lnTo>
                  <a:pt x="1663" y="300"/>
                </a:lnTo>
                <a:lnTo>
                  <a:pt x="1733" y="282"/>
                </a:lnTo>
                <a:lnTo>
                  <a:pt x="1828" y="269"/>
                </a:lnTo>
                <a:lnTo>
                  <a:pt x="1863" y="269"/>
                </a:lnTo>
                <a:lnTo>
                  <a:pt x="1899" y="267"/>
                </a:lnTo>
                <a:lnTo>
                  <a:pt x="1934" y="270"/>
                </a:lnTo>
                <a:lnTo>
                  <a:pt x="1963" y="284"/>
                </a:lnTo>
                <a:lnTo>
                  <a:pt x="1971" y="302"/>
                </a:lnTo>
                <a:lnTo>
                  <a:pt x="1965" y="326"/>
                </a:lnTo>
                <a:lnTo>
                  <a:pt x="1954" y="351"/>
                </a:lnTo>
                <a:lnTo>
                  <a:pt x="1948" y="375"/>
                </a:lnTo>
                <a:lnTo>
                  <a:pt x="1945" y="463"/>
                </a:lnTo>
                <a:lnTo>
                  <a:pt x="1945" y="505"/>
                </a:lnTo>
                <a:lnTo>
                  <a:pt x="1963" y="523"/>
                </a:lnTo>
                <a:lnTo>
                  <a:pt x="2011" y="538"/>
                </a:lnTo>
                <a:lnTo>
                  <a:pt x="2052" y="509"/>
                </a:lnTo>
                <a:lnTo>
                  <a:pt x="2155" y="462"/>
                </a:lnTo>
                <a:lnTo>
                  <a:pt x="2210" y="422"/>
                </a:lnTo>
                <a:lnTo>
                  <a:pt x="2262" y="376"/>
                </a:lnTo>
                <a:lnTo>
                  <a:pt x="2308" y="327"/>
                </a:lnTo>
                <a:lnTo>
                  <a:pt x="2331" y="294"/>
                </a:lnTo>
                <a:lnTo>
                  <a:pt x="2337" y="284"/>
                </a:lnTo>
                <a:lnTo>
                  <a:pt x="2364" y="255"/>
                </a:lnTo>
                <a:lnTo>
                  <a:pt x="2394" y="225"/>
                </a:lnTo>
                <a:lnTo>
                  <a:pt x="2418" y="202"/>
                </a:lnTo>
                <a:lnTo>
                  <a:pt x="2428" y="192"/>
                </a:lnTo>
                <a:lnTo>
                  <a:pt x="2518" y="197"/>
                </a:lnTo>
                <a:lnTo>
                  <a:pt x="2602" y="202"/>
                </a:lnTo>
                <a:lnTo>
                  <a:pt x="2684" y="209"/>
                </a:lnTo>
                <a:lnTo>
                  <a:pt x="2763" y="218"/>
                </a:lnTo>
                <a:lnTo>
                  <a:pt x="2840" y="232"/>
                </a:lnTo>
                <a:lnTo>
                  <a:pt x="2916" y="251"/>
                </a:lnTo>
                <a:lnTo>
                  <a:pt x="2993" y="278"/>
                </a:lnTo>
                <a:lnTo>
                  <a:pt x="3072" y="312"/>
                </a:lnTo>
                <a:lnTo>
                  <a:pt x="3106" y="367"/>
                </a:lnTo>
                <a:lnTo>
                  <a:pt x="3115" y="391"/>
                </a:lnTo>
                <a:lnTo>
                  <a:pt x="3134" y="447"/>
                </a:lnTo>
                <a:lnTo>
                  <a:pt x="3138" y="462"/>
                </a:lnTo>
                <a:lnTo>
                  <a:pt x="3143" y="478"/>
                </a:lnTo>
                <a:lnTo>
                  <a:pt x="3147" y="490"/>
                </a:lnTo>
                <a:lnTo>
                  <a:pt x="3148" y="495"/>
                </a:lnTo>
                <a:lnTo>
                  <a:pt x="3142" y="570"/>
                </a:lnTo>
                <a:lnTo>
                  <a:pt x="3133" y="642"/>
                </a:lnTo>
                <a:lnTo>
                  <a:pt x="3124" y="712"/>
                </a:lnTo>
                <a:lnTo>
                  <a:pt x="3114" y="782"/>
                </a:lnTo>
                <a:lnTo>
                  <a:pt x="3105" y="855"/>
                </a:lnTo>
                <a:lnTo>
                  <a:pt x="3109" y="959"/>
                </a:lnTo>
                <a:lnTo>
                  <a:pt x="3112" y="1041"/>
                </a:lnTo>
                <a:lnTo>
                  <a:pt x="3116" y="1109"/>
                </a:lnTo>
                <a:lnTo>
                  <a:pt x="3124" y="1173"/>
                </a:lnTo>
                <a:lnTo>
                  <a:pt x="3139" y="1241"/>
                </a:lnTo>
                <a:lnTo>
                  <a:pt x="3163" y="1320"/>
                </a:lnTo>
                <a:lnTo>
                  <a:pt x="3215" y="1380"/>
                </a:lnTo>
                <a:lnTo>
                  <a:pt x="3296" y="1415"/>
                </a:lnTo>
                <a:lnTo>
                  <a:pt x="3331" y="1426"/>
                </a:lnTo>
                <a:lnTo>
                  <a:pt x="3365" y="1421"/>
                </a:lnTo>
                <a:lnTo>
                  <a:pt x="3436" y="1402"/>
                </a:lnTo>
                <a:lnTo>
                  <a:pt x="3475" y="1346"/>
                </a:lnTo>
                <a:lnTo>
                  <a:pt x="3480" y="1335"/>
                </a:lnTo>
                <a:lnTo>
                  <a:pt x="3485" y="1322"/>
                </a:lnTo>
                <a:lnTo>
                  <a:pt x="3494" y="1311"/>
                </a:lnTo>
                <a:lnTo>
                  <a:pt x="3503" y="1300"/>
                </a:lnTo>
                <a:lnTo>
                  <a:pt x="3508" y="1287"/>
                </a:lnTo>
                <a:lnTo>
                  <a:pt x="3518" y="1265"/>
                </a:lnTo>
                <a:lnTo>
                  <a:pt x="3525" y="1244"/>
                </a:lnTo>
                <a:lnTo>
                  <a:pt x="3531" y="1222"/>
                </a:lnTo>
                <a:lnTo>
                  <a:pt x="3537" y="1200"/>
                </a:lnTo>
                <a:lnTo>
                  <a:pt x="3539" y="1188"/>
                </a:lnTo>
                <a:lnTo>
                  <a:pt x="3541" y="1173"/>
                </a:lnTo>
                <a:lnTo>
                  <a:pt x="3544" y="1160"/>
                </a:lnTo>
                <a:lnTo>
                  <a:pt x="3552" y="1152"/>
                </a:lnTo>
                <a:lnTo>
                  <a:pt x="3625" y="1134"/>
                </a:lnTo>
                <a:lnTo>
                  <a:pt x="3696" y="1120"/>
                </a:lnTo>
                <a:lnTo>
                  <a:pt x="3766" y="1112"/>
                </a:lnTo>
                <a:lnTo>
                  <a:pt x="3840" y="1109"/>
                </a:lnTo>
              </a:path>
            </a:pathLst>
          </a:custGeom>
          <a:noFill/>
          <a:ln w="9144">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513" name="image2.png">
            <a:extLst>
              <a:ext uri="{FF2B5EF4-FFF2-40B4-BE49-F238E27FC236}">
                <a16:creationId xmlns:a16="http://schemas.microsoft.com/office/drawing/2014/main" id="{34B49763-F433-0332-C9C9-099A632D9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0582" y="3941853"/>
            <a:ext cx="187200" cy="353600"/>
          </a:xfrm>
          <a:prstGeom prst="rect">
            <a:avLst/>
          </a:prstGeom>
          <a:noFill/>
          <a:extLst>
            <a:ext uri="{909E8E84-426E-40DD-AFC4-6F175D3DCCD1}">
              <a14:hiddenFill xmlns:a14="http://schemas.microsoft.com/office/drawing/2010/main">
                <a:solidFill>
                  <a:srgbClr val="FFFFFF"/>
                </a:solidFill>
              </a14:hiddenFill>
            </a:ext>
          </a:extLst>
        </p:spPr>
      </p:pic>
      <p:pic>
        <p:nvPicPr>
          <p:cNvPr id="20510" name="image3.png">
            <a:extLst>
              <a:ext uri="{FF2B5EF4-FFF2-40B4-BE49-F238E27FC236}">
                <a16:creationId xmlns:a16="http://schemas.microsoft.com/office/drawing/2014/main" id="{9142E518-FCD9-9EFD-0433-2157952CE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182" y="4179266"/>
            <a:ext cx="183734" cy="343200"/>
          </a:xfrm>
          <a:prstGeom prst="rect">
            <a:avLst/>
          </a:prstGeom>
          <a:noFill/>
          <a:extLst>
            <a:ext uri="{909E8E84-426E-40DD-AFC4-6F175D3DCCD1}">
              <a14:hiddenFill xmlns:a14="http://schemas.microsoft.com/office/drawing/2010/main">
                <a:solidFill>
                  <a:srgbClr val="FFFFFF"/>
                </a:solidFill>
              </a14:hiddenFill>
            </a:ext>
          </a:extLst>
        </p:spPr>
      </p:pic>
      <p:pic>
        <p:nvPicPr>
          <p:cNvPr id="20512" name="image4.png">
            <a:extLst>
              <a:ext uri="{FF2B5EF4-FFF2-40B4-BE49-F238E27FC236}">
                <a16:creationId xmlns:a16="http://schemas.microsoft.com/office/drawing/2014/main" id="{393BA404-648C-41C3-D86F-0A4D790D4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6382" y="4059621"/>
            <a:ext cx="187200" cy="350132"/>
          </a:xfrm>
          <a:prstGeom prst="rect">
            <a:avLst/>
          </a:prstGeom>
          <a:noFill/>
          <a:extLst>
            <a:ext uri="{909E8E84-426E-40DD-AFC4-6F175D3DCCD1}">
              <a14:hiddenFill xmlns:a14="http://schemas.microsoft.com/office/drawing/2010/main">
                <a:solidFill>
                  <a:srgbClr val="FFFFFF"/>
                </a:solidFill>
              </a14:hiddenFill>
            </a:ext>
          </a:extLst>
        </p:spPr>
      </p:pic>
      <p:pic>
        <p:nvPicPr>
          <p:cNvPr id="20511" name="Picture 31">
            <a:extLst>
              <a:ext uri="{FF2B5EF4-FFF2-40B4-BE49-F238E27FC236}">
                <a16:creationId xmlns:a16="http://schemas.microsoft.com/office/drawing/2014/main" id="{A997853B-71D2-B237-4812-EB91E785E1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2182" y="4179266"/>
            <a:ext cx="183734" cy="3432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34">
            <a:extLst>
              <a:ext uri="{FF2B5EF4-FFF2-40B4-BE49-F238E27FC236}">
                <a16:creationId xmlns:a16="http://schemas.microsoft.com/office/drawing/2014/main" id="{78C56D37-65E3-6908-12EF-31D13B9416E6}"/>
              </a:ext>
            </a:extLst>
          </p:cNvPr>
          <p:cNvSpPr>
            <a:spLocks noChangeArrowheads="1"/>
          </p:cNvSpPr>
          <p:nvPr/>
        </p:nvSpPr>
        <p:spPr bwMode="auto">
          <a:xfrm>
            <a:off x="4275136" y="312137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28" name="Rectangle 35">
            <a:extLst>
              <a:ext uri="{FF2B5EF4-FFF2-40B4-BE49-F238E27FC236}">
                <a16:creationId xmlns:a16="http://schemas.microsoft.com/office/drawing/2014/main" id="{6EEEE252-8291-FC48-2F86-CCA4DAE20025}"/>
              </a:ext>
            </a:extLst>
          </p:cNvPr>
          <p:cNvSpPr>
            <a:spLocks noChangeArrowheads="1"/>
          </p:cNvSpPr>
          <p:nvPr/>
        </p:nvSpPr>
        <p:spPr bwMode="auto">
          <a:xfrm>
            <a:off x="4275136" y="358334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chemeClr val="tx1"/>
                </a:solidFill>
                <a:effectLst/>
                <a:latin typeface="Arial" panose="020B0604020202020204" pitchFamily="34" charset="0"/>
                <a:ea typeface="Cambria" panose="02040503050406030204" pitchFamily="18" charset="0"/>
                <a:cs typeface="Cambria" panose="020405030504060302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348941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8519" name="Group 1851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8520" name="Rectangle 1851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8521" name="Oval 1852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522" name="Oval 1852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523" name="Oval 1852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524" name="Oval 1852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525" name="Oval 1852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52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852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852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8530" name="Rectangle 1852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532" name="Rectangle 18531">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CA"/>
          </a:p>
        </p:txBody>
      </p:sp>
      <p:sp>
        <p:nvSpPr>
          <p:cNvPr id="18534"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18536"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
        <p:nvSpPr>
          <p:cNvPr id="7" name="TextBox 6">
            <a:extLst>
              <a:ext uri="{FF2B5EF4-FFF2-40B4-BE49-F238E27FC236}">
                <a16:creationId xmlns:a16="http://schemas.microsoft.com/office/drawing/2014/main" id="{0446955A-7437-C61C-9BA0-519553C961D6}"/>
              </a:ext>
            </a:extLst>
          </p:cNvPr>
          <p:cNvSpPr txBox="1"/>
          <p:nvPr/>
        </p:nvSpPr>
        <p:spPr>
          <a:xfrm>
            <a:off x="600918" y="129159"/>
            <a:ext cx="6072776" cy="162232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a:solidFill>
                  <a:srgbClr val="FFFFFF"/>
                </a:solidFill>
                <a:latin typeface="Proxima Soft Cond Black" panose="02000506030000020004" pitchFamily="50" charset="0"/>
                <a:ea typeface="+mj-ea"/>
                <a:cs typeface="+mj-cs"/>
              </a:rPr>
              <a:t>SO, WHAT DOES “PROCESS NOT PRODUCT” REALLY MEAN???</a:t>
            </a:r>
          </a:p>
        </p:txBody>
      </p:sp>
      <p:pic>
        <p:nvPicPr>
          <p:cNvPr id="18434" name="Picture 2" descr="Mini Monets and Mommies: Kids' Process Art: Explore Mixed-Media and ...">
            <a:extLst>
              <a:ext uri="{FF2B5EF4-FFF2-40B4-BE49-F238E27FC236}">
                <a16:creationId xmlns:a16="http://schemas.microsoft.com/office/drawing/2014/main" id="{E554BDA6-6CB1-CB02-7A51-849F2B2F36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310" r="2" b="2"/>
          <a:stretch/>
        </p:blipFill>
        <p:spPr bwMode="auto">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a:noFill/>
          <a:extLst>
            <a:ext uri="{909E8E84-426E-40DD-AFC4-6F175D3DCCD1}">
              <a14:hiddenFill xmlns:a14="http://schemas.microsoft.com/office/drawing/2010/main">
                <a:solidFill>
                  <a:srgbClr val="FFFFFF"/>
                </a:solidFill>
              </a14:hiddenFill>
            </a:ext>
          </a:extLst>
        </p:spPr>
      </p:pic>
      <p:sp>
        <p:nvSpPr>
          <p:cNvPr id="18538" name="Rectangle 18537">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540" name="Oval 18539">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542" name="Oval 18541">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TextBox 2">
            <a:extLst>
              <a:ext uri="{FF2B5EF4-FFF2-40B4-BE49-F238E27FC236}">
                <a16:creationId xmlns:a16="http://schemas.microsoft.com/office/drawing/2014/main" id="{0BAB5626-EAD1-6E6F-CFA7-9F37CDAAFA7A}"/>
              </a:ext>
            </a:extLst>
          </p:cNvPr>
          <p:cNvSpPr txBox="1"/>
          <p:nvPr/>
        </p:nvSpPr>
        <p:spPr>
          <a:xfrm>
            <a:off x="623673" y="1992784"/>
            <a:ext cx="7205491" cy="3811740"/>
          </a:xfrm>
          <a:prstGeom prst="rect">
            <a:avLst/>
          </a:prstGeom>
        </p:spPr>
        <p:txBody>
          <a:bodyPr vert="horz" lIns="91440" tIns="45720" rIns="91440" bIns="45720" rtlCol="0" anchor="ctr">
            <a:noAutofit/>
          </a:bodyPr>
          <a:lstStyle/>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 It means NOT having bulletin boards covered with 24 identical penguins and</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you saying, “But I let them glue the eyes wherever they wanted.”</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 It means not “making” the kids do art</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It means seeing the possibility of painting with things other than brushes</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It means no more patterns and cut out art</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 It means you aren’t PHOTOCOPYING anything</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 It means it doesn’t have to look like anything. Ever. Even if it is “fish week”</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 it took you four days to plan and prep!</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 It means being aware of the stages of scribbling</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 It means not making models or examples for the children</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 It means not drawing for the child</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 It means refraining from over commenting</a:t>
            </a:r>
          </a:p>
          <a:p>
            <a:pPr>
              <a:lnSpc>
                <a:spcPct val="90000"/>
              </a:lnSpc>
              <a:spcBef>
                <a:spcPts val="1000"/>
              </a:spcBef>
              <a:buClr>
                <a:schemeClr val="accent1"/>
              </a:buClr>
              <a:buSzPct val="80000"/>
              <a:buFont typeface="Wingdings 3" charset="2"/>
              <a:buChar char=""/>
            </a:pPr>
            <a:r>
              <a:rPr lang="en-US" sz="1600" u="none" strike="noStrike" baseline="0">
                <a:solidFill>
                  <a:srgbClr val="FFFFFF"/>
                </a:solidFill>
                <a:latin typeface="Proxima Soft Cond" panose="02000506030000020004" pitchFamily="50" charset="0"/>
              </a:rPr>
              <a:t> It means making peace with your possible addiction to cuteness</a:t>
            </a:r>
          </a:p>
          <a:p>
            <a:pPr>
              <a:lnSpc>
                <a:spcPct val="90000"/>
              </a:lnSpc>
              <a:spcBef>
                <a:spcPts val="1000"/>
              </a:spcBef>
              <a:buClr>
                <a:schemeClr val="accent1"/>
              </a:buClr>
              <a:buSzPct val="80000"/>
              <a:buFont typeface="Wingdings 3" charset="2"/>
              <a:buChar char=""/>
            </a:pPr>
            <a:r>
              <a:rPr lang="en-US" sz="1600" i="0">
                <a:effectLst/>
                <a:latin typeface="Proxima Soft Cond" panose="02000506030000020004" pitchFamily="50" charset="0"/>
              </a:rPr>
              <a:t>It means art materials are always freely available to children at all times</a:t>
            </a:r>
            <a:endParaRPr lang="en-US" sz="1600">
              <a:latin typeface="Proxima Soft Cond" panose="02000506030000020004" pitchFamily="50" charset="0"/>
            </a:endParaRPr>
          </a:p>
        </p:txBody>
      </p:sp>
    </p:spTree>
    <p:extLst>
      <p:ext uri="{BB962C8B-B14F-4D97-AF65-F5344CB8AC3E}">
        <p14:creationId xmlns:p14="http://schemas.microsoft.com/office/powerpoint/2010/main" val="2648610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33" name="Oval 1032">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4" name="Oval 1033">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5" name="Oval 1034">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6" name="Oval 1035">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7" name="Oval 1036">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8"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039"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040"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042" name="Rectangle 1041">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grpSp>
        <p:nvGrpSpPr>
          <p:cNvPr id="1044" name="Group 1043">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45" name="Rectangle 1044">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46"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CA"/>
            </a:p>
          </p:txBody>
        </p:sp>
      </p:grpSp>
      <p:sp>
        <p:nvSpPr>
          <p:cNvPr id="2" name="Title 1">
            <a:extLst>
              <a:ext uri="{FF2B5EF4-FFF2-40B4-BE49-F238E27FC236}">
                <a16:creationId xmlns:a16="http://schemas.microsoft.com/office/drawing/2014/main" id="{3CE3C3AE-2FC5-686A-732B-B31D9F24C597}"/>
              </a:ext>
            </a:extLst>
          </p:cNvPr>
          <p:cNvSpPr>
            <a:spLocks noGrp="1"/>
          </p:cNvSpPr>
          <p:nvPr>
            <p:ph type="title"/>
          </p:nvPr>
        </p:nvSpPr>
        <p:spPr>
          <a:xfrm>
            <a:off x="1154954" y="973668"/>
            <a:ext cx="8761413" cy="706964"/>
          </a:xfrm>
        </p:spPr>
        <p:txBody>
          <a:bodyPr vert="horz" lIns="91440" tIns="45720" rIns="91440" bIns="45720" rtlCol="0" anchor="ctr">
            <a:noAutofit/>
          </a:bodyPr>
          <a:lstStyle/>
          <a:p>
            <a:r>
              <a:rPr lang="en-US" sz="6000">
                <a:solidFill>
                  <a:schemeClr val="accent6">
                    <a:lumMod val="20000"/>
                    <a:lumOff val="80000"/>
                  </a:schemeClr>
                </a:solidFill>
                <a:latin typeface="Proxima Soft Cond Black" panose="02000506030000020004" pitchFamily="50" charset="0"/>
              </a:rPr>
              <a:t>MENTIMETER</a:t>
            </a:r>
          </a:p>
        </p:txBody>
      </p:sp>
      <p:sp>
        <p:nvSpPr>
          <p:cNvPr id="1048" name="Rectangle 1047">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TextBox 2">
            <a:extLst>
              <a:ext uri="{FF2B5EF4-FFF2-40B4-BE49-F238E27FC236}">
                <a16:creationId xmlns:a16="http://schemas.microsoft.com/office/drawing/2014/main" id="{024AFB9D-4CC3-6374-9DAD-98B8867FEDBB}"/>
              </a:ext>
            </a:extLst>
          </p:cNvPr>
          <p:cNvSpPr txBox="1"/>
          <p:nvPr/>
        </p:nvSpPr>
        <p:spPr>
          <a:xfrm>
            <a:off x="1286934" y="2791506"/>
            <a:ext cx="4420003" cy="2840265"/>
          </a:xfrm>
          <a:prstGeom prst="rect">
            <a:avLst/>
          </a:prstGeom>
          <a:noFill/>
        </p:spPr>
        <p:txBody>
          <a:bodyPr wrap="square" rtlCol="0">
            <a:spAutoFit/>
          </a:bodyPr>
          <a:lstStyle/>
          <a:p>
            <a:pPr defTabSz="425196">
              <a:spcAft>
                <a:spcPts val="600"/>
              </a:spcAft>
            </a:pPr>
            <a:r>
              <a:rPr lang="en-US" sz="4464" kern="1200">
                <a:solidFill>
                  <a:schemeClr val="tx1"/>
                </a:solidFill>
                <a:latin typeface="Proxima Soft Cond" panose="02000506030000020004" pitchFamily="50" charset="0"/>
                <a:ea typeface="+mn-ea"/>
                <a:cs typeface="+mn-cs"/>
              </a:rPr>
              <a:t>List some words that comes to mind when you think process art?</a:t>
            </a:r>
            <a:endParaRPr lang="en-CA" sz="4800">
              <a:latin typeface="Proxima Soft Cond" panose="02000506030000020004" pitchFamily="50" charset="0"/>
            </a:endParaRPr>
          </a:p>
        </p:txBody>
      </p:sp>
      <p:pic>
        <p:nvPicPr>
          <p:cNvPr id="1026" name="Picture 2" descr="Image result for Crayons. Size: 158 x 104. Source: isorepublic.com">
            <a:extLst>
              <a:ext uri="{FF2B5EF4-FFF2-40B4-BE49-F238E27FC236}">
                <a16:creationId xmlns:a16="http://schemas.microsoft.com/office/drawing/2014/main" id="{5515FE9D-0742-B42C-3726-8EC6A3CBD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030" y="2417298"/>
            <a:ext cx="4884287" cy="32149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36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8" name="Rectangle 2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9" name="Oval 2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 name="Oval 2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Oval 3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2" name="Oval 3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3" name="Oval 3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3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3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38" name="Rectangle 3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0" name="Rectangle 39">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2"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pic>
        <p:nvPicPr>
          <p:cNvPr id="5" name="Picture 4">
            <a:extLst>
              <a:ext uri="{FF2B5EF4-FFF2-40B4-BE49-F238E27FC236}">
                <a16:creationId xmlns:a16="http://schemas.microsoft.com/office/drawing/2014/main" id="{933E0210-2FE4-553A-6C4A-02BD79365C52}"/>
              </a:ext>
            </a:extLst>
          </p:cNvPr>
          <p:cNvPicPr>
            <a:picLocks noChangeAspect="1"/>
          </p:cNvPicPr>
          <p:nvPr/>
        </p:nvPicPr>
        <p:blipFill rotWithShape="1">
          <a:blip r:embed="rId4">
            <a:duotone>
              <a:prstClr val="black"/>
              <a:schemeClr val="accent5">
                <a:tint val="45000"/>
                <a:satMod val="400000"/>
              </a:schemeClr>
            </a:duotone>
            <a:alphaModFix amt="25000"/>
          </a:blip>
          <a:srcRect t="7466" r="9090" b="12563"/>
          <a:stretch/>
        </p:blipFill>
        <p:spPr>
          <a:xfrm>
            <a:off x="474133" y="474134"/>
            <a:ext cx="11243734" cy="5909733"/>
          </a:xfrm>
          <a:prstGeom prst="rect">
            <a:avLst/>
          </a:prstGeom>
        </p:spPr>
      </p:pic>
      <p:sp>
        <p:nvSpPr>
          <p:cNvPr id="2" name="Title 1">
            <a:extLst>
              <a:ext uri="{FF2B5EF4-FFF2-40B4-BE49-F238E27FC236}">
                <a16:creationId xmlns:a16="http://schemas.microsoft.com/office/drawing/2014/main" id="{AF58A74C-6111-BE7B-85AC-F35EFC7590EB}"/>
              </a:ext>
            </a:extLst>
          </p:cNvPr>
          <p:cNvSpPr>
            <a:spLocks noGrp="1"/>
          </p:cNvSpPr>
          <p:nvPr>
            <p:ph type="title"/>
          </p:nvPr>
        </p:nvSpPr>
        <p:spPr>
          <a:xfrm>
            <a:off x="1154954" y="973668"/>
            <a:ext cx="8761413" cy="706964"/>
          </a:xfrm>
        </p:spPr>
        <p:txBody>
          <a:bodyPr vert="horz" lIns="91440" tIns="45720" rIns="91440" bIns="45720" rtlCol="0" anchor="ctr">
            <a:normAutofit/>
          </a:bodyPr>
          <a:lstStyle/>
          <a:p>
            <a:r>
              <a:rPr lang="en-US" sz="3600" b="0">
                <a:solidFill>
                  <a:schemeClr val="accent6">
                    <a:lumMod val="60000"/>
                    <a:lumOff val="40000"/>
                  </a:schemeClr>
                </a:solidFill>
                <a:latin typeface="Proxima Soft Black" panose="02000506030000020004" pitchFamily="50" charset="0"/>
              </a:rPr>
              <a:t>CONCLUSSION</a:t>
            </a:r>
          </a:p>
        </p:txBody>
      </p:sp>
      <p:sp>
        <p:nvSpPr>
          <p:cNvPr id="44" name="Rectangle 43">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52B3C2EA-D7C6-FF0A-C08D-56762945FE28}"/>
              </a:ext>
            </a:extLst>
          </p:cNvPr>
          <p:cNvSpPr>
            <a:spLocks noGrp="1"/>
          </p:cNvSpPr>
          <p:nvPr>
            <p:ph sz="quarter" idx="10"/>
          </p:nvPr>
        </p:nvSpPr>
        <p:spPr>
          <a:xfrm>
            <a:off x="636998" y="1820333"/>
            <a:ext cx="10876582" cy="4199467"/>
          </a:xfrm>
        </p:spPr>
        <p:txBody>
          <a:bodyPr vert="horz" lIns="91440" tIns="45720" rIns="91440" bIns="45720" rtlCol="0" anchor="ctr">
            <a:normAutofit/>
          </a:bodyPr>
          <a:lstStyle/>
          <a:p>
            <a:pPr>
              <a:lnSpc>
                <a:spcPct val="90000"/>
              </a:lnSpc>
            </a:pPr>
            <a:r>
              <a:rPr lang="en-US">
                <a:solidFill>
                  <a:srgbClr val="FFFFFF"/>
                </a:solidFill>
                <a:effectLst/>
              </a:rPr>
              <a:t>Children are natural explorers who are forever curious about the world around them, and it’s this curiosity and thirst for knowledge that propels them to figure out how things work. When children are motivated to ask and answer their own questions rather than adult-driven questions, their newfound knowledge has a far better chance of sticking.</a:t>
            </a:r>
          </a:p>
          <a:p>
            <a:pPr>
              <a:lnSpc>
                <a:spcPct val="90000"/>
              </a:lnSpc>
            </a:pPr>
            <a:r>
              <a:rPr lang="en-US">
                <a:solidFill>
                  <a:srgbClr val="FFFFFF"/>
                </a:solidFill>
              </a:rPr>
              <a:t>By giving children the freedom to explore and experiment with different art materials and techniques, we are fostering SO MUCH MORE LEARNING than limiting their creativity</a:t>
            </a:r>
          </a:p>
          <a:p>
            <a:pPr>
              <a:lnSpc>
                <a:spcPct val="90000"/>
              </a:lnSpc>
            </a:pPr>
            <a:r>
              <a:rPr lang="en-US">
                <a:solidFill>
                  <a:srgbClr val="FFFFFF"/>
                </a:solidFill>
              </a:rPr>
              <a:t>We have children following our instructions ALL DAY, get your shoes on, get your jacket on, wash your hands, lets tidy up. They can follow instruction, so when it comes to process art, let them explore!</a:t>
            </a:r>
            <a:endParaRPr lang="en-US">
              <a:solidFill>
                <a:srgbClr val="FFFFFF"/>
              </a:solidFill>
              <a:effectLst/>
            </a:endParaRPr>
          </a:p>
          <a:p>
            <a:pPr>
              <a:lnSpc>
                <a:spcPct val="90000"/>
              </a:lnSpc>
            </a:pPr>
            <a:r>
              <a:rPr lang="en-US">
                <a:solidFill>
                  <a:srgbClr val="FFFFFF"/>
                </a:solidFill>
                <a:effectLst/>
              </a:rPr>
              <a:t>The next time you teach a lesson, set up a provocation, or present your </a:t>
            </a:r>
            <a:r>
              <a:rPr lang="en-US">
                <a:solidFill>
                  <a:srgbClr val="FFFFFF"/>
                </a:solidFill>
              </a:rPr>
              <a:t>classroom </a:t>
            </a:r>
            <a:r>
              <a:rPr lang="en-US">
                <a:solidFill>
                  <a:srgbClr val="FFFFFF"/>
                </a:solidFill>
                <a:effectLst/>
              </a:rPr>
              <a:t>with art materials, ask yourself if more emphasis is placed on following directions or exploring materials and ideas. What will it be…the product or the process?</a:t>
            </a:r>
          </a:p>
          <a:p>
            <a:pPr>
              <a:lnSpc>
                <a:spcPct val="90000"/>
              </a:lnSpc>
            </a:pPr>
            <a:endParaRPr lang="en-US">
              <a:solidFill>
                <a:srgbClr val="FFFFFF"/>
              </a:solidFill>
            </a:endParaRPr>
          </a:p>
        </p:txBody>
      </p:sp>
    </p:spTree>
    <p:extLst>
      <p:ext uri="{BB962C8B-B14F-4D97-AF65-F5344CB8AC3E}">
        <p14:creationId xmlns:p14="http://schemas.microsoft.com/office/powerpoint/2010/main" val="1436289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C3AE-2FC5-686A-732B-B31D9F24C597}"/>
              </a:ext>
            </a:extLst>
          </p:cNvPr>
          <p:cNvSpPr>
            <a:spLocks noGrp="1"/>
          </p:cNvSpPr>
          <p:nvPr>
            <p:ph type="title"/>
          </p:nvPr>
        </p:nvSpPr>
        <p:spPr>
          <a:xfrm>
            <a:off x="1154954" y="973668"/>
            <a:ext cx="8761413" cy="706964"/>
          </a:xfrm>
        </p:spPr>
        <p:txBody>
          <a:bodyPr vert="horz" lIns="91440" tIns="45720" rIns="91440" bIns="45720" rtlCol="0" anchor="ctr">
            <a:noAutofit/>
          </a:bodyPr>
          <a:lstStyle/>
          <a:p>
            <a:r>
              <a:rPr lang="en-US" sz="6000">
                <a:solidFill>
                  <a:schemeClr val="accent6">
                    <a:lumMod val="20000"/>
                    <a:lumOff val="80000"/>
                  </a:schemeClr>
                </a:solidFill>
                <a:latin typeface="Proxima Soft Cond Black" panose="02000506030000020004" pitchFamily="50" charset="0"/>
              </a:rPr>
              <a:t>SURVEY</a:t>
            </a:r>
          </a:p>
        </p:txBody>
      </p:sp>
      <p:pic>
        <p:nvPicPr>
          <p:cNvPr id="1026" name="Picture 2" descr="Image result for Crayons. Size: 158 x 104. Source: isorepublic.com">
            <a:extLst>
              <a:ext uri="{FF2B5EF4-FFF2-40B4-BE49-F238E27FC236}">
                <a16:creationId xmlns:a16="http://schemas.microsoft.com/office/drawing/2014/main" id="{5515FE9D-0742-B42C-3726-8EC6A3CBD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3856" y="2889909"/>
            <a:ext cx="4884287" cy="32149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2589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33" name="Oval 1032">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4" name="Oval 1033">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5" name="Oval 1034">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6" name="Oval 1035">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7" name="Oval 1036">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8"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039"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040"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042" name="Rectangle 1041">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grpSp>
        <p:nvGrpSpPr>
          <p:cNvPr id="1044" name="Group 1043">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45" name="Rectangle 1044">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46"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CA"/>
            </a:p>
          </p:txBody>
        </p:sp>
      </p:grpSp>
      <p:sp>
        <p:nvSpPr>
          <p:cNvPr id="2" name="Title 1">
            <a:extLst>
              <a:ext uri="{FF2B5EF4-FFF2-40B4-BE49-F238E27FC236}">
                <a16:creationId xmlns:a16="http://schemas.microsoft.com/office/drawing/2014/main" id="{3CE3C3AE-2FC5-686A-732B-B31D9F24C597}"/>
              </a:ext>
            </a:extLst>
          </p:cNvPr>
          <p:cNvSpPr>
            <a:spLocks noGrp="1"/>
          </p:cNvSpPr>
          <p:nvPr>
            <p:ph type="title"/>
          </p:nvPr>
        </p:nvSpPr>
        <p:spPr>
          <a:xfrm>
            <a:off x="939196" y="584822"/>
            <a:ext cx="8761413" cy="706964"/>
          </a:xfrm>
        </p:spPr>
        <p:txBody>
          <a:bodyPr vert="horz" lIns="91440" tIns="45720" rIns="91440" bIns="45720" rtlCol="0" anchor="ctr">
            <a:noAutofit/>
          </a:bodyPr>
          <a:lstStyle/>
          <a:p>
            <a:r>
              <a:rPr lang="en-US" sz="6000">
                <a:solidFill>
                  <a:schemeClr val="accent6">
                    <a:lumMod val="20000"/>
                    <a:lumOff val="80000"/>
                  </a:schemeClr>
                </a:solidFill>
                <a:latin typeface="Proxima Soft Cond Black" panose="02000506030000020004" pitchFamily="50" charset="0"/>
              </a:rPr>
              <a:t>MENTIMETER</a:t>
            </a:r>
          </a:p>
        </p:txBody>
      </p:sp>
      <p:sp>
        <p:nvSpPr>
          <p:cNvPr id="1048" name="Rectangle 1047">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TextBox 2">
            <a:extLst>
              <a:ext uri="{FF2B5EF4-FFF2-40B4-BE49-F238E27FC236}">
                <a16:creationId xmlns:a16="http://schemas.microsoft.com/office/drawing/2014/main" id="{024AFB9D-4CC3-6374-9DAD-98B8867FEDBB}"/>
              </a:ext>
            </a:extLst>
          </p:cNvPr>
          <p:cNvSpPr txBox="1"/>
          <p:nvPr/>
        </p:nvSpPr>
        <p:spPr>
          <a:xfrm>
            <a:off x="812021" y="1953563"/>
            <a:ext cx="3719745" cy="3618748"/>
          </a:xfrm>
          <a:prstGeom prst="rect">
            <a:avLst/>
          </a:prstGeom>
          <a:noFill/>
        </p:spPr>
        <p:txBody>
          <a:bodyPr wrap="square" rtlCol="0">
            <a:spAutoFit/>
          </a:bodyPr>
          <a:lstStyle/>
          <a:p>
            <a:pPr>
              <a:lnSpc>
                <a:spcPct val="107000"/>
              </a:lnSpc>
              <a:spcAft>
                <a:spcPts val="800"/>
              </a:spcAft>
            </a:pPr>
            <a:r>
              <a:rPr lang="en-CA" sz="3600" kern="100">
                <a:effectLst/>
                <a:latin typeface="Proxima Soft Black" panose="02000506030000020004" pitchFamily="50" charset="0"/>
                <a:ea typeface="Times New Roman" panose="02020603050405020304" pitchFamily="18" charset="0"/>
                <a:cs typeface="Times New Roman" panose="02020603050405020304" pitchFamily="18" charset="0"/>
              </a:rPr>
              <a:t>What do you feel the barriers are to having more process based art in your programs? </a:t>
            </a:r>
            <a:endParaRPr lang="en-CA" sz="36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Image result for Crayons. Size: 158 x 104. Source: isorepublic.com">
            <a:extLst>
              <a:ext uri="{FF2B5EF4-FFF2-40B4-BE49-F238E27FC236}">
                <a16:creationId xmlns:a16="http://schemas.microsoft.com/office/drawing/2014/main" id="{5515FE9D-0742-B42C-3726-8EC6A3CBD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348" y="1748368"/>
            <a:ext cx="5982226" cy="393766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63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9FCEE-4D8E-AE2B-D300-7AE7187772E0}"/>
              </a:ext>
            </a:extLst>
          </p:cNvPr>
          <p:cNvSpPr>
            <a:spLocks noGrp="1"/>
          </p:cNvSpPr>
          <p:nvPr>
            <p:ph type="title"/>
          </p:nvPr>
        </p:nvSpPr>
        <p:spPr>
          <a:xfrm>
            <a:off x="468085" y="973668"/>
            <a:ext cx="11234179" cy="706964"/>
          </a:xfrm>
        </p:spPr>
        <p:txBody>
          <a:bodyPr/>
          <a:lstStyle/>
          <a:p>
            <a:pPr algn="ctr"/>
            <a:r>
              <a:rPr lang="en-US">
                <a:solidFill>
                  <a:schemeClr val="accent6">
                    <a:lumMod val="40000"/>
                    <a:lumOff val="60000"/>
                  </a:schemeClr>
                </a:solidFill>
                <a:latin typeface="Proxima Soft Black" panose="02000506030000020004" pitchFamily="50" charset="0"/>
              </a:rPr>
              <a:t>WHAT IS YOUR JOURNEY?</a:t>
            </a:r>
            <a:endParaRPr lang="en-CA">
              <a:solidFill>
                <a:schemeClr val="accent6">
                  <a:lumMod val="40000"/>
                  <a:lumOff val="60000"/>
                </a:schemeClr>
              </a:solidFill>
              <a:latin typeface="Proxima Soft Black" panose="02000506030000020004" pitchFamily="50" charset="0"/>
            </a:endParaRPr>
          </a:p>
        </p:txBody>
      </p:sp>
      <p:sp>
        <p:nvSpPr>
          <p:cNvPr id="4" name="TextBox 3">
            <a:extLst>
              <a:ext uri="{FF2B5EF4-FFF2-40B4-BE49-F238E27FC236}">
                <a16:creationId xmlns:a16="http://schemas.microsoft.com/office/drawing/2014/main" id="{0B833FDD-D606-1CEA-B246-8269FD0BFAB7}"/>
              </a:ext>
            </a:extLst>
          </p:cNvPr>
          <p:cNvSpPr txBox="1"/>
          <p:nvPr/>
        </p:nvSpPr>
        <p:spPr>
          <a:xfrm>
            <a:off x="1817914" y="2432774"/>
            <a:ext cx="8556172" cy="646331"/>
          </a:xfrm>
          <a:prstGeom prst="rect">
            <a:avLst/>
          </a:prstGeom>
          <a:noFill/>
        </p:spPr>
        <p:txBody>
          <a:bodyPr wrap="square" rtlCol="0">
            <a:spAutoFit/>
          </a:bodyPr>
          <a:lstStyle/>
          <a:p>
            <a:pPr algn="ctr"/>
            <a:r>
              <a:rPr lang="en-US">
                <a:latin typeface="Proxima Soft Cond" panose="02000506030000020004" pitchFamily="50" charset="0"/>
              </a:rPr>
              <a:t>How would you describe your current learning journey towards </a:t>
            </a:r>
          </a:p>
          <a:p>
            <a:pPr algn="ctr"/>
            <a:r>
              <a:rPr lang="en-US">
                <a:latin typeface="Proxima Soft Cond" panose="02000506030000020004" pitchFamily="50" charset="0"/>
              </a:rPr>
              <a:t>PROCESS ART? </a:t>
            </a:r>
          </a:p>
        </p:txBody>
      </p:sp>
      <p:pic>
        <p:nvPicPr>
          <p:cNvPr id="5" name="Picture 4">
            <a:extLst>
              <a:ext uri="{FF2B5EF4-FFF2-40B4-BE49-F238E27FC236}">
                <a16:creationId xmlns:a16="http://schemas.microsoft.com/office/drawing/2014/main" id="{BAD82ABF-B4B5-838C-34A8-EE2357612DC1}"/>
              </a:ext>
            </a:extLst>
          </p:cNvPr>
          <p:cNvPicPr>
            <a:picLocks noChangeAspect="1"/>
          </p:cNvPicPr>
          <p:nvPr/>
        </p:nvPicPr>
        <p:blipFill>
          <a:blip r:embed="rId3"/>
          <a:stretch>
            <a:fillRect/>
          </a:stretch>
        </p:blipFill>
        <p:spPr>
          <a:xfrm>
            <a:off x="1084534" y="3300985"/>
            <a:ext cx="2664824"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974F9EE-E8D0-C267-BFF6-174D55D4844F}"/>
              </a:ext>
            </a:extLst>
          </p:cNvPr>
          <p:cNvPicPr>
            <a:picLocks noChangeAspect="1"/>
          </p:cNvPicPr>
          <p:nvPr/>
        </p:nvPicPr>
        <p:blipFill>
          <a:blip r:embed="rId4"/>
          <a:stretch>
            <a:fillRect/>
          </a:stretch>
        </p:blipFill>
        <p:spPr>
          <a:xfrm>
            <a:off x="4343459" y="3300985"/>
            <a:ext cx="3483429"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7745CFB-9271-628A-4C1A-20784AD10C25}"/>
              </a:ext>
            </a:extLst>
          </p:cNvPr>
          <p:cNvPicPr>
            <a:picLocks noChangeAspect="1"/>
          </p:cNvPicPr>
          <p:nvPr/>
        </p:nvPicPr>
        <p:blipFill>
          <a:blip r:embed="rId5"/>
          <a:stretch>
            <a:fillRect/>
          </a:stretch>
        </p:blipFill>
        <p:spPr>
          <a:xfrm>
            <a:off x="8420989" y="3300985"/>
            <a:ext cx="2404533"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ED9F2C46-A01A-16DA-7801-EB65B10A0030}"/>
              </a:ext>
            </a:extLst>
          </p:cNvPr>
          <p:cNvSpPr txBox="1"/>
          <p:nvPr/>
        </p:nvSpPr>
        <p:spPr>
          <a:xfrm>
            <a:off x="1312046" y="5308469"/>
            <a:ext cx="2209800" cy="369332"/>
          </a:xfrm>
          <a:prstGeom prst="rect">
            <a:avLst/>
          </a:prstGeom>
          <a:noFill/>
        </p:spPr>
        <p:txBody>
          <a:bodyPr wrap="square" rtlCol="0">
            <a:spAutoFit/>
          </a:bodyPr>
          <a:lstStyle/>
          <a:p>
            <a:pPr algn="ctr"/>
            <a:r>
              <a:rPr lang="en-US">
                <a:latin typeface="Proxima Soft Cond" panose="02000506030000020004" pitchFamily="50" charset="0"/>
              </a:rPr>
              <a:t>Straight </a:t>
            </a:r>
          </a:p>
        </p:txBody>
      </p:sp>
      <p:sp>
        <p:nvSpPr>
          <p:cNvPr id="10" name="TextBox 9">
            <a:extLst>
              <a:ext uri="{FF2B5EF4-FFF2-40B4-BE49-F238E27FC236}">
                <a16:creationId xmlns:a16="http://schemas.microsoft.com/office/drawing/2014/main" id="{8E56F67E-59DC-2135-7365-5F664960814F}"/>
              </a:ext>
            </a:extLst>
          </p:cNvPr>
          <p:cNvSpPr txBox="1"/>
          <p:nvPr/>
        </p:nvSpPr>
        <p:spPr>
          <a:xfrm>
            <a:off x="4991100" y="5259332"/>
            <a:ext cx="2209800" cy="369332"/>
          </a:xfrm>
          <a:prstGeom prst="rect">
            <a:avLst/>
          </a:prstGeom>
          <a:noFill/>
        </p:spPr>
        <p:txBody>
          <a:bodyPr wrap="square" rtlCol="0">
            <a:spAutoFit/>
          </a:bodyPr>
          <a:lstStyle/>
          <a:p>
            <a:pPr algn="ctr"/>
            <a:r>
              <a:rPr lang="en-US">
                <a:latin typeface="Proxima Soft Cond" panose="02000506030000020004" pitchFamily="50" charset="0"/>
              </a:rPr>
              <a:t>Round abouts</a:t>
            </a:r>
          </a:p>
        </p:txBody>
      </p:sp>
      <p:sp>
        <p:nvSpPr>
          <p:cNvPr id="12" name="TextBox 11">
            <a:extLst>
              <a:ext uri="{FF2B5EF4-FFF2-40B4-BE49-F238E27FC236}">
                <a16:creationId xmlns:a16="http://schemas.microsoft.com/office/drawing/2014/main" id="{95543758-E7D4-62E0-522D-A587C513F6ED}"/>
              </a:ext>
            </a:extLst>
          </p:cNvPr>
          <p:cNvSpPr txBox="1"/>
          <p:nvPr/>
        </p:nvSpPr>
        <p:spPr>
          <a:xfrm>
            <a:off x="8518355" y="5259332"/>
            <a:ext cx="2209800" cy="369332"/>
          </a:xfrm>
          <a:prstGeom prst="rect">
            <a:avLst/>
          </a:prstGeom>
          <a:noFill/>
        </p:spPr>
        <p:txBody>
          <a:bodyPr wrap="square" rtlCol="0">
            <a:spAutoFit/>
          </a:bodyPr>
          <a:lstStyle/>
          <a:p>
            <a:pPr algn="ctr"/>
            <a:r>
              <a:rPr lang="en-US">
                <a:latin typeface="Proxima Soft Cond" panose="02000506030000020004" pitchFamily="50" charset="0"/>
              </a:rPr>
              <a:t>Under Construction</a:t>
            </a:r>
          </a:p>
        </p:txBody>
      </p:sp>
    </p:spTree>
    <p:extLst>
      <p:ext uri="{BB962C8B-B14F-4D97-AF65-F5344CB8AC3E}">
        <p14:creationId xmlns:p14="http://schemas.microsoft.com/office/powerpoint/2010/main" val="41468891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33" name="Oval 1032">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4" name="Oval 1033">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5" name="Oval 1034">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6" name="Oval 1035">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7" name="Oval 1036">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038"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1039"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1040"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042" name="Rectangle 1041">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grpSp>
        <p:nvGrpSpPr>
          <p:cNvPr id="1044" name="Group 1043">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45" name="Rectangle 1044">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46"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CA"/>
            </a:p>
          </p:txBody>
        </p:sp>
      </p:grpSp>
      <p:sp>
        <p:nvSpPr>
          <p:cNvPr id="2" name="Title 1">
            <a:extLst>
              <a:ext uri="{FF2B5EF4-FFF2-40B4-BE49-F238E27FC236}">
                <a16:creationId xmlns:a16="http://schemas.microsoft.com/office/drawing/2014/main" id="{3CE3C3AE-2FC5-686A-732B-B31D9F24C597}"/>
              </a:ext>
            </a:extLst>
          </p:cNvPr>
          <p:cNvSpPr>
            <a:spLocks noGrp="1"/>
          </p:cNvSpPr>
          <p:nvPr>
            <p:ph type="title"/>
          </p:nvPr>
        </p:nvSpPr>
        <p:spPr>
          <a:xfrm>
            <a:off x="838199" y="855136"/>
            <a:ext cx="8761413" cy="706964"/>
          </a:xfrm>
        </p:spPr>
        <p:txBody>
          <a:bodyPr vert="horz" lIns="91440" tIns="45720" rIns="91440" bIns="45720" rtlCol="0" anchor="ctr">
            <a:noAutofit/>
          </a:bodyPr>
          <a:lstStyle/>
          <a:p>
            <a:r>
              <a:rPr lang="en-US" sz="6000">
                <a:solidFill>
                  <a:schemeClr val="accent6">
                    <a:lumMod val="20000"/>
                    <a:lumOff val="80000"/>
                  </a:schemeClr>
                </a:solidFill>
                <a:latin typeface="Proxima Soft Cond Black" panose="02000506030000020004" pitchFamily="50" charset="0"/>
              </a:rPr>
              <a:t>MENTIMETER</a:t>
            </a:r>
          </a:p>
        </p:txBody>
      </p:sp>
      <p:sp>
        <p:nvSpPr>
          <p:cNvPr id="1048" name="Rectangle 1047">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TextBox 2">
            <a:extLst>
              <a:ext uri="{FF2B5EF4-FFF2-40B4-BE49-F238E27FC236}">
                <a16:creationId xmlns:a16="http://schemas.microsoft.com/office/drawing/2014/main" id="{024AFB9D-4CC3-6374-9DAD-98B8867FEDBB}"/>
              </a:ext>
            </a:extLst>
          </p:cNvPr>
          <p:cNvSpPr txBox="1"/>
          <p:nvPr/>
        </p:nvSpPr>
        <p:spPr>
          <a:xfrm>
            <a:off x="544530" y="2895600"/>
            <a:ext cx="4556533" cy="1569660"/>
          </a:xfrm>
          <a:prstGeom prst="rect">
            <a:avLst/>
          </a:prstGeom>
          <a:noFill/>
        </p:spPr>
        <p:txBody>
          <a:bodyPr wrap="square" rtlCol="0">
            <a:spAutoFit/>
          </a:bodyPr>
          <a:lstStyle/>
          <a:p>
            <a:pPr algn="ctr" defTabSz="334213">
              <a:spcAft>
                <a:spcPts val="516"/>
              </a:spcAft>
            </a:pPr>
            <a:r>
              <a:rPr lang="en-US" sz="4800" b="1" kern="1200">
                <a:solidFill>
                  <a:schemeClr val="accent6">
                    <a:lumMod val="20000"/>
                    <a:lumOff val="80000"/>
                  </a:schemeClr>
                </a:solidFill>
                <a:latin typeface="Proxima Soft Cond" panose="02000506030000020004" pitchFamily="50" charset="0"/>
                <a:ea typeface="+mn-ea"/>
                <a:cs typeface="+mn-cs"/>
              </a:rPr>
              <a:t>Where are you in your journey?</a:t>
            </a:r>
            <a:endParaRPr lang="en-CA" sz="4800" b="1">
              <a:solidFill>
                <a:schemeClr val="accent6">
                  <a:lumMod val="20000"/>
                  <a:lumOff val="80000"/>
                </a:schemeClr>
              </a:solidFill>
              <a:latin typeface="Proxima Soft Cond" panose="02000506030000020004" pitchFamily="50" charset="0"/>
            </a:endParaRPr>
          </a:p>
        </p:txBody>
      </p:sp>
      <p:pic>
        <p:nvPicPr>
          <p:cNvPr id="1026" name="Picture 2" descr="Image result for Crayons. Size: 158 x 104. Source: isorepublic.com">
            <a:extLst>
              <a:ext uri="{FF2B5EF4-FFF2-40B4-BE49-F238E27FC236}">
                <a16:creationId xmlns:a16="http://schemas.microsoft.com/office/drawing/2014/main" id="{5515FE9D-0742-B42C-3726-8EC6A3CBD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757" y="2324100"/>
            <a:ext cx="5199844" cy="34226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26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p14:dur="250" advTm="1000">
        <p159:morph option="byObject"/>
      </p:transition>
    </mc:Choice>
    <mc:Fallback>
      <p:transition advTm="1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jydc1ycagvxx1jnesaw52vg86mkqk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29.png"/></Relationships>
</file>

<file path=ppt/webextensions/taskpanes.xml><?xml version="1.0" encoding="utf-8"?>
<wetp:taskpanes xmlns:wetp="http://schemas.microsoft.com/office/webextensions/taskpanes/2010/11">
  <wetp:taskpane dockstate="right" visibility="0" width="525"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55B399-C8E1-4B58-9646-1D0A324DC19A}">
  <we:reference id="wa104178141" version="4.3.3.0" store="en-CA" storeType="OMEX"/>
  <we:alternateReferences>
    <we:reference id="WA104178141" version="4.3.3.0" store="WA10417814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07244C4-FC01-4101-B10A-7FC66CA2F713}">
  <we:reference id="wa200001661" version="2.1.0.2" store="en-US" storeType="OMEX"/>
  <we:alternateReferences>
    <we:reference id="wa200001661" version="2.1.0.2" store="wa200001661" storeType="OMEX"/>
  </we:alternateReferences>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E4146F4B1E89429E37FD5A91C9FD66" ma:contentTypeVersion="15" ma:contentTypeDescription="Create a new document." ma:contentTypeScope="" ma:versionID="87b1af2b2d06375064b6edf9529c2ce0">
  <xsd:schema xmlns:xsd="http://www.w3.org/2001/XMLSchema" xmlns:xs="http://www.w3.org/2001/XMLSchema" xmlns:p="http://schemas.microsoft.com/office/2006/metadata/properties" xmlns:ns2="0a34dbe3-f284-474f-87d2-b297634beb6a" xmlns:ns3="1841e929-f45d-48d5-a493-9799b6adaa6d" targetNamespace="http://schemas.microsoft.com/office/2006/metadata/properties" ma:root="true" ma:fieldsID="d84a85ce583545b84315e23a9cb1635e" ns2:_="" ns3:_="">
    <xsd:import namespace="0a34dbe3-f284-474f-87d2-b297634beb6a"/>
    <xsd:import namespace="1841e929-f45d-48d5-a493-9799b6adaa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34dbe3-f284-474f-87d2-b297634beb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c7ed5b9-81ec-4087-b331-13b00d9386c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41e929-f45d-48d5-a493-9799b6adaa6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34dbe3-f284-474f-87d2-b297634beb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526CF3-6014-4B5D-8D38-A2C55F2B06AA}"/>
</file>

<file path=customXml/itemProps2.xml><?xml version="1.0" encoding="utf-8"?>
<ds:datastoreItem xmlns:ds="http://schemas.openxmlformats.org/officeDocument/2006/customXml" ds:itemID="{8C3D1BF1-73A1-4EEE-8374-AC5B42E54CEB}"/>
</file>

<file path=customXml/itemProps3.xml><?xml version="1.0" encoding="utf-8"?>
<ds:datastoreItem xmlns:ds="http://schemas.openxmlformats.org/officeDocument/2006/customXml" ds:itemID="{51612490-9404-42C0-825B-9A3D1A7C57E5}"/>
</file>

<file path=docProps/app.xml><?xml version="1.0" encoding="utf-8"?>
<Properties xmlns="http://schemas.openxmlformats.org/officeDocument/2006/extended-properties" xmlns:vt="http://schemas.openxmlformats.org/officeDocument/2006/docPropsVTypes">
  <Template>Ion Boardroom</Template>
  <TotalTime>0</TotalTime>
  <Words>4622</Words>
  <Application>Microsoft Office PowerPoint</Application>
  <PresentationFormat>Widescreen</PresentationFormat>
  <Paragraphs>432</Paragraphs>
  <Slides>64</Slides>
  <Notes>55</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Arial</vt:lpstr>
      <vt:lpstr>Calibri</vt:lpstr>
      <vt:lpstr>Calibri Light</vt:lpstr>
      <vt:lpstr>Century Gothic</vt:lpstr>
      <vt:lpstr>Poppins</vt:lpstr>
      <vt:lpstr>Proxima Soft Black</vt:lpstr>
      <vt:lpstr>Proxima Soft Cond</vt:lpstr>
      <vt:lpstr>Proxima Soft Cond Black</vt:lpstr>
      <vt:lpstr>Söhne</vt:lpstr>
      <vt:lpstr>Times New Roman</vt:lpstr>
      <vt:lpstr>Wingdings 3</vt:lpstr>
      <vt:lpstr>Ion Boardroom</vt:lpstr>
      <vt:lpstr>Welcome…Introduce Myself..</vt:lpstr>
      <vt:lpstr> HOUSEKEEPING CERTIFICATE EMPLOYEE PORTAL – POWERPOINT + HANDOUTS   </vt:lpstr>
      <vt:lpstr>PowerPoint Presentation</vt:lpstr>
      <vt:lpstr>GOALS FOR TODAY:</vt:lpstr>
      <vt:lpstr>AGENDA</vt:lpstr>
      <vt:lpstr>Activity #1</vt:lpstr>
      <vt:lpstr>MENTIMETER</vt:lpstr>
      <vt:lpstr>WHAT IS YOUR JOURNEY?</vt:lpstr>
      <vt:lpstr>MENTIMETER</vt:lpstr>
      <vt:lpstr>WHAT IS?  PRODUCT-FOCUSED  ART?</vt:lpstr>
      <vt:lpstr>PowerPoint Presentation</vt:lpstr>
      <vt:lpstr>PowerPoint Presentation</vt:lpstr>
      <vt:lpstr>PowerPoint Presentation</vt:lpstr>
      <vt:lpstr>PowerPoint Presentation</vt:lpstr>
      <vt:lpstr>CHARACTERISTICS  OF PRODUCT-FOCUSED ART EXPERINECES</vt:lpstr>
      <vt:lpstr>Product Art</vt:lpstr>
      <vt:lpstr>PowerPoint Presentation</vt:lpstr>
      <vt:lpstr>PowerPoint Presentation</vt:lpstr>
      <vt:lpstr>PowerPoint Presentation</vt:lpstr>
      <vt:lpstr>PowerPoint Presentation</vt:lpstr>
      <vt:lpstr>PowerPoint Presentation</vt:lpstr>
      <vt:lpstr>CHARACTERISTICS OF PROCESS-FOCUSED ART EXPERIENCES</vt:lpstr>
      <vt:lpstr>Process Art</vt:lpstr>
      <vt:lpstr>PROCESS ART IS…</vt:lpstr>
      <vt:lpstr>WHAT DOES A PROCESS ART AREA LOOK LIKE?</vt:lpstr>
      <vt:lpstr>MENTIMETER</vt:lpstr>
      <vt:lpstr>PROCESS ART – WHY IS IT LEARNING?</vt:lpstr>
      <vt:lpstr>PowerPoint Presentation</vt:lpstr>
      <vt:lpstr>PowerPoint Presentation</vt:lpstr>
      <vt:lpstr>PowerPoint Presentation</vt:lpstr>
      <vt:lpstr>LET’S HAVE A BREAK!</vt:lpstr>
      <vt:lpstr>Activity #2 Draw this house.</vt:lpstr>
      <vt:lpstr>PowerPoint Presentation</vt:lpstr>
      <vt:lpstr>ACTIVITY #2</vt:lpstr>
      <vt:lpstr>PowerPoint Presentation</vt:lpstr>
      <vt:lpstr>MENTIMETER</vt:lpstr>
      <vt:lpstr>TIPS FOR LEADING PROCESS-FOCUSED ART</vt:lpstr>
      <vt:lpstr>PROVIDE OPEN-ENDED, CREATIVE ART EXPERIENCES.</vt:lpstr>
      <vt:lpstr>WHAT IS A GLUE TABLE?</vt:lpstr>
      <vt:lpstr>WHY SHOULDN’T WE CORRECT CHILDREN?</vt:lpstr>
      <vt:lpstr>MAKING THE TRANSITION</vt:lpstr>
      <vt:lpstr>SUPPORTING ADULTS TO UNDERSTAND</vt:lpstr>
      <vt:lpstr>QUESTIONS WE CAN ASK OURSELVES WHEN PLANNING…</vt:lpstr>
      <vt:lpstr>Let’s take this turkey handprint </vt:lpstr>
      <vt:lpstr>PowerPoint Presentation</vt:lpstr>
      <vt:lpstr>Now we realize that there is more developmentally appropriate ways to create learning experiences, and those experiences should always have the children at the forefront. Not the parents.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A HAPPY MIDDLE GROUND…</vt:lpstr>
      <vt:lpstr>PowerPoint Presentation</vt:lpstr>
      <vt:lpstr>PowerPoint Presentation</vt:lpstr>
      <vt:lpstr>PowerPoint Presentation</vt:lpstr>
      <vt:lpstr>PowerPoint Presentation</vt:lpstr>
      <vt:lpstr>PowerPoint Presentation</vt:lpstr>
      <vt:lpstr>MENTIMETER</vt:lpstr>
      <vt:lpstr>CONCLUSSION</vt:lpstr>
      <vt:lpstr>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Birch</dc:creator>
  <cp:lastModifiedBy>Jennifer Redmond</cp:lastModifiedBy>
  <cp:revision>1</cp:revision>
  <cp:lastPrinted>2023-11-10T20:58:42Z</cp:lastPrinted>
  <dcterms:created xsi:type="dcterms:W3CDTF">2020-01-03T21:15:36Z</dcterms:created>
  <dcterms:modified xsi:type="dcterms:W3CDTF">2023-11-21T17:45:53Z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0x0101003BE4146F4B1E89429E37FD5A91C9FD66</vt:lpwstr>
  </property>
</Properties>
</file>