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36.xml" ContentType="application/vnd.openxmlformats-officedocument.presentationml.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8.xml" ContentType="application/vnd.openxmlformats-officedocument.presentationml.slideLayou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webextensions/taskpanes.xml" ContentType="application/vnd.ms-office.webextensiontaskpanes+xml"/>
  <Override PartName="/ppt/theme/theme1.xml" ContentType="application/vnd.openxmlformats-officedocument.theme+xml"/>
  <Override PartName="/ppt/notesMasters/notesMaster1.xml" ContentType="application/vnd.openxmlformats-officedocument.presentationml.notesMaster+xml"/>
  <Override PartName="/ppt/webextensions/webextension1.xml" ContentType="application/vnd.ms-office.webextension+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66" r:id="rId2"/>
    <p:sldId id="267" r:id="rId3"/>
    <p:sldId id="320" r:id="rId4"/>
    <p:sldId id="278" r:id="rId5"/>
    <p:sldId id="328" r:id="rId6"/>
    <p:sldId id="279" r:id="rId7"/>
    <p:sldId id="289" r:id="rId8"/>
    <p:sldId id="290" r:id="rId9"/>
    <p:sldId id="284" r:id="rId10"/>
    <p:sldId id="329" r:id="rId11"/>
    <p:sldId id="353" r:id="rId12"/>
    <p:sldId id="330" r:id="rId13"/>
    <p:sldId id="280" r:id="rId14"/>
    <p:sldId id="296" r:id="rId15"/>
    <p:sldId id="331" r:id="rId16"/>
    <p:sldId id="299" r:id="rId17"/>
    <p:sldId id="283" r:id="rId18"/>
    <p:sldId id="292" r:id="rId19"/>
    <p:sldId id="370" r:id="rId20"/>
    <p:sldId id="293" r:id="rId21"/>
    <p:sldId id="294" r:id="rId22"/>
    <p:sldId id="281" r:id="rId23"/>
    <p:sldId id="295" r:id="rId24"/>
    <p:sldId id="323" r:id="rId25"/>
    <p:sldId id="352" r:id="rId26"/>
    <p:sldId id="286" r:id="rId27"/>
    <p:sldId id="277" r:id="rId28"/>
    <p:sldId id="285" r:id="rId29"/>
    <p:sldId id="301" r:id="rId30"/>
    <p:sldId id="371" r:id="rId31"/>
    <p:sldId id="338" r:id="rId32"/>
    <p:sldId id="302" r:id="rId33"/>
    <p:sldId id="335" r:id="rId34"/>
    <p:sldId id="336" r:id="rId35"/>
    <p:sldId id="339" r:id="rId36"/>
    <p:sldId id="305" r:id="rId37"/>
    <p:sldId id="307" r:id="rId38"/>
    <p:sldId id="337" r:id="rId39"/>
    <p:sldId id="355" r:id="rId40"/>
    <p:sldId id="272" r:id="rId41"/>
    <p:sldId id="343" r:id="rId42"/>
    <p:sldId id="309" r:id="rId43"/>
    <p:sldId id="324" r:id="rId44"/>
    <p:sldId id="359" r:id="rId45"/>
    <p:sldId id="303" r:id="rId46"/>
    <p:sldId id="332" r:id="rId47"/>
    <p:sldId id="351" r:id="rId48"/>
    <p:sldId id="349" r:id="rId49"/>
    <p:sldId id="356" r:id="rId50"/>
    <p:sldId id="344" r:id="rId51"/>
    <p:sldId id="346" r:id="rId52"/>
    <p:sldId id="310" r:id="rId53"/>
    <p:sldId id="316" r:id="rId54"/>
    <p:sldId id="317" r:id="rId55"/>
    <p:sldId id="311" r:id="rId56"/>
    <p:sldId id="325" r:id="rId57"/>
    <p:sldId id="372" r:id="rId58"/>
    <p:sldId id="373" r:id="rId59"/>
    <p:sldId id="327" r:id="rId60"/>
    <p:sldId id="374" r:id="rId61"/>
    <p:sldId id="375" r:id="rId62"/>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2979"/>
    <a:srgbClr val="FBE5D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1" autoAdjust="0"/>
    <p:restoredTop sz="93243" autoAdjust="0"/>
  </p:normalViewPr>
  <p:slideViewPr>
    <p:cSldViewPr snapToGrid="0" snapToObjects="1">
      <p:cViewPr varScale="1">
        <p:scale>
          <a:sx n="59" d="100"/>
          <a:sy n="59" d="100"/>
        </p:scale>
        <p:origin x="89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69"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553CC-F273-47D4-A0C1-DAD76A65FDA7}" type="datetimeFigureOut">
              <a:rPr lang="en-CA" smtClean="0"/>
              <a:t>2024-11-04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D91A6-444A-4D9B-AC88-F9FF20AAFF4C}" type="slidenum">
              <a:rPr lang="en-CA" smtClean="0"/>
              <a:t>‹#›</a:t>
            </a:fld>
            <a:endParaRPr lang="en-CA"/>
          </a:p>
        </p:txBody>
      </p:sp>
    </p:spTree>
    <p:extLst>
      <p:ext uri="{BB962C8B-B14F-4D97-AF65-F5344CB8AC3E}">
        <p14:creationId xmlns:p14="http://schemas.microsoft.com/office/powerpoint/2010/main" val="213739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Umbrella and the PE Team, we wanted to thank you all for participating in tonight's community of practice. We appreciate you taking the time after work from your busy schedules, some time away from your families, but your participation does no go unnoticed. We are all here for a common goal to explore the learning opportunities for our little kiddos in the program – So, again we thank you for joining us today. </a:t>
            </a:r>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1</a:t>
            </a:fld>
            <a:endParaRPr lang="en-CA"/>
          </a:p>
        </p:txBody>
      </p:sp>
    </p:spTree>
    <p:extLst>
      <p:ext uri="{BB962C8B-B14F-4D97-AF65-F5344CB8AC3E}">
        <p14:creationId xmlns:p14="http://schemas.microsoft.com/office/powerpoint/2010/main" val="3394699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62100"/>
            <a:r>
              <a:rPr lang="en-US" sz="1200" b="1" i="0" u="none" strike="noStrike" baseline="0" dirty="0">
                <a:latin typeface="Proxima Soft Cond Light" panose="02000506030000020004" pitchFamily="50" charset="0"/>
              </a:rPr>
              <a:t>The terms outdoor play and physical play </a:t>
            </a:r>
            <a:r>
              <a:rPr lang="en-US" sz="1200" b="0" i="0" u="none" strike="noStrike" baseline="0" dirty="0">
                <a:latin typeface="Proxima Soft Cond Light" panose="02000506030000020004" pitchFamily="50" charset="0"/>
              </a:rPr>
              <a:t>are often interchanged, however, there is a difference between these two types of play. Outdoor play involves playing with materials or engaging in play while outdoors. It can be any type of play: sedentary, imaginative, social, cognitive, etc. </a:t>
            </a:r>
          </a:p>
          <a:p>
            <a:pPr marR="62100"/>
            <a:endParaRPr lang="en-US" sz="1200" b="0" i="0" u="none" strike="noStrike" baseline="0" dirty="0">
              <a:latin typeface="Proxima Soft Cond Light" panose="02000506030000020004" pitchFamily="50" charset="0"/>
            </a:endParaRPr>
          </a:p>
          <a:p>
            <a:r>
              <a:rPr lang="en-US" sz="1200" b="1" i="0" u="none" strike="noStrike" baseline="0" dirty="0">
                <a:latin typeface="Proxima Soft Cond Light" panose="02000506030000020004" pitchFamily="50" charset="0"/>
              </a:rPr>
              <a:t>Physical play </a:t>
            </a:r>
            <a:r>
              <a:rPr lang="en-US" sz="1200" b="0" i="0" u="none" strike="noStrike" baseline="0" dirty="0">
                <a:latin typeface="Proxima Soft Cond Light" panose="02000506030000020004" pitchFamily="50" charset="0"/>
              </a:rPr>
              <a:t>relates directly to the act of being physical. Being physical involves children learning how to use their large muscle groups to explore the different ways their bodies work. </a:t>
            </a:r>
          </a:p>
          <a:p>
            <a:endParaRPr lang="en-US" sz="1200" b="0" i="0" u="none" strike="noStrike" baseline="0" dirty="0">
              <a:latin typeface="Proxima Soft Cond Light" panose="02000506030000020004" pitchFamily="50" charset="0"/>
            </a:endParaRPr>
          </a:p>
          <a:p>
            <a:r>
              <a:rPr lang="en-US" sz="1200" b="1" i="0" u="none" strike="noStrike" baseline="0" dirty="0">
                <a:latin typeface="Proxima Soft Cond Light" panose="02000506030000020004" pitchFamily="50" charset="0"/>
              </a:rPr>
              <a:t>As highlighted in How Does Learning Happen</a:t>
            </a:r>
            <a:r>
              <a:rPr lang="en-US" sz="1200" b="0" i="0" u="none" strike="noStrike" baseline="0" dirty="0">
                <a:latin typeface="Proxima Soft Cond Light" panose="02000506030000020004" pitchFamily="50" charset="0"/>
              </a:rPr>
              <a:t>?, "through active play and physical exploration, children gain increasing levels of independence, learn to persevere and practice self-control, and develop a sense of physical, emotional, and intellectual mastery and competence." </a:t>
            </a:r>
          </a:p>
          <a:p>
            <a:endParaRPr lang="en-US" sz="1200" b="0" i="0" u="none" strike="noStrike" baseline="0" dirty="0">
              <a:latin typeface="Proxima Soft Cond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roxima Soft Cond Light" panose="02000506030000020004" pitchFamily="50" charset="0"/>
              </a:rPr>
              <a:t>T</a:t>
            </a:r>
            <a:r>
              <a:rPr lang="en-US" sz="1200" b="1" i="0" u="none" strike="noStrike" baseline="0" dirty="0">
                <a:latin typeface="Proxima Soft Cond Light" panose="02000506030000020004" pitchFamily="50" charset="0"/>
              </a:rPr>
              <a:t>ime and tools to be physically active</a:t>
            </a:r>
          </a:p>
          <a:p>
            <a:r>
              <a:rPr lang="en-US" sz="1200" b="0" i="0" u="none" strike="noStrike" baseline="0" dirty="0">
                <a:latin typeface="Proxima Soft Cond Light" panose="02000506030000020004" pitchFamily="50" charset="0"/>
              </a:rPr>
              <a:t> - As educators, we must be offering children the time and tools to be physically active. Children are more likely to engage in physical play when they have access to developmentally appropriate physical play equipment. </a:t>
            </a:r>
          </a:p>
          <a:p>
            <a:endParaRPr lang="en-US" sz="1200" b="0" i="0" u="none" strike="noStrike" baseline="0" dirty="0">
              <a:latin typeface="Proxima Soft Cond Light" panose="02000506030000020004" pitchFamily="50" charset="0"/>
            </a:endParaRPr>
          </a:p>
          <a:p>
            <a:r>
              <a:rPr lang="en-US" sz="1200" b="1" i="0" u="none" strike="noStrike" baseline="0" dirty="0">
                <a:latin typeface="Proxima Soft Cond Light" panose="02000506030000020004" pitchFamily="50" charset="0"/>
              </a:rPr>
              <a:t>Co-Learners -  </a:t>
            </a:r>
            <a:r>
              <a:rPr lang="en-US" sz="1200" b="0" i="0" u="none" strike="noStrike" baseline="0" dirty="0">
                <a:latin typeface="Proxima Soft Cond Light" panose="02000506030000020004" pitchFamily="50" charset="0"/>
              </a:rPr>
              <a:t>when educators engage in physical play as co-learners, they are modeling positive ways to keep our bodies healthy for children. </a:t>
            </a:r>
            <a:endParaRPr lang="en-US" sz="1200" dirty="0">
              <a:latin typeface="Proxima Soft Cond Light" panose="02000506030000020004" pitchFamily="50" charset="0"/>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12</a:t>
            </a:fld>
            <a:endParaRPr lang="en-CA"/>
          </a:p>
        </p:txBody>
      </p:sp>
    </p:spTree>
    <p:extLst>
      <p:ext uri="{BB962C8B-B14F-4D97-AF65-F5344CB8AC3E}">
        <p14:creationId xmlns:p14="http://schemas.microsoft.com/office/powerpoint/2010/main" val="3219463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roxima Soft Cond Light" panose="02000506030000020004" pitchFamily="50" charset="0"/>
              </a:rPr>
              <a:t>O</a:t>
            </a:r>
            <a:r>
              <a:rPr lang="en-US" sz="1200" b="1" i="0" dirty="0">
                <a:effectLst/>
                <a:latin typeface="Proxima Soft Cond Light" panose="02000506030000020004" pitchFamily="50" charset="0"/>
              </a:rPr>
              <a:t>pportunities for play-based learning experiences </a:t>
            </a:r>
          </a:p>
          <a:p>
            <a:r>
              <a:rPr lang="en-US" sz="1200" dirty="0">
                <a:latin typeface="Proxima Soft Cond Light" panose="02000506030000020004" pitchFamily="50" charset="0"/>
              </a:rPr>
              <a:t> - Outdoor environments </a:t>
            </a:r>
            <a:r>
              <a:rPr lang="en-US" sz="1200" b="0" i="0" dirty="0">
                <a:effectLst/>
                <a:latin typeface="Proxima Soft Cond Light" panose="02000506030000020004" pitchFamily="50" charset="0"/>
              </a:rPr>
              <a:t>provide opportunities for play-based learning experiences across all areas of learning and development – through nature exploration, imaginative play, sensory learning, social skills, math and science exploration, problem solving challenges, risk play, environmental awareness..</a:t>
            </a:r>
          </a:p>
          <a:p>
            <a:endParaRPr lang="en-US" sz="1200" b="0" i="0" dirty="0">
              <a:effectLst/>
              <a:latin typeface="Proxima Soft Cond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roxima Soft Cond Light" panose="02000506030000020004" pitchFamily="50" charset="0"/>
              </a:rPr>
              <a:t>The effectiveness of C</a:t>
            </a:r>
            <a:r>
              <a:rPr lang="en-US" sz="1200" b="1" i="0" dirty="0">
                <a:effectLst/>
                <a:latin typeface="Proxima Soft Cond Light" panose="02000506030000020004" pitchFamily="50" charset="0"/>
              </a:rPr>
              <a:t>hildren’s cognitive and physical development</a:t>
            </a:r>
            <a:endParaRPr lang="en-US" sz="1200" b="1" dirty="0">
              <a:latin typeface="Proxima Soft Cond Light" panose="02000506030000020004" pitchFamily="50" charset="0"/>
            </a:endParaRPr>
          </a:p>
          <a:p>
            <a:r>
              <a:rPr lang="en-US" sz="1200" b="0" i="0" dirty="0">
                <a:effectLst/>
                <a:latin typeface="Proxima Soft Cond Light" panose="02000506030000020004" pitchFamily="50" charset="0"/>
              </a:rPr>
              <a:t>Outdoor learning environments have the potential for promoting children’s cognitive and physical development, communication, social development., gross motor skills, fine motor, balance coordination, sensory stimulation and emotional well-being</a:t>
            </a:r>
          </a:p>
          <a:p>
            <a:endParaRPr lang="en-US" sz="1200" b="0" i="0" dirty="0">
              <a:effectLst/>
              <a:latin typeface="Proxima Soft Cond Light" panose="02000506030000020004" pitchFamily="50" charset="0"/>
            </a:endParaRPr>
          </a:p>
          <a:p>
            <a:endParaRPr lang="en-US" sz="1200" b="0" i="0" dirty="0">
              <a:effectLst/>
              <a:latin typeface="Proxima Soft Cond Light" panose="02000506030000020004" pitchFamily="50" charset="0"/>
            </a:endParaRPr>
          </a:p>
          <a:p>
            <a:r>
              <a:rPr lang="en-US" sz="1200" b="1" i="0" dirty="0">
                <a:effectLst/>
                <a:latin typeface="Proxima Soft Cond Light" panose="02000506030000020004" pitchFamily="50" charset="0"/>
              </a:rPr>
              <a:t>And the effectiveness of natural outdoor spaces </a:t>
            </a:r>
            <a:r>
              <a:rPr lang="en-US" sz="1200" b="0" i="0" dirty="0">
                <a:effectLst/>
                <a:latin typeface="Proxima Soft Cond Light" panose="02000506030000020004" pitchFamily="50" charset="0"/>
              </a:rPr>
              <a:t>allow children to make sense of their immediate and wider worlds through open-ended interactions, exploration, discovery, and close connection with nature. Children become curious, sensory stimulation with nature, hearing the birds, watching the clouds go by, give children some independence and self regulation to make choices, regulate their </a:t>
            </a:r>
            <a:r>
              <a:rPr lang="en-US" sz="1200" b="0" i="0" dirty="0" err="1">
                <a:effectLst/>
                <a:latin typeface="Proxima Soft Cond Light" panose="02000506030000020004" pitchFamily="50" charset="0"/>
              </a:rPr>
              <a:t>behaviour</a:t>
            </a:r>
            <a:r>
              <a:rPr lang="en-US" sz="1200" b="0" i="0" dirty="0">
                <a:effectLst/>
                <a:latin typeface="Proxima Soft Cond Light" panose="02000506030000020004" pitchFamily="50" charset="0"/>
              </a:rPr>
              <a:t> in an unstructured environment. </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13</a:t>
            </a:fld>
            <a:endParaRPr lang="en-CA"/>
          </a:p>
        </p:txBody>
      </p:sp>
    </p:spTree>
    <p:extLst>
      <p:ext uri="{BB962C8B-B14F-4D97-AF65-F5344CB8AC3E}">
        <p14:creationId xmlns:p14="http://schemas.microsoft.com/office/powerpoint/2010/main" val="1414468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Proxima Soft Cond Light" panose="02000506030000020004" pitchFamily="50" charset="0"/>
              </a:rPr>
              <a:t>When we explore the effectiveness of outdoor learning, we explore the opportunities for movement play and what it provides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Proxima Soft Cond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Proxima Soft Cond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roxima Soft Cond Light" panose="02000506030000020004" pitchFamily="50" charset="0"/>
              </a:rPr>
              <a:t>M</a:t>
            </a:r>
            <a:r>
              <a:rPr lang="en-US" sz="1200" b="1" i="0" dirty="0">
                <a:effectLst/>
                <a:latin typeface="Proxima Soft Cond Light" panose="02000506030000020004" pitchFamily="50" charset="0"/>
              </a:rPr>
              <a:t>ore space and freedom for large movement play. </a:t>
            </a:r>
          </a:p>
          <a:p>
            <a:pPr marL="0"/>
            <a:r>
              <a:rPr lang="en-US" sz="1200" b="0" i="0" dirty="0">
                <a:effectLst/>
                <a:latin typeface="Proxima Soft Cond Light" panose="02000506030000020004" pitchFamily="50" charset="0"/>
              </a:rPr>
              <a:t>Perhaps one of the first learning opportunities that comes to mind when considering the outdoors is its potential for physically active play and motor development. Depending on the location and design of the outdoor environment, children potentially have more space and freedom for large movement play. </a:t>
            </a:r>
          </a:p>
          <a:p>
            <a:pPr marL="0"/>
            <a:endParaRPr lang="en-US" sz="1200" b="0" i="0" dirty="0">
              <a:effectLst/>
              <a:latin typeface="Proxima Soft Cond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roxima Soft Cond Light" panose="02000506030000020004" pitchFamily="50" charset="0"/>
              </a:rPr>
              <a:t>P</a:t>
            </a:r>
            <a:r>
              <a:rPr lang="en-US" sz="1200" b="1" i="0" dirty="0">
                <a:effectLst/>
                <a:latin typeface="Proxima Soft Cond Light" panose="02000506030000020004" pitchFamily="50" charset="0"/>
              </a:rPr>
              <a:t>hysical development </a:t>
            </a:r>
            <a:endParaRPr lang="en-US" sz="1200" b="1" dirty="0">
              <a:latin typeface="Proxima Soft Cond Light" panose="02000506030000020004" pitchFamily="50" charset="0"/>
            </a:endParaRPr>
          </a:p>
          <a:p>
            <a:pPr marL="0"/>
            <a:r>
              <a:rPr lang="en-US" sz="1200" b="0" i="0" dirty="0">
                <a:effectLst/>
                <a:latin typeface="Proxima Soft Cond Light" panose="02000506030000020004" pitchFamily="50" charset="0"/>
              </a:rPr>
              <a:t>Movement play supports children’s physical development – their alertness, stamina, co-ordination, strength and balance – all of which help them to gain control of their bodies and master fundamental movement skills.</a:t>
            </a:r>
          </a:p>
          <a:p>
            <a:pPr marL="0"/>
            <a:endParaRPr lang="en-US" sz="1200" b="0" i="0" dirty="0">
              <a:effectLst/>
              <a:latin typeface="Proxima Soft Cond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roxima Soft Cond Light" panose="02000506030000020004" pitchFamily="50" charset="0"/>
              </a:rPr>
              <a:t>U</a:t>
            </a:r>
            <a:r>
              <a:rPr lang="en-US" sz="1200" b="1" i="0" dirty="0">
                <a:effectLst/>
                <a:latin typeface="Proxima Soft Cond Light" panose="02000506030000020004" pitchFamily="50" charset="0"/>
              </a:rPr>
              <a:t>nstructured play as well as adult-led activities.</a:t>
            </a:r>
          </a:p>
          <a:p>
            <a:pPr marL="0"/>
            <a:r>
              <a:rPr lang="en-US" sz="1200" b="0" i="0" dirty="0">
                <a:effectLst/>
                <a:latin typeface="Proxima Soft Cond Light" panose="02000506030000020004" pitchFamily="50" charset="0"/>
              </a:rPr>
              <a:t> - Educator’s provide opportunities for both unstructured play as well as adult-led activities. Educator involvement in planning structured activities, modelling and providing feedback to children about their physical development is important for children’s development of fundamental movement skills.  </a:t>
            </a:r>
          </a:p>
          <a:p>
            <a:pPr marL="0"/>
            <a:endParaRPr lang="en-US" sz="1200" b="0" i="0" dirty="0">
              <a:effectLst/>
              <a:latin typeface="Proxima Soft Cond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Proxima Soft Cond Light" panose="02000506030000020004" pitchFamily="50" charset="0"/>
              </a:rPr>
              <a:t> </a:t>
            </a:r>
            <a:r>
              <a:rPr lang="en-US" sz="1200" b="1" dirty="0">
                <a:latin typeface="Proxima Soft Cond Light" panose="02000506030000020004" pitchFamily="50" charset="0"/>
              </a:rPr>
              <a:t>M</a:t>
            </a:r>
            <a:r>
              <a:rPr lang="en-US" sz="1200" b="1" i="0" dirty="0">
                <a:effectLst/>
                <a:latin typeface="Proxima Soft Cond Light" panose="02000506030000020004" pitchFamily="50" charset="0"/>
              </a:rPr>
              <a:t>odelling  </a:t>
            </a:r>
          </a:p>
          <a:p>
            <a:pPr marL="0"/>
            <a:r>
              <a:rPr lang="en-US" sz="1200" b="0" i="0" dirty="0">
                <a:effectLst/>
                <a:latin typeface="Proxima Soft Cond Light" panose="02000506030000020004" pitchFamily="50" charset="0"/>
              </a:rPr>
              <a:t>How many times as educators have, we have used a hula hoop to show children and encourage children to see how they can hula? Or using the hula hoops as a structured game. Modeling these provide children with the necessitates to mimic the play with their peers. </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14</a:t>
            </a:fld>
            <a:endParaRPr lang="en-CA"/>
          </a:p>
        </p:txBody>
      </p:sp>
    </p:spTree>
    <p:extLst>
      <p:ext uri="{BB962C8B-B14F-4D97-AF65-F5344CB8AC3E}">
        <p14:creationId xmlns:p14="http://schemas.microsoft.com/office/powerpoint/2010/main" val="298491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b="1" i="0" dirty="0">
                <a:effectLst/>
              </a:rPr>
              <a:t>Outdoor environments that include natural elements</a:t>
            </a:r>
            <a:r>
              <a:rPr lang="en-US" sz="1200" i="0" dirty="0">
                <a:effectLst/>
              </a:rPr>
              <a:t>, provide endless opportunities to learn about the world and the interaction between humans, the non-human world.</a:t>
            </a:r>
          </a:p>
          <a:p>
            <a:pPr marL="0"/>
            <a:endParaRPr lang="en-US" sz="120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rPr>
              <a:t>  </a:t>
            </a:r>
            <a:r>
              <a:rPr lang="en-US" sz="1200" b="1" dirty="0">
                <a:latin typeface="Proxima Soft Cond" panose="02000506030000020004" pitchFamily="50" charset="0"/>
              </a:rPr>
              <a:t>F</a:t>
            </a:r>
            <a:r>
              <a:rPr lang="en-US" sz="1200" b="1" i="0" dirty="0">
                <a:effectLst/>
                <a:latin typeface="Proxima Soft Cond" panose="02000506030000020004" pitchFamily="50" charset="0"/>
              </a:rPr>
              <a:t>osters a sense of environmental stewardship and respect for nature.</a:t>
            </a:r>
            <a:endParaRPr lang="en-US" sz="1200" b="1" dirty="0">
              <a:latin typeface="Proxima Soft Cond" panose="02000506030000020004" pitchFamily="50" charset="0"/>
            </a:endParaRPr>
          </a:p>
          <a:p>
            <a:pPr marL="0"/>
            <a:r>
              <a:rPr lang="en-US" sz="1200" i="0" dirty="0">
                <a:effectLst/>
              </a:rPr>
              <a:t> - Outdoor learning </a:t>
            </a:r>
            <a:r>
              <a:rPr lang="en-US" sz="1200" b="1" i="0" dirty="0">
                <a:effectLst/>
              </a:rPr>
              <a:t>fosters a sense </a:t>
            </a:r>
            <a:r>
              <a:rPr lang="en-US" sz="1200" i="0" dirty="0">
                <a:effectLst/>
              </a:rPr>
              <a:t>of environmental stewardship and respect for nature – children learn ripping off the leaves of the trees or killing bugs is much more than educators telling children not to do that. </a:t>
            </a:r>
          </a:p>
          <a:p>
            <a:pPr marL="0"/>
            <a:endParaRPr lang="en-US" sz="1200" dirty="0"/>
          </a:p>
          <a:p>
            <a:pPr marL="0"/>
            <a:r>
              <a:rPr lang="en-US" sz="1200" b="1" i="0" dirty="0">
                <a:effectLst/>
              </a:rPr>
              <a:t>Children’s hands-on activities in the outdoors </a:t>
            </a:r>
            <a:r>
              <a:rPr lang="en-US" sz="1200" i="0" dirty="0">
                <a:effectLst/>
              </a:rPr>
              <a:t>throughout the year provides opportunities for them to explore and learn about nature through their observations and asking questions. </a:t>
            </a:r>
          </a:p>
          <a:p>
            <a:pPr marL="0"/>
            <a:endParaRPr lang="en-US" sz="1200" i="0" dirty="0">
              <a:effectLst/>
            </a:endParaRPr>
          </a:p>
          <a:p>
            <a:pPr marL="0"/>
            <a:r>
              <a:rPr lang="en-US" sz="1200" b="1" i="0" dirty="0">
                <a:effectLst/>
              </a:rPr>
              <a:t>impact on the environment.    </a:t>
            </a:r>
            <a:r>
              <a:rPr lang="en-US" sz="1200" i="0" dirty="0">
                <a:effectLst/>
              </a:rPr>
              <a:t>- Cooperative, imaginative free play in nature environments where children have freedom of choice, access to a variety of objects for discovery, and loose parts that they can use creatively, supports their awareness that they can have a visible impact on the environment.   </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16</a:t>
            </a:fld>
            <a:endParaRPr lang="en-CA"/>
          </a:p>
        </p:txBody>
      </p:sp>
    </p:spTree>
    <p:extLst>
      <p:ext uri="{BB962C8B-B14F-4D97-AF65-F5344CB8AC3E}">
        <p14:creationId xmlns:p14="http://schemas.microsoft.com/office/powerpoint/2010/main" val="32751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Creating Inviting Environments: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Design outdoor spaces that are safe, accessible, and rich in diverse materials that encourage exploration and creativity.</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Arrange outdoor spaces to promote both independent and collaborative play.</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2"/>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Facilitating Play-Based Learning:</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Emphasize the importance of play as a tool for learning and development.</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Provide open-ended materials that allow for imaginative play, problem-solving, and social interaction.</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3"/>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Guiding and Extending Learning:</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Actively participate in children's play, offering guidance, encouragement, and support as needed.</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Extend learning by asking open-ended questions that stimulate critical thinking and language development.</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4"/>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Promoting Physical Activity:</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Encourage gross motor activities that enhance physical development and coordination.</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Provide a variety of equipment and spaces for climbing, running, jumping, and other active play.</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5"/>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Nature Exploration and Inquiry:</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Foster a sense of wonder and curiosity about the natural world.</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Facilitate nature walks, outdoor experiments, and opportunities for hands-on exploration.</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6"/>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Encouraging Risk-Taking and Problem-Solving:</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Support children in taking calculated risks, promoting resilience and problem-solving skills.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Create an environment where mistakes are viewed as opportunities for learning.</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7"/>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Building Social Skills: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Foster positive social interactions by creating spaces for group play and collaboration.</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Teach conflict resolution and effective communication skills during outdoor activities.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8"/>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Connecting with the Community:</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Explore opportunities for community engagement, such as inviting guest speakers or organizing outdoor events.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Foster connections between outdoor learning and the broader community.</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9"/>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Modeling Environmental Stewardship:</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Involve children in simple eco-friendly activities, such as planting, recycling, or composting.</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10"/>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Documentation and Reflection:</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Document children's experiences through photographs, drawings, or written observations.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Reflect on the outdoor activities and use documentation to involve parents and caregivers in the learning process.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11"/>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Professional Development:</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Stay informed about best practices in outdoor education and participate in relevant professional development opportunities.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Collaborate with colleagues to share ideas and experiences related to outdoor learning.</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22</a:t>
            </a:fld>
            <a:endParaRPr lang="en-CA"/>
          </a:p>
        </p:txBody>
      </p:sp>
    </p:spTree>
    <p:extLst>
      <p:ext uri="{BB962C8B-B14F-4D97-AF65-F5344CB8AC3E}">
        <p14:creationId xmlns:p14="http://schemas.microsoft.com/office/powerpoint/2010/main" val="1312441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spcAft>
                <a:spcPts val="800"/>
              </a:spcAft>
              <a:buFont typeface="Arial" panose="020B0604020202020204" pitchFamily="34" charset="0"/>
              <a:buChar char="•"/>
            </a:pPr>
            <a:r>
              <a:rPr lang="en-US" sz="2000" b="1" dirty="0">
                <a:solidFill>
                  <a:srgbClr val="6D2979"/>
                </a:solidFill>
                <a:effectLst/>
                <a:latin typeface="Proxima Soft Cond Black" panose="02000506030000020004" pitchFamily="50" charset="0"/>
              </a:rPr>
              <a:t>Outdoors is the perfect learning environment for</a:t>
            </a:r>
            <a:r>
              <a:rPr lang="en-US" sz="2000" b="1" dirty="0">
                <a:solidFill>
                  <a:srgbClr val="6D2979"/>
                </a:solidFill>
                <a:latin typeface="Proxima Soft Cond Black" panose="02000506030000020004" pitchFamily="50" charset="0"/>
              </a:rPr>
              <a:t> experiences</a:t>
            </a:r>
            <a:endParaRPr lang="en-US" sz="2000" dirty="0">
              <a:effectLst/>
              <a:latin typeface="Proxima Soft Cond Light" panose="02000506030000020004" pitchFamily="50" charset="0"/>
            </a:endParaRPr>
          </a:p>
          <a:p>
            <a:pPr marL="171450" indent="-171450" algn="l">
              <a:spcAft>
                <a:spcPts val="800"/>
              </a:spcAft>
              <a:buFont typeface="Arial" panose="020B0604020202020204" pitchFamily="34" charset="0"/>
              <a:buChar char="•"/>
            </a:pPr>
            <a:endParaRPr lang="en-US" sz="2000" dirty="0">
              <a:effectLst/>
              <a:latin typeface="Proxima Soft Cond Light" panose="02000506030000020004" pitchFamily="50" charset="0"/>
            </a:endParaRPr>
          </a:p>
          <a:p>
            <a:pPr marL="171450" indent="-171450" algn="l">
              <a:spcAft>
                <a:spcPts val="800"/>
              </a:spcAft>
              <a:buFont typeface="Arial" panose="020B0604020202020204" pitchFamily="34" charset="0"/>
              <a:buChar char="•"/>
            </a:pPr>
            <a:r>
              <a:rPr lang="en-US" sz="2000" dirty="0">
                <a:effectLst/>
                <a:latin typeface="Proxima Soft Cond Light" panose="02000506030000020004" pitchFamily="50" charset="0"/>
              </a:rPr>
              <a:t>Express themselves</a:t>
            </a:r>
          </a:p>
          <a:p>
            <a:pPr marL="171450" indent="-171450" algn="l">
              <a:spcAft>
                <a:spcPts val="800"/>
              </a:spcAft>
              <a:buFont typeface="Arial" panose="020B0604020202020204" pitchFamily="34" charset="0"/>
              <a:buChar char="•"/>
            </a:pPr>
            <a:r>
              <a:rPr lang="en-US" sz="2000" dirty="0">
                <a:effectLst/>
                <a:latin typeface="Proxima Soft Cond Light" panose="02000506030000020004" pitchFamily="50" charset="0"/>
              </a:rPr>
              <a:t>Interact with others</a:t>
            </a:r>
            <a:endParaRPr lang="en-US" sz="2000" dirty="0">
              <a:latin typeface="Proxima Soft Cond Light" panose="02000506030000020004" pitchFamily="50" charset="0"/>
            </a:endParaRPr>
          </a:p>
          <a:p>
            <a:pPr marL="171450" indent="-171450" algn="l">
              <a:spcAft>
                <a:spcPts val="800"/>
              </a:spcAft>
              <a:buFont typeface="Arial" panose="020B0604020202020204" pitchFamily="34" charset="0"/>
              <a:buChar char="•"/>
            </a:pPr>
            <a:r>
              <a:rPr lang="en-US" sz="2000" dirty="0">
                <a:effectLst/>
                <a:latin typeface="Proxima Soft Cond Light" panose="02000506030000020004" pitchFamily="50" charset="0"/>
              </a:rPr>
              <a:t>Make choices</a:t>
            </a:r>
          </a:p>
          <a:p>
            <a:pPr marL="171450" indent="-171450" algn="l">
              <a:spcAft>
                <a:spcPts val="800"/>
              </a:spcAft>
              <a:buFont typeface="Arial" panose="020B0604020202020204" pitchFamily="34" charset="0"/>
              <a:buChar char="•"/>
            </a:pPr>
            <a:r>
              <a:rPr lang="en-US" sz="2000" dirty="0">
                <a:effectLst/>
                <a:latin typeface="Proxima Soft Cond Light" panose="02000506030000020004" pitchFamily="50" charset="0"/>
              </a:rPr>
              <a:t>Test ideas and materials</a:t>
            </a:r>
          </a:p>
          <a:p>
            <a:pPr marL="171450" indent="-171450" algn="l">
              <a:spcAft>
                <a:spcPts val="800"/>
              </a:spcAft>
              <a:buFont typeface="Arial" panose="020B0604020202020204" pitchFamily="34" charset="0"/>
              <a:buChar char="•"/>
            </a:pPr>
            <a:r>
              <a:rPr lang="en-US" sz="2000" dirty="0">
                <a:effectLst/>
                <a:latin typeface="Proxima Soft Cond Light" panose="02000506030000020004" pitchFamily="50" charset="0"/>
              </a:rPr>
              <a:t>Develop and practice skills</a:t>
            </a:r>
          </a:p>
          <a:p>
            <a:pPr marL="171450" indent="-171450" algn="l">
              <a:spcAft>
                <a:spcPts val="800"/>
              </a:spcAft>
              <a:buFont typeface="Arial" panose="020B0604020202020204" pitchFamily="34" charset="0"/>
              <a:buChar char="•"/>
            </a:pPr>
            <a:r>
              <a:rPr lang="en-US" sz="2000" dirty="0">
                <a:effectLst/>
                <a:latin typeface="Proxima Soft Cond Light" panose="02000506030000020004" pitchFamily="50" charset="0"/>
              </a:rPr>
              <a:t>Stimulate curiosity</a:t>
            </a:r>
          </a:p>
          <a:p>
            <a:pPr marL="171450" indent="-171450" algn="l">
              <a:spcAft>
                <a:spcPts val="800"/>
              </a:spcAft>
              <a:buFont typeface="Arial" panose="020B0604020202020204" pitchFamily="34" charset="0"/>
              <a:buChar char="•"/>
            </a:pPr>
            <a:r>
              <a:rPr lang="en-US" sz="2000" dirty="0">
                <a:effectLst/>
                <a:latin typeface="Proxima Soft Cond Light" panose="02000506030000020004" pitchFamily="50" charset="0"/>
              </a:rPr>
              <a:t>Develop consideration for others and independence</a:t>
            </a:r>
          </a:p>
          <a:p>
            <a:pPr marL="171450" indent="-171450" algn="l">
              <a:spcAft>
                <a:spcPts val="800"/>
              </a:spcAft>
              <a:buFont typeface="Arial" panose="020B0604020202020204" pitchFamily="34" charset="0"/>
              <a:buChar char="•"/>
            </a:pPr>
            <a:r>
              <a:rPr lang="en-US" sz="2000" dirty="0">
                <a:effectLst/>
                <a:latin typeface="Proxima Soft Cond Light" panose="02000506030000020004" pitchFamily="50" charset="0"/>
              </a:rPr>
              <a:t>Explore and make discoveries</a:t>
            </a:r>
          </a:p>
          <a:p>
            <a:pPr marL="171450" indent="-171450" algn="l">
              <a:spcAft>
                <a:spcPts val="800"/>
              </a:spcAft>
              <a:buFont typeface="Arial" panose="020B0604020202020204" pitchFamily="34" charset="0"/>
              <a:buChar char="•"/>
            </a:pPr>
            <a:r>
              <a:rPr lang="en-US" sz="2000" dirty="0">
                <a:effectLst/>
                <a:latin typeface="Proxima Soft Cond Light" panose="02000506030000020004" pitchFamily="50" charset="0"/>
              </a:rPr>
              <a:t>Solve problems</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24</a:t>
            </a:fld>
            <a:endParaRPr lang="en-CA"/>
          </a:p>
        </p:txBody>
      </p:sp>
    </p:spTree>
    <p:extLst>
      <p:ext uri="{BB962C8B-B14F-4D97-AF65-F5344CB8AC3E}">
        <p14:creationId xmlns:p14="http://schemas.microsoft.com/office/powerpoint/2010/main" val="466777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your outdoor space, reflect on some of the questions, this will allow you to reflect on the space and make changes to enhance children’s learning.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a:t>
            </a:r>
            <a:r>
              <a:rPr lang="en-US" sz="1200" i="0" dirty="0">
                <a:effectLst/>
                <a:latin typeface="Proxima Soft Cond Light" panose="02000506030000020004" pitchFamily="50" charset="0"/>
              </a:rPr>
              <a:t>How do the children experience the different spaces or areas that have been designed outdoors?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ffectLst/>
              <a:latin typeface="Proxima Soft Cond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Proxima Soft Cond Light" panose="02000506030000020004" pitchFamily="50" charset="0"/>
              </a:rPr>
              <a:t>When you break down this question you are first going to reflect on the different spaces, grass, turf, pavement. Then from this you are going to realize that you are working with 1-3 different spaces that your can plan activities with. What programming and learning </a:t>
            </a:r>
            <a:r>
              <a:rPr lang="en-US" sz="1200" i="0" dirty="0" err="1">
                <a:effectLst/>
                <a:latin typeface="Proxima Soft Cond Light" panose="02000506030000020004" pitchFamily="50" charset="0"/>
              </a:rPr>
              <a:t>centre</a:t>
            </a:r>
            <a:r>
              <a:rPr lang="en-US" sz="1200" i="0" dirty="0">
                <a:effectLst/>
                <a:latin typeface="Proxima Soft Cond Light" panose="02000506030000020004" pitchFamily="50" charset="0"/>
              </a:rPr>
              <a:t> can I offer on the grass area?</a:t>
            </a:r>
            <a:endParaRPr lang="en-US" sz="1200" dirty="0">
              <a:latin typeface="Proxima Soft Cond Light" panose="02000506030000020004" pitchFamily="50" charset="0"/>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26</a:t>
            </a:fld>
            <a:endParaRPr lang="en-CA"/>
          </a:p>
        </p:txBody>
      </p:sp>
    </p:spTree>
    <p:extLst>
      <p:ext uri="{BB962C8B-B14F-4D97-AF65-F5344CB8AC3E}">
        <p14:creationId xmlns:p14="http://schemas.microsoft.com/office/powerpoint/2010/main" val="2771385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1" i="0" u="sng" dirty="0">
                <a:solidFill>
                  <a:srgbClr val="6D2979"/>
                </a:solidFill>
                <a:effectLst/>
                <a:latin typeface="Proxima Soft Cond Light" panose="02000506030000020004" pitchFamily="50" charset="0"/>
              </a:rPr>
              <a:t>Be realistic </a:t>
            </a:r>
            <a:r>
              <a:rPr lang="en-US" sz="1200" b="0" i="0" dirty="0">
                <a:effectLst/>
                <a:latin typeface="Proxima Soft Cond Light" panose="02000506030000020004" pitchFamily="50" charset="0"/>
              </a:rPr>
              <a:t>and think about the actual space you have to develop, the ages of the children you usually work with. I find drawing a rough map of your current space can really help you visualize as you work through the design process.</a:t>
            </a:r>
          </a:p>
          <a:p>
            <a:pPr marL="0" indent="0" algn="l">
              <a:buNone/>
            </a:pPr>
            <a:endParaRPr lang="en-US" sz="1200" b="0" i="0" dirty="0">
              <a:effectLst/>
              <a:latin typeface="Proxima Soft Cond Light" panose="02000506030000020004" pitchFamily="50" charset="0"/>
            </a:endParaRPr>
          </a:p>
          <a:p>
            <a:pPr marL="0" indent="0" algn="l">
              <a:buNone/>
            </a:pPr>
            <a:r>
              <a:rPr lang="en-US" b="1" i="0" u="sng" dirty="0">
                <a:solidFill>
                  <a:srgbClr val="6D2979"/>
                </a:solidFill>
                <a:effectLst/>
                <a:latin typeface="Proxima Soft Cond Light" panose="02000506030000020004" pitchFamily="50" charset="0"/>
              </a:rPr>
              <a:t>Write it down</a:t>
            </a:r>
            <a:r>
              <a:rPr lang="en-US" b="0" i="0" dirty="0">
                <a:effectLst/>
                <a:latin typeface="Proxima Soft Cond Light" panose="02000506030000020004" pitchFamily="50" charset="0"/>
              </a:rPr>
              <a:t>. </a:t>
            </a:r>
            <a:r>
              <a:rPr lang="en-US" sz="1200" b="0" i="0" dirty="0">
                <a:effectLst/>
                <a:latin typeface="Proxima Soft Cond Light" panose="02000506030000020004" pitchFamily="50" charset="0"/>
              </a:rPr>
              <a:t>On a piece of paper write down the current areas, equipment and features you have in the space. Now work your way back down the list and tick what you feel works well or would like to keep/modify. You could also indicate whether current materials and equipment are fixed or non fixed. </a:t>
            </a:r>
          </a:p>
          <a:p>
            <a:pPr marL="0" indent="0" algn="l">
              <a:buNone/>
            </a:pPr>
            <a:endParaRPr lang="en-US" sz="1200" b="0" i="0" dirty="0">
              <a:effectLst/>
              <a:latin typeface="Proxima Soft Cond Light" panose="02000506030000020004" pitchFamily="50" charset="0"/>
            </a:endParaRPr>
          </a:p>
          <a:p>
            <a:pPr marL="0" indent="0" algn="l">
              <a:buNone/>
            </a:pPr>
            <a:r>
              <a:rPr lang="en-US" sz="1800" b="1" i="0" dirty="0">
                <a:solidFill>
                  <a:srgbClr val="6D2979"/>
                </a:solidFill>
                <a:effectLst/>
                <a:latin typeface="Proxima Soft Cond Light" panose="02000506030000020004" pitchFamily="50" charset="0"/>
              </a:rPr>
              <a:t>Set-up the playground to reflect all learning areas!</a:t>
            </a:r>
          </a:p>
          <a:p>
            <a:pPr marL="0" indent="0" algn="l">
              <a:buNone/>
            </a:pPr>
            <a:endParaRPr lang="en-US" sz="1200" b="0" i="0" dirty="0">
              <a:effectLst/>
              <a:latin typeface="Proxima Soft Cond Light" panose="02000506030000020004" pitchFamily="50" charset="0"/>
            </a:endParaRPr>
          </a:p>
          <a:p>
            <a:pPr marL="0" indent="0" algn="l">
              <a:buNone/>
            </a:pPr>
            <a:r>
              <a:rPr lang="en-US" b="1" i="0" u="sng" dirty="0">
                <a:solidFill>
                  <a:srgbClr val="6D2979"/>
                </a:solidFill>
                <a:effectLst/>
                <a:latin typeface="Proxima Soft Cond Light" panose="02000506030000020004" pitchFamily="50" charset="0"/>
              </a:rPr>
              <a:t>Seek out the perspective and voice of the children </a:t>
            </a:r>
            <a:r>
              <a:rPr lang="en-US" b="0" i="0" dirty="0">
                <a:effectLst/>
                <a:latin typeface="Proxima Soft Cond Light" panose="02000506030000020004" pitchFamily="50" charset="0"/>
              </a:rPr>
              <a:t>– </a:t>
            </a:r>
            <a:r>
              <a:rPr lang="en-US" sz="1200" b="0" i="0" dirty="0">
                <a:effectLst/>
                <a:latin typeface="Proxima Soft Cond Light" panose="02000506030000020004" pitchFamily="50" charset="0"/>
              </a:rPr>
              <a:t>involve them in the design process. It is important and usually very helpful to involve children in this initial process and actively seek out their voice and perspective</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27</a:t>
            </a:fld>
            <a:endParaRPr lang="en-CA"/>
          </a:p>
        </p:txBody>
      </p:sp>
    </p:spTree>
    <p:extLst>
      <p:ext uri="{BB962C8B-B14F-4D97-AF65-F5344CB8AC3E}">
        <p14:creationId xmlns:p14="http://schemas.microsoft.com/office/powerpoint/2010/main" val="2939932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i="0" dirty="0">
                <a:effectLst/>
                <a:latin typeface="Proxima Soft Cond Light" panose="02000506030000020004" pitchFamily="50" charset="0"/>
              </a:rPr>
              <a:t>Carefully design outdoor learning areas to support the full range of children’s play and activities. You can create activity areas, much like you do for your indoor space. </a:t>
            </a:r>
          </a:p>
          <a:p>
            <a:pPr marL="0" indent="0">
              <a:buNone/>
            </a:pPr>
            <a:endParaRPr lang="en-US" sz="1200" i="0" dirty="0">
              <a:effectLst/>
              <a:latin typeface="Proxima Soft Cond Light" panose="02000506030000020004" pitchFamily="50" charset="0"/>
            </a:endParaRPr>
          </a:p>
          <a:p>
            <a:pPr marL="0" indent="0">
              <a:buNone/>
            </a:pPr>
            <a:r>
              <a:rPr lang="en-US" sz="1200" i="0" dirty="0">
                <a:effectLst/>
                <a:latin typeface="Proxima Soft Cond Light" panose="02000506030000020004" pitchFamily="50" charset="0"/>
              </a:rPr>
              <a:t>These areas may include quiet, manipulative, physical, nature, social, dramatic, and art. Many of the same materials you provide indoors can be used to promote engagement outdoors.</a:t>
            </a:r>
          </a:p>
          <a:p>
            <a:pPr marL="0" indent="0">
              <a:buNone/>
            </a:pPr>
            <a:endParaRPr lang="en-US" sz="1200" i="0" dirty="0">
              <a:solidFill>
                <a:srgbClr val="000000"/>
              </a:solidFill>
              <a:effectLst/>
              <a:latin typeface="Proxima Soft Cond Light" panose="02000506030000020004" pitchFamily="50" charset="0"/>
            </a:endParaRPr>
          </a:p>
          <a:p>
            <a:pPr marL="0" indent="0">
              <a:buNone/>
            </a:pPr>
            <a:r>
              <a:rPr lang="en-US" sz="1200" i="0" dirty="0">
                <a:solidFill>
                  <a:srgbClr val="000000"/>
                </a:solidFill>
                <a:effectLst/>
                <a:latin typeface="Proxima Soft Cond Light" panose="02000506030000020004" pitchFamily="50" charset="0"/>
              </a:rPr>
              <a:t>The purpose of an outdoor environment is to encourage children to be active, to give them a break from being indoors, and to support learning in a range of environments. </a:t>
            </a:r>
          </a:p>
          <a:p>
            <a:pPr marL="0" indent="0">
              <a:buNone/>
            </a:pPr>
            <a:endParaRPr lang="en-US" sz="1200" i="0" dirty="0">
              <a:solidFill>
                <a:srgbClr val="000000"/>
              </a:solidFill>
              <a:effectLst/>
              <a:latin typeface="Proxima Soft Cond Light" panose="02000506030000020004" pitchFamily="50" charset="0"/>
            </a:endParaRPr>
          </a:p>
          <a:p>
            <a:pPr marL="0" indent="0">
              <a:buNone/>
            </a:pPr>
            <a:r>
              <a:rPr lang="en-US" sz="1200" i="0" dirty="0">
                <a:solidFill>
                  <a:srgbClr val="000000"/>
                </a:solidFill>
                <a:effectLst/>
                <a:latin typeface="Proxima Soft Cond Light" panose="02000506030000020004" pitchFamily="50" charset="0"/>
              </a:rPr>
              <a:t>Like an indoor learning environment, your outdoor space should be safe and organized and include provocations, activities as well as free time.</a:t>
            </a:r>
            <a:endParaRPr lang="en-CA" sz="1200" dirty="0">
              <a:latin typeface="Proxima Soft Cond Light" panose="02000506030000020004" pitchFamily="50" charset="0"/>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28</a:t>
            </a:fld>
            <a:endParaRPr lang="en-CA"/>
          </a:p>
        </p:txBody>
      </p:sp>
    </p:spTree>
    <p:extLst>
      <p:ext uri="{BB962C8B-B14F-4D97-AF65-F5344CB8AC3E}">
        <p14:creationId xmlns:p14="http://schemas.microsoft.com/office/powerpoint/2010/main" val="1329231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Set up a cozy reading corner with comfortable cushions, blankets, and outdoor-friendly bean bags. Provide a small bookshelf with a variety of age-appropriate books for kids to enjoy in a quiet atmosphere.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b="1"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Nature-Inspired Art Station:</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Place a small table with art supplies like colored pencils, sketchbooks, and nature-themed books. Kids can engage in quiet art activities while surrounded by the calming elements of nature.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Zen Garden or Sand Play Area:</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Create a mini </a:t>
            </a:r>
            <a:r>
              <a:rPr lang="en-CA" sz="1800" kern="100" dirty="0" err="1">
                <a:effectLst/>
                <a:latin typeface="Calibri Light" panose="020F0302020204030204" pitchFamily="34" charset="0"/>
                <a:ea typeface="Calibri" panose="020F0502020204030204" pitchFamily="34" charset="0"/>
                <a:cs typeface="Times New Roman" panose="02020603050405020304" pitchFamily="18" charset="0"/>
              </a:rPr>
              <a:t>zen</a:t>
            </a: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 garden or a designated area with sandbox play. Include small rakes and tools for kids to create patterns in the sand, promoting a sense of calm and focus.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Listening Station:</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Set up a listening station with headphones and a selection of calming nature sounds or soft instrumental music. This area provides a quiet space for children to listen and relax.</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Mindfulness and Breathing Exercises:</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Introduce simple mindfulness and breathing exercises. Use colorful cushions or mats for kids to sit comfortably while practicing mindfulness or deep-breathing techniques.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Quiet Corner with Tents or Canopies:</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Create a secluded corner with small tents, canopies, or draped fabric to give kids a sense of enclosure. This provides a private space where they can retreat for quiet time.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Sensory Garden:</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Design a sensory garden with plants that have interesting textures, colors, and scents. Kids can explore and engage their senses while enjoying the calming effects of nature.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Yoga and Stretching Area:</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Set up a designated space with yoga mats or soft grass for kids to practice simple yoga poses or stretching exercises. This can promote physical relaxation and mindfulness.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Rock Garden or Meditation Stones:</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Create a rock garden or place flat stones with positive affirmations in a quiet area. Kids can use these rocks for mindful activities or arrange them to express their feelings.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Quiet Water Feature:</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Incorporate a small, tranquil water feature like a bubbling fountain or a reflecting pool. The gentle sound of water can create a serene environment for relaxation.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Outdoor Puzzle or Board Games Area:</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Arrange a small area with puzzles or board games that encourage quiet, independent play. Use waterproof materials for games to make them suitable for outdoor use.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Bird Watching Spot:</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Set up a bird watching station with bird feeders and a comfortable seating area. Kids can quietly observe and learn about local bird species.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b="1"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Cloud gazing Zone:</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Arrange comfortable seating like lounge chairs or blankets for kids to lie down and look at the sky. This area can be used during the day for cloud watching or in the evening for stargazing.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200" dirty="0">
              <a:solidFill>
                <a:srgbClr val="FFFFFF"/>
              </a:solidFill>
              <a:effectLst/>
              <a:latin typeface="Proxima Soft Cond Light" panose="02000506030000020004" pitchFamily="50" charset="0"/>
            </a:endParaRPr>
          </a:p>
        </p:txBody>
      </p:sp>
      <p:sp>
        <p:nvSpPr>
          <p:cNvPr id="4" name="Slide Number Placeholder 3"/>
          <p:cNvSpPr>
            <a:spLocks noGrp="1"/>
          </p:cNvSpPr>
          <p:nvPr>
            <p:ph type="sldNum" sz="quarter" idx="5"/>
          </p:nvPr>
        </p:nvSpPr>
        <p:spPr/>
        <p:txBody>
          <a:bodyPr/>
          <a:lstStyle/>
          <a:p>
            <a:fld id="{E81D91A6-444A-4D9B-AC88-F9FF20AAFF4C}" type="slidenum">
              <a:rPr lang="en-CA" smtClean="0"/>
              <a:t>29</a:t>
            </a:fld>
            <a:endParaRPr lang="en-CA"/>
          </a:p>
        </p:txBody>
      </p:sp>
    </p:spTree>
    <p:extLst>
      <p:ext uri="{BB962C8B-B14F-4D97-AF65-F5344CB8AC3E}">
        <p14:creationId xmlns:p14="http://schemas.microsoft.com/office/powerpoint/2010/main" val="888715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2</a:t>
            </a:fld>
            <a:endParaRPr lang="en-CA"/>
          </a:p>
        </p:txBody>
      </p:sp>
    </p:spTree>
    <p:extLst>
      <p:ext uri="{BB962C8B-B14F-4D97-AF65-F5344CB8AC3E}">
        <p14:creationId xmlns:p14="http://schemas.microsoft.com/office/powerpoint/2010/main" val="2041085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Creating a language and literacy-rich outdoor environment for children is essential for their holistic development. Outdoor settings provide diverse opportunities for language exploration, communication, and literacy development. Here are some ideas to enhance the language and literacy area outdoors for children:</a:t>
            </a:r>
          </a:p>
          <a:p>
            <a:pPr marL="342900" lvl="0" indent="-342900">
              <a:lnSpc>
                <a:spcPct val="107000"/>
              </a:lnSpc>
              <a:spcAft>
                <a:spcPts val="800"/>
              </a:spcAft>
              <a:buFont typeface="+mj-lt"/>
              <a:buAutoNum type="arabicPeriod"/>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Outdoor Library:</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Install weather-resistant bookshelves or containers filled with a variety of age-appropriate books.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Create reading nooks with comfortable seating and soft cushions.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2"/>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Nature Journaling Station:</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Provide clipboards, paper, and art supplies for children to engage in nature journaling.</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Encourage them to observe and document their outdoor experiences through drawing or writing.</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3"/>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Chalkboards and Whiteboards: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Install outdoor chalkboards or whiteboards on fences or walls for drawing, writing, and playing word games.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Use these surfaces for group activities or collaborative storytelling.</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4"/>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Outdoor Alphabet and Word Games: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Incorporate games like hopscotch with letters or words.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Use stencils to create a large alphabet on the ground for interactive learning.</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5"/>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Sensory Letters and Words: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Create tactile materials like sand, mud, or textured surfaces for children to trace letters and words.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Use natural materials like rocks or sticks to form letters and encourage exploration.</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6"/>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Interactive Garden Signs: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Label plants, flowers, or trees with signs that include the name and a brief description.</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This helps children associate words with real-world objects.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7"/>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Outdoor Puppet Theater:</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Set up a small puppet theater with puppets and props for imaginative play.</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Encourage children to create their own puppet shows, promoting language expression.</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8"/>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Outdoor Poetry Corner:</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Display nature-inspired poems or rhymes on posters.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Invite children to contribute their own poetry or collaborate on creating outdoor poems.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9"/>
              <a:tabLst>
                <a:tab pos="457200" algn="l"/>
              </a:tabLst>
            </a:pPr>
            <a:r>
              <a:rPr lang="en-CA" sz="1200" b="1" kern="0" dirty="0">
                <a:solidFill>
                  <a:srgbClr val="374151"/>
                </a:solidFill>
                <a:effectLst/>
                <a:latin typeface="Söhne"/>
                <a:ea typeface="Times New Roman" panose="02020603050405020304" pitchFamily="18" charset="0"/>
                <a:cs typeface="Times New Roman" panose="02020603050405020304" pitchFamily="18" charset="0"/>
              </a:rPr>
              <a:t>Letter Hunts:</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Hide letters or words around the outdoor space for children to find.</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en-CA" sz="1200" kern="0" dirty="0">
                <a:solidFill>
                  <a:srgbClr val="374151"/>
                </a:solidFill>
                <a:effectLst/>
                <a:latin typeface="Söhne"/>
                <a:ea typeface="Times New Roman" panose="02020603050405020304" pitchFamily="18" charset="0"/>
                <a:cs typeface="Times New Roman" panose="02020603050405020304" pitchFamily="18" charset="0"/>
              </a:rPr>
              <a:t>This promotes letter recognition and literacy in a playful manner.</a:t>
            </a:r>
            <a:endParaRPr lang="en-CA" sz="1100" kern="100" dirty="0">
              <a:solidFill>
                <a:srgbClr val="37415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30</a:t>
            </a:fld>
            <a:endParaRPr lang="en-CA"/>
          </a:p>
        </p:txBody>
      </p:sp>
    </p:spTree>
    <p:extLst>
      <p:ext uri="{BB962C8B-B14F-4D97-AF65-F5344CB8AC3E}">
        <p14:creationId xmlns:p14="http://schemas.microsoft.com/office/powerpoint/2010/main" val="3620906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Font typeface="Arial" panose="020B0604020202020204" pitchFamily="34" charset="0"/>
              <a:buNone/>
            </a:pPr>
            <a:r>
              <a:rPr lang="en-US" b="0" i="0" dirty="0">
                <a:solidFill>
                  <a:srgbClr val="374151"/>
                </a:solidFill>
                <a:effectLst/>
                <a:latin typeface="Söhne"/>
              </a:rPr>
              <a:t>Bringing art and creative expression outdoors for children not only enhances their artistic abilities but also provides a holistic and sensory-rich learning experience. </a:t>
            </a:r>
          </a:p>
          <a:p>
            <a:pPr marL="0" indent="0">
              <a:lnSpc>
                <a:spcPct val="90000"/>
              </a:lnSpc>
              <a:spcAft>
                <a:spcPts val="600"/>
              </a:spcAft>
              <a:buFont typeface="Arial" panose="020B0604020202020204" pitchFamily="34" charset="0"/>
              <a:buNone/>
            </a:pPr>
            <a:endParaRPr lang="en-US" b="0" i="0" dirty="0">
              <a:solidFill>
                <a:srgbClr val="374151"/>
              </a:solidFill>
              <a:effectLst/>
              <a:latin typeface="Söhne"/>
            </a:endParaRPr>
          </a:p>
          <a:p>
            <a:pPr marL="0" indent="0">
              <a:lnSpc>
                <a:spcPct val="90000"/>
              </a:lnSpc>
              <a:spcAft>
                <a:spcPts val="600"/>
              </a:spcAft>
              <a:buFont typeface="Arial" panose="020B0604020202020204" pitchFamily="34" charset="0"/>
              <a:buNone/>
            </a:pPr>
            <a:r>
              <a:rPr lang="en-US" b="0" i="0" dirty="0">
                <a:solidFill>
                  <a:srgbClr val="374151"/>
                </a:solidFill>
                <a:effectLst/>
                <a:latin typeface="Söhne"/>
              </a:rPr>
              <a:t>Here are some ideas for fostering creativity in an outdoor setting:</a:t>
            </a:r>
            <a:endParaRPr lang="en-US" sz="1200" dirty="0">
              <a:solidFill>
                <a:schemeClr val="tx2"/>
              </a:solidFill>
              <a:latin typeface="Proxima Soft Cond Light" panose="02000506030000020004" pitchFamily="50" charset="0"/>
            </a:endParaRPr>
          </a:p>
          <a:p>
            <a:pPr marL="0" indent="0">
              <a:lnSpc>
                <a:spcPct val="90000"/>
              </a:lnSpc>
              <a:spcAft>
                <a:spcPts val="600"/>
              </a:spcAft>
              <a:buFont typeface="Arial" panose="020B0604020202020204" pitchFamily="34" charset="0"/>
              <a:buNone/>
            </a:pPr>
            <a:endParaRPr lang="en-US" sz="1200" dirty="0">
              <a:solidFill>
                <a:schemeClr val="tx2"/>
              </a:solidFill>
              <a:latin typeface="Proxima Soft Cond Light" panose="02000506030000020004" pitchFamily="50" charset="0"/>
            </a:endParaRPr>
          </a:p>
          <a:p>
            <a:pPr>
              <a:lnSpc>
                <a:spcPct val="107000"/>
              </a:lnSpc>
              <a:spcAft>
                <a:spcPts val="800"/>
              </a:spcAft>
            </a:pPr>
            <a:r>
              <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rPr>
              <a:t>Nature-inspired Art:</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Proxima Soft Cond" panose="02000506030000020004" pitchFamily="50" charset="0"/>
                <a:ea typeface="Calibri" panose="020F0502020204030204" pitchFamily="34" charset="0"/>
                <a:cs typeface="Times New Roman" panose="02020603050405020304" pitchFamily="18" charset="0"/>
              </a:rPr>
              <a:t>Use natural materials like leaves, sticks, flowers, and stones for art projects. Children can create nature collages, leaf rubbings, or use items found in the environment to paint or draw.</a:t>
            </a:r>
          </a:p>
          <a:p>
            <a:pPr>
              <a:lnSpc>
                <a:spcPct val="107000"/>
              </a:lnSpc>
              <a:spcAft>
                <a:spcPts val="800"/>
              </a:spcAft>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rPr>
              <a:t>Sidewalk Chalk:</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Proxima Soft Cond" panose="02000506030000020004" pitchFamily="50" charset="0"/>
                <a:ea typeface="Calibri" panose="020F0502020204030204" pitchFamily="34" charset="0"/>
                <a:cs typeface="Times New Roman" panose="02020603050405020304" pitchFamily="18" charset="0"/>
              </a:rPr>
              <a:t>Sidewalk chalk is a versatile and mess-free way for children to express themselves outdoors. They can draw on pavement, create hopscotch games, or contribute to a collaborative mural.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rPr>
              <a:t>Outdoor Easels:</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Proxima Soft Cond" panose="02000506030000020004" pitchFamily="50" charset="0"/>
                <a:ea typeface="Calibri" panose="020F0502020204030204" pitchFamily="34" charset="0"/>
                <a:cs typeface="Times New Roman" panose="02020603050405020304" pitchFamily="18" charset="0"/>
              </a:rPr>
              <a:t>Set up easels in an outdoor space and provide water-based paints. This allows children to paint landscapes, scenes from nature, or their imaginative creations while enjoying the fresh air.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rPr>
              <a:t>Rock Painting:</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Proxima Soft Cond" panose="02000506030000020004" pitchFamily="50" charset="0"/>
                <a:ea typeface="Calibri" panose="020F0502020204030204" pitchFamily="34" charset="0"/>
                <a:cs typeface="Times New Roman" panose="02020603050405020304" pitchFamily="18" charset="0"/>
              </a:rPr>
              <a:t>Collect smooth rocks and let children paint them with vibrant colors. These painted rocks can be used to create outdoor art installations or as decorative elements in the garden.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rPr>
              <a:t>Sensory Art Stations:</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Proxima Soft Cond" panose="02000506030000020004" pitchFamily="50" charset="0"/>
                <a:ea typeface="Calibri" panose="020F0502020204030204" pitchFamily="34" charset="0"/>
                <a:cs typeface="Times New Roman" panose="02020603050405020304" pitchFamily="18" charset="0"/>
              </a:rPr>
              <a:t>Create sensory stations with different textures, such as sand, mud, or water. Incorporate tools like brushes, sponges, and rollers for tactile and messy play that stimulates the senses.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rPr>
              <a:t>Outdoor Murals:</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Proxima Soft Cond" panose="02000506030000020004" pitchFamily="50" charset="0"/>
                <a:ea typeface="Calibri" panose="020F0502020204030204" pitchFamily="34" charset="0"/>
                <a:cs typeface="Times New Roman" panose="02020603050405020304" pitchFamily="18" charset="0"/>
              </a:rPr>
              <a:t>Dedicate a wall or fence for an outdoor mural. Children can work collaboratively to create a large-scale artwork using washable and non-toxic paints.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Proxima Soft Cond" panose="0200050603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rPr>
              <a:t>Shadow Tracing</a:t>
            </a:r>
            <a:r>
              <a:rPr lang="en-CA" sz="1800" kern="100" dirty="0">
                <a:effectLst/>
                <a:latin typeface="Proxima Soft Cond" panose="02000506030000020004" pitchFamily="50" charset="0"/>
                <a:ea typeface="Calibri" panose="020F0502020204030204" pitchFamily="34" charset="0"/>
                <a:cs typeface="Times New Roman" panose="02020603050405020304" pitchFamily="18" charset="0"/>
              </a:rPr>
              <a: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Proxima Soft Cond" panose="02000506030000020004" pitchFamily="50" charset="0"/>
                <a:ea typeface="Calibri" panose="020F0502020204030204" pitchFamily="34" charset="0"/>
                <a:cs typeface="Times New Roman" panose="02020603050405020304" pitchFamily="18" charset="0"/>
              </a:rPr>
              <a:t>Use the natural sunlight to trace shadows of objects or each other on large sheets of paper. Children can then fill in the silhouettes with colors and patterns.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Proxima Soft Cond" panose="0200050603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rPr>
              <a:t>Nature Mandalas:</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Proxima Soft Cond" panose="02000506030000020004" pitchFamily="50" charset="0"/>
                <a:ea typeface="Calibri" panose="020F0502020204030204" pitchFamily="34" charset="0"/>
                <a:cs typeface="Times New Roman" panose="02020603050405020304" pitchFamily="18" charset="0"/>
              </a:rPr>
              <a:t>Arrange natural materials like leaves, flowers, and pebbles into mandala patterns on the ground. This activity not only encourages creativity but also promotes a connection with the environment.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Proxima Soft Cond" panose="0200050603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rPr>
              <a:t>Outdoor Sculpture Garden:</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Proxima Soft Cond" panose="02000506030000020004" pitchFamily="50" charset="0"/>
                <a:ea typeface="Calibri" panose="020F0502020204030204" pitchFamily="34" charset="0"/>
                <a:cs typeface="Times New Roman" panose="02020603050405020304" pitchFamily="18" charset="0"/>
              </a:rPr>
              <a:t>Provide materials like clay, wire, or recycled items for children to create sculptures. Display their sculptures in an outdoor sculpture garden for everyone to admire.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Proxima Soft Cond" panose="0200050603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Proxima Soft Cond" panose="02000506030000020004" pitchFamily="50" charset="0"/>
                <a:ea typeface="Calibri" panose="020F0502020204030204" pitchFamily="34" charset="0"/>
                <a:cs typeface="Times New Roman" panose="02020603050405020304" pitchFamily="18" charset="0"/>
              </a:rPr>
              <a:t>Story Stones:</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Proxima Soft Cond" panose="02000506030000020004" pitchFamily="50" charset="0"/>
                <a:ea typeface="Calibri" panose="020F0502020204030204" pitchFamily="34" charset="0"/>
                <a:cs typeface="Times New Roman" panose="02020603050405020304" pitchFamily="18" charset="0"/>
              </a:rPr>
              <a:t>Paint or draw pictures on flat stones to represent characters, objects, or scenes. Children can use these story stones to create their own outdoor storytelling adventures.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nSpc>
                <a:spcPct val="90000"/>
              </a:lnSpc>
              <a:spcAft>
                <a:spcPts val="600"/>
              </a:spcAft>
              <a:buFont typeface="Arial" panose="020B0604020202020204" pitchFamily="34" charset="0"/>
              <a:buChar char="•"/>
            </a:pPr>
            <a:endParaRPr lang="en-US" sz="1200" dirty="0">
              <a:solidFill>
                <a:schemeClr val="tx2"/>
              </a:solidFill>
              <a:latin typeface="Proxima Soft Cond Light" panose="02000506030000020004" pitchFamily="50" charset="0"/>
            </a:endParaRPr>
          </a:p>
        </p:txBody>
      </p:sp>
      <p:sp>
        <p:nvSpPr>
          <p:cNvPr id="4" name="Slide Number Placeholder 3"/>
          <p:cNvSpPr>
            <a:spLocks noGrp="1"/>
          </p:cNvSpPr>
          <p:nvPr>
            <p:ph type="sldNum" sz="quarter" idx="5"/>
          </p:nvPr>
        </p:nvSpPr>
        <p:spPr/>
        <p:txBody>
          <a:bodyPr/>
          <a:lstStyle/>
          <a:p>
            <a:fld id="{E81D91A6-444A-4D9B-AC88-F9FF20AAFF4C}" type="slidenum">
              <a:rPr lang="en-CA" smtClean="0"/>
              <a:t>31</a:t>
            </a:fld>
            <a:endParaRPr lang="en-CA"/>
          </a:p>
        </p:txBody>
      </p:sp>
    </p:spTree>
    <p:extLst>
      <p:ext uri="{BB962C8B-B14F-4D97-AF65-F5344CB8AC3E}">
        <p14:creationId xmlns:p14="http://schemas.microsoft.com/office/powerpoint/2010/main" val="3688080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When we talk about manipulation in the context of activities for children, it typically refers to activities that involve using hands and fingers for fine motor skill development.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Nature Scavenger Hunt: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Create a list of items for children to find in nature, such as pinecones, leaves, rocks, or flowers. Encourage them to pick up and manipulate these items as they explore the outdoor environment.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Sensory Bins: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Set up sensory bins with materials like sand, rice, or water outdoors. Hide small objects within the bins and let children use their hands to search for and manipulate the items.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Outdoor Art with Clay: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Provide modeling clay or playdough for children to create outdoor sculptures. This activity allows them to mold and shape the clay, promoting fine motor control.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Seed Planting: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Engage children in planting seeds in a garden. Handling seeds and soil involves fine motor skills, and the ongoing care of the plants provides a sense of responsibility.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Bubble Play: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Outdoor bubble activities involve using bubble wands, which require hand-eye coordination to dip, wave, and blow bubbles. Children can also try catching or popping bubbles.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Stringing Activities: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Set up a stringing station with beads, pasta, or other large items with holes. Children can thread these items onto strings, promoting hand-eye coordination and precision.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Nature Bracelets: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Provide children with tape or string and encourage them to create nature bracelets by attaching small natural items they find, like leaves, flowers, or seeds.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Outdoor Water Play: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Water activities such as pouring, scooping, and squeezing water from sponges or spray bottles involve hand manipulation. These activities are not only fun but also enhance fine motor skills.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Chalk Play: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Allow children to use chalk to draw and write on outdoor surfaces like sidewalks or chalkboards. This activity encourages hand movement and control.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Seed Sorting: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Offer a variety of seeds and challenge children to sort them based on size, color, or type. This activity enhances fine motor skills and visual discrimination.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Painting with Nature: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Use natural items like leaves, twigs, or flowers as paintbrushes. Children can dip these items in paint and create unique outdoor artworks, promoting creativity and fine motor control.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Outdoor Cooking or Mud Kitchen: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Set up a mud kitchen with pots, pans, and utensils. Children can engage in pretend play and manipulate natural materials to create mud-based culinary creations.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Rock Stacking: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Provide flat rocks for children to stack and balance. This activity not only improves fine motor skills but also promotes concentration and problem-solving.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Outdoor Construction Zone: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Provide materials like small sticks, twine, and cardboard for children to construct small outdoor structures or sculptures. This hands-on activity encourages creativity and fine motor control.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32</a:t>
            </a:fld>
            <a:endParaRPr lang="en-CA"/>
          </a:p>
        </p:txBody>
      </p:sp>
    </p:spTree>
    <p:extLst>
      <p:ext uri="{BB962C8B-B14F-4D97-AF65-F5344CB8AC3E}">
        <p14:creationId xmlns:p14="http://schemas.microsoft.com/office/powerpoint/2010/main" val="318823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Outdoor block play and construction activities for children offer a fantastic opportunity for creativity, problem-solving, and physical development. Here are some ideas for blocks and construction play outdoors: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Giant Cardboard Blocks:</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Use large cardboard boxes to create oversized building blocks. Children can stack, arrange, and build structures with these lightweight but sturdy blocks.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Light" panose="020F0302020204030204" pitchFamily="34" charset="0"/>
                <a:ea typeface="Calibri" panose="020F0502020204030204" pitchFamily="34" charset="0"/>
                <a:cs typeface="Times New Roman" panose="02020603050405020304" pitchFamily="18" charset="0"/>
              </a:rPr>
              <a:t>Natural Building Materials:</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Provide children with natural building materials such as logs, branches, and large stones. These materials can be used for building forts, bridges, or other imaginative structures.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Foam Blocks for Water Play: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Foam blocks float, making them ideal for water play. Set up a water table or a shallow container of water, and let children build and experiment with enthusiasm.</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Construction Site Role Play: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Create a construction site with toy construction vehicles, shovels, and buckets. Children can engage in role-play activities, moving "materials" around and building imaginary structures.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PVC Pipe Building: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Provide PVC pipes and connectors for children to create their own building structures. This allows for experimentation with balance and design.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Sand and Water Table: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Set up a sand and water table with scoops, shovels, and molds. Children can build sandcastles, dig moats, or experiment with mixing sand and water.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Brick or Paver Pathways: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Create pathways using bricks or pavers. Children can build structures along the pathway, encouraging both construction and imaginative play.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Outdoor Building Blocks: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Outdoor building blocks made of durable, weather-resistant materials. These can include large plastic or wooden blocks designed for outdoor use.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Chalk Blueprint Drawings: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Encourage children to plan their constructions by drawing blueprints or sketches with sidewalk chalk. This adds an element of design thinking to their play.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Mud Brick Making: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Mix mud and straw to create "bricks." Children can mold these into shapes and build structures, providing a sensory and tactile construction experience.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Tree Branch Construction: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Collect sturdy tree branches and let children use them to build structures or frames. This activity connects with nature while encouraging creativity.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Loose Parts Play: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Introduce a variety of loose parts such as PVC pipes, crates, buckets, and fabric. Children can use these items to build and rebuild structures in endless ways.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Construction-themed Obstacle Course: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Light" panose="020F0302020204030204" pitchFamily="34" charset="0"/>
                <a:ea typeface="Calibri" panose="020F0502020204030204" pitchFamily="34" charset="0"/>
                <a:cs typeface="Times New Roman" panose="02020603050405020304" pitchFamily="18" charset="0"/>
              </a:rPr>
              <a:t>Design an obstacle course with construction-themed challenges. For example, children might need to balance on a beam, crawl through a tunnel, or carry "construction materials" from one point to another.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33</a:t>
            </a:fld>
            <a:endParaRPr lang="en-CA"/>
          </a:p>
        </p:txBody>
      </p:sp>
    </p:spTree>
    <p:extLst>
      <p:ext uri="{BB962C8B-B14F-4D97-AF65-F5344CB8AC3E}">
        <p14:creationId xmlns:p14="http://schemas.microsoft.com/office/powerpoint/2010/main" val="2208070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Outdoor music and movement activities for children provide a fun and engaging way for them to explore rhythm, coordination, and creative expression. Here are some ideas to incorporate music and movement into outdoor play:</a:t>
            </a:r>
          </a:p>
          <a:p>
            <a:pPr algn="l"/>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Nature Instruments: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Create simple musical instruments using natural materials. For example, gather sticks to make rhythm sticks, use rocks as shakers, or arrange logs as a makeshift xylophone. Children can experiment with sounds and rhythms.</a:t>
            </a:r>
          </a:p>
          <a:p>
            <a:pPr algn="l">
              <a:buFont typeface="+mj-lt"/>
              <a:buAutoNum type="arabicPeriod"/>
            </a:pPr>
            <a:r>
              <a:rPr lang="en-US" b="1" i="0" dirty="0">
                <a:solidFill>
                  <a:srgbClr val="374151"/>
                </a:solidFill>
                <a:effectLst/>
                <a:latin typeface="Söhne"/>
              </a:rPr>
              <a:t>Outdoor Dance Party:</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Set up a designated dance area with a portable speaker. Play lively music and encourage children to express themselves through dance. This can also be a great way to promote physical activity.</a:t>
            </a:r>
          </a:p>
          <a:p>
            <a:pPr algn="l">
              <a:buFont typeface="+mj-lt"/>
              <a:buAutoNum type="arabicPeriod"/>
            </a:pPr>
            <a:r>
              <a:rPr lang="en-US" b="1" i="0" dirty="0">
                <a:solidFill>
                  <a:srgbClr val="374151"/>
                </a:solidFill>
                <a:effectLst/>
                <a:latin typeface="Söhne"/>
              </a:rPr>
              <a:t>Musical Freeze Tag:</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Combine music and a classic game of freeze tag. When the music plays, children dance and move around. When the music stops, they freeze in place until the music starts again.</a:t>
            </a:r>
          </a:p>
          <a:p>
            <a:pPr algn="l">
              <a:buFont typeface="+mj-lt"/>
              <a:buAutoNum type="arabicPeriod"/>
            </a:pPr>
            <a:r>
              <a:rPr lang="en-US" b="1" i="0" dirty="0">
                <a:solidFill>
                  <a:srgbClr val="374151"/>
                </a:solidFill>
                <a:effectLst/>
                <a:latin typeface="Söhne"/>
              </a:rPr>
              <a:t>Obstacle Course with Musical Stops: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Create an obstacle course with different stations. Each station has a musical instrument or a device to play music. Children move through the course, stopping at each station to engage with the music.</a:t>
            </a:r>
          </a:p>
          <a:p>
            <a:pPr algn="l">
              <a:buFont typeface="+mj-lt"/>
              <a:buAutoNum type="arabicPeriod"/>
            </a:pPr>
            <a:r>
              <a:rPr lang="en-US" b="1" i="0" dirty="0">
                <a:solidFill>
                  <a:srgbClr val="374151"/>
                </a:solidFill>
                <a:effectLst/>
                <a:latin typeface="Söhne"/>
              </a:rPr>
              <a:t>Sensory Sound Walk:</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Arrange different surfaces (grass, gravel, sand) in a path. As children walk, stomp, or tip-toe along the path, they experience various sounds and textures under their feet.</a:t>
            </a:r>
          </a:p>
          <a:p>
            <a:pPr algn="l">
              <a:buFont typeface="+mj-lt"/>
              <a:buAutoNum type="arabicPeriod"/>
            </a:pPr>
            <a:r>
              <a:rPr lang="en-US" b="1" i="0" dirty="0">
                <a:solidFill>
                  <a:srgbClr val="374151"/>
                </a:solidFill>
                <a:effectLst/>
                <a:latin typeface="Söhne"/>
              </a:rPr>
              <a:t>Parachute Play:</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Use a large parachute for group activities. Children can lift the parachute up and down to the beat of the music or play games like making waves or creating a "tent."</a:t>
            </a:r>
          </a:p>
          <a:p>
            <a:pPr algn="l">
              <a:buFont typeface="+mj-lt"/>
              <a:buAutoNum type="arabicPeriod"/>
            </a:pPr>
            <a:r>
              <a:rPr lang="en-US" b="1" i="0" dirty="0">
                <a:solidFill>
                  <a:srgbClr val="374151"/>
                </a:solidFill>
                <a:effectLst/>
                <a:latin typeface="Söhne"/>
              </a:rPr>
              <a:t>Musical Storytime:</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Combine music with storytelling. Choose a story or create a narrative, and incorporate musical cues. For example, use different instruments or melodies to represent different characters or events in the story.</a:t>
            </a:r>
          </a:p>
          <a:p>
            <a:pPr algn="l">
              <a:buFont typeface="+mj-lt"/>
              <a:buAutoNum type="arabicPeriod"/>
            </a:pPr>
            <a:r>
              <a:rPr lang="en-US" b="1" i="0" dirty="0">
                <a:solidFill>
                  <a:srgbClr val="374151"/>
                </a:solidFill>
                <a:effectLst/>
                <a:latin typeface="Söhne"/>
              </a:rPr>
              <a:t>DIY Musical Instruments: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Allow children to create their own musical instruments using recycled materials. Examples include making drums from containers, rain sticks from tubes, or shakers from bottles filled with beans.</a:t>
            </a:r>
          </a:p>
          <a:p>
            <a:pPr algn="l">
              <a:buFont typeface="+mj-lt"/>
              <a:buAutoNum type="arabicPeriod"/>
            </a:pPr>
            <a:r>
              <a:rPr lang="en-US" b="1" i="0" dirty="0">
                <a:solidFill>
                  <a:srgbClr val="374151"/>
                </a:solidFill>
                <a:effectLst/>
                <a:latin typeface="Söhne"/>
              </a:rPr>
              <a:t>Giant Outdoor Piano:</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Set up a giant "piano" on the ground using large, flat stones or painted squares. Children can hop or step on the squares to create musical notes and rhythms.</a:t>
            </a:r>
          </a:p>
          <a:p>
            <a:pPr algn="l">
              <a:buFont typeface="+mj-lt"/>
              <a:buAutoNum type="arabicPeriod"/>
            </a:pPr>
            <a:r>
              <a:rPr lang="en-US" b="1" i="0" dirty="0">
                <a:solidFill>
                  <a:srgbClr val="374151"/>
                </a:solidFill>
                <a:effectLst/>
                <a:latin typeface="Söhne"/>
              </a:rPr>
              <a:t>Hula Hoop Dance:</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Provide hula hoops and play rhythmic music. Children can experiment with different ways to move the hula hoop to the beat, combining dance and coordination.</a:t>
            </a:r>
          </a:p>
          <a:p>
            <a:pPr algn="l">
              <a:buFont typeface="+mj-lt"/>
              <a:buAutoNum type="arabicPeriod"/>
            </a:pPr>
            <a:r>
              <a:rPr lang="en-US" b="1" i="0" dirty="0">
                <a:solidFill>
                  <a:srgbClr val="374151"/>
                </a:solidFill>
                <a:effectLst/>
                <a:latin typeface="Söhne"/>
              </a:rPr>
              <a:t>Musical Statues: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Play a game of musical statues where children dance while the music is playing, and freeze when it stops. It's a fun way to encourage listening skills and movement control.</a:t>
            </a:r>
          </a:p>
          <a:p>
            <a:pPr algn="l">
              <a:buFont typeface="+mj-lt"/>
              <a:buAutoNum type="arabicPeriod"/>
            </a:pPr>
            <a:r>
              <a:rPr lang="en-US" b="1" i="0" dirty="0">
                <a:solidFill>
                  <a:srgbClr val="374151"/>
                </a:solidFill>
                <a:effectLst/>
                <a:latin typeface="Söhne"/>
              </a:rPr>
              <a:t>Instrumental Nature Sounds: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Introduce children to the concept of outdoor music by listening to and imitating nature sounds. Use instruments to mimic bird calls, rustling leaves, or flowing water.</a:t>
            </a:r>
          </a:p>
          <a:p>
            <a:pPr algn="l">
              <a:buFont typeface="+mj-lt"/>
              <a:buAutoNum type="arabicPeriod"/>
            </a:pPr>
            <a:r>
              <a:rPr lang="en-US" b="1" i="0" dirty="0">
                <a:solidFill>
                  <a:srgbClr val="374151"/>
                </a:solidFill>
                <a:effectLst/>
                <a:latin typeface="Söhne"/>
              </a:rPr>
              <a:t>Ribbon Dancing:</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Tie colorful ribbons to sticks or use ribbon wands. Children can dance and move the ribbons to the music, creating a visually dynamic and rhythmic experience.</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34</a:t>
            </a:fld>
            <a:endParaRPr lang="en-CA"/>
          </a:p>
        </p:txBody>
      </p:sp>
    </p:spTree>
    <p:extLst>
      <p:ext uri="{BB962C8B-B14F-4D97-AF65-F5344CB8AC3E}">
        <p14:creationId xmlns:p14="http://schemas.microsoft.com/office/powerpoint/2010/main" val="3830725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Outdoor science and nature activities for children provide hands-on experiences that foster curiosity, exploration, and a deeper understanding of the natural world. Here are some ideas to engage children in science and nature exploration outdoors:</a:t>
            </a:r>
          </a:p>
          <a:p>
            <a:pPr algn="l"/>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Nature Scavenger Hunt:</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list of items for children to find in nature, such as different types of leaves, rocks, flowers, or insects. This activity promotes observation skills and an appreciation for biodiversity.</a:t>
            </a:r>
          </a:p>
          <a:p>
            <a:pPr algn="l">
              <a:buFont typeface="+mj-lt"/>
              <a:buAutoNum type="arabicPeriod"/>
            </a:pPr>
            <a:r>
              <a:rPr lang="en-US" b="1" i="0" dirty="0">
                <a:solidFill>
                  <a:srgbClr val="374151"/>
                </a:solidFill>
                <a:effectLst/>
                <a:latin typeface="Söhne"/>
              </a:rPr>
              <a:t>Planting and Gardening:</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a garden area where children can plant seeds, water plants, and observe the growth process. This hands-on activity teaches them about plant life cycles and the importance of caring for living things.</a:t>
            </a:r>
          </a:p>
          <a:p>
            <a:pPr algn="l">
              <a:buFont typeface="+mj-lt"/>
              <a:buAutoNum type="arabicPeriod"/>
            </a:pPr>
            <a:r>
              <a:rPr lang="en-US" b="1" i="0" dirty="0">
                <a:solidFill>
                  <a:srgbClr val="374151"/>
                </a:solidFill>
                <a:effectLst/>
                <a:latin typeface="Söhne"/>
              </a:rPr>
              <a:t>Bug Investigation Station: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Provide magnifying glasses and containers for children to observe insects. Create a small bug investigation station with guidebooks to help identify the insects they discover.</a:t>
            </a:r>
          </a:p>
          <a:p>
            <a:pPr algn="l">
              <a:buFont typeface="+mj-lt"/>
              <a:buAutoNum type="arabicPeriod"/>
            </a:pPr>
            <a:r>
              <a:rPr lang="en-US" b="1" i="0" dirty="0">
                <a:solidFill>
                  <a:srgbClr val="374151"/>
                </a:solidFill>
                <a:effectLst/>
                <a:latin typeface="Söhne"/>
              </a:rPr>
              <a:t>Nature Art and Leaf Rubbings: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Encourage children to collect leaves, flowers, or other natural materials to create art. They can make leaf rubbings, create nature collages, or use items from nature to paint or dye paper.</a:t>
            </a:r>
          </a:p>
          <a:p>
            <a:pPr algn="l">
              <a:buFont typeface="+mj-lt"/>
              <a:buAutoNum type="arabicPeriod"/>
            </a:pPr>
            <a:r>
              <a:rPr lang="en-US" b="1" i="0" dirty="0">
                <a:solidFill>
                  <a:srgbClr val="374151"/>
                </a:solidFill>
                <a:effectLst/>
                <a:latin typeface="Söhne"/>
              </a:rPr>
              <a:t>Rock Painting </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Collect rocks and stones and encourage children to paint or decorate them. This activity introduces basic creative expression.</a:t>
            </a:r>
          </a:p>
          <a:p>
            <a:pPr algn="l">
              <a:buFont typeface="+mj-lt"/>
              <a:buAutoNum type="arabicPeriod"/>
            </a:pPr>
            <a:r>
              <a:rPr lang="en-US" b="1" i="0" dirty="0">
                <a:solidFill>
                  <a:srgbClr val="374151"/>
                </a:solidFill>
                <a:effectLst/>
                <a:latin typeface="Söhne"/>
              </a:rPr>
              <a:t>Bird Watching:</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bird feeders or provide binoculars for children to observe birds in the area. Discuss different bird species, their behaviors, and the importance of birdwatching for scientific observation.</a:t>
            </a:r>
          </a:p>
          <a:p>
            <a:pPr algn="l">
              <a:buFont typeface="+mj-lt"/>
              <a:buAutoNum type="arabicPeriod"/>
            </a:pPr>
            <a:r>
              <a:rPr lang="en-US" b="1" i="0" dirty="0">
                <a:solidFill>
                  <a:srgbClr val="374151"/>
                </a:solidFill>
                <a:effectLst/>
                <a:latin typeface="Söhne"/>
              </a:rPr>
              <a:t>Weather Observations: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a weather station with basic instruments like a thermometer, rain gauge, and wind vane. Encourage children to make daily weather observations and discuss weather patterns.</a:t>
            </a:r>
          </a:p>
          <a:p>
            <a:pPr algn="l">
              <a:buFont typeface="+mj-lt"/>
              <a:buAutoNum type="arabicPeriod"/>
            </a:pPr>
            <a:r>
              <a:rPr lang="en-US" b="1" i="0" dirty="0">
                <a:solidFill>
                  <a:srgbClr val="374151"/>
                </a:solidFill>
                <a:effectLst/>
                <a:latin typeface="Söhne"/>
              </a:rPr>
              <a:t>Nature Journaling:</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Provide children with nature journals to document their observations, drawings, and thoughts about the outdoor environment. This helps develop scientific observation skills and a connection to nature.</a:t>
            </a:r>
          </a:p>
          <a:p>
            <a:pPr algn="l">
              <a:buFont typeface="+mj-lt"/>
              <a:buAutoNum type="arabicPeriod"/>
            </a:pPr>
            <a:r>
              <a:rPr lang="en-US" b="1" i="0" dirty="0">
                <a:solidFill>
                  <a:srgbClr val="374151"/>
                </a:solidFill>
                <a:effectLst/>
                <a:latin typeface="Söhne"/>
              </a:rPr>
              <a:t>DIY Bird Feeders: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simple bird feeders using pinecones, peanut butter, and birdseed. Hang them in a designated area and observe which birds come to feed. Discuss the different bird species and their behaviors.</a:t>
            </a:r>
          </a:p>
          <a:p>
            <a:pPr algn="l">
              <a:buFont typeface="+mj-lt"/>
              <a:buAutoNum type="arabicPeriod"/>
            </a:pPr>
            <a:r>
              <a:rPr lang="en-US" b="1" i="0" dirty="0">
                <a:solidFill>
                  <a:srgbClr val="374151"/>
                </a:solidFill>
                <a:effectLst/>
                <a:latin typeface="Söhne"/>
              </a:rPr>
              <a:t>Leaf Identification: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Collect a variety of leaves and help children identify the trees they come from. Discuss the different shapes, sizes, and textures of leaves.</a:t>
            </a:r>
          </a:p>
          <a:p>
            <a:pPr algn="l">
              <a:buFont typeface="+mj-lt"/>
              <a:buAutoNum type="arabicPeriod"/>
            </a:pPr>
            <a:r>
              <a:rPr lang="en-US" b="1" i="0" dirty="0">
                <a:solidFill>
                  <a:srgbClr val="374151"/>
                </a:solidFill>
                <a:effectLst/>
                <a:latin typeface="Söhne"/>
              </a:rPr>
              <a:t>Nature Sculptures: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Encourage children to use natural materials like sticks, stones, and leaves to create outdoor sculptures. This activity combines creativity with an appreciation for the environment.</a:t>
            </a:r>
          </a:p>
          <a:p>
            <a:pPr algn="l">
              <a:buFont typeface="+mj-lt"/>
              <a:buAutoNum type="arabicPeriod"/>
            </a:pPr>
            <a:r>
              <a:rPr lang="en-US" b="1" i="0" dirty="0">
                <a:solidFill>
                  <a:srgbClr val="374151"/>
                </a:solidFill>
                <a:effectLst/>
                <a:latin typeface="Söhne"/>
              </a:rPr>
              <a:t>Outdoor Microscope Exploration: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Use handheld microscopes to explore small details in nature, such as leaves, flowers, or insects. This allows children to see the intricate structures that are not visible to the naked eye.</a:t>
            </a:r>
          </a:p>
          <a:p>
            <a:pPr algn="l">
              <a:buFont typeface="+mj-lt"/>
              <a:buAutoNum type="arabicPeriod"/>
            </a:pPr>
            <a:r>
              <a:rPr lang="en-US" b="1" i="0" dirty="0">
                <a:solidFill>
                  <a:srgbClr val="374151"/>
                </a:solidFill>
                <a:effectLst/>
                <a:latin typeface="Söhne"/>
              </a:rPr>
              <a:t>Nature Math:</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Incorporate math into outdoor activities by counting petals on flowers, measuring the height of plants, or observing patterns in nature. This integrates math skills into nature exploration.</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35</a:t>
            </a:fld>
            <a:endParaRPr lang="en-CA"/>
          </a:p>
        </p:txBody>
      </p:sp>
    </p:spTree>
    <p:extLst>
      <p:ext uri="{BB962C8B-B14F-4D97-AF65-F5344CB8AC3E}">
        <p14:creationId xmlns:p14="http://schemas.microsoft.com/office/powerpoint/2010/main" val="1825243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baseline="0" dirty="0">
              <a:solidFill>
                <a:srgbClr val="FFFFFF"/>
              </a:solidFill>
              <a:latin typeface="Proxima Soft Cond Light" panose="02000506030000020004" pitchFamily="50" charset="0"/>
            </a:endParaRPr>
          </a:p>
          <a:p>
            <a:pPr algn="l"/>
            <a:br>
              <a:rPr lang="en-US" b="0" i="0" dirty="0">
                <a:solidFill>
                  <a:srgbClr val="374151"/>
                </a:solidFill>
                <a:effectLst/>
                <a:latin typeface="Söhne"/>
              </a:rPr>
            </a:br>
            <a:r>
              <a:rPr lang="en-US" b="0" i="0" dirty="0">
                <a:solidFill>
                  <a:srgbClr val="374151"/>
                </a:solidFill>
                <a:effectLst/>
                <a:latin typeface="Söhne"/>
              </a:rPr>
              <a:t>Creating a sensory area outdoors for children provides a rich and stimulating environment that engages their senses and promotes sensory exploration. Here are some ideas for designing a sensory-friendly outdoor space:</a:t>
            </a:r>
          </a:p>
          <a:p>
            <a:pPr algn="l">
              <a:buFont typeface="+mj-lt"/>
              <a:buAutoNum type="arabicPeriod"/>
            </a:pPr>
            <a:r>
              <a:rPr lang="en-US" b="1" i="0" dirty="0">
                <a:solidFill>
                  <a:srgbClr val="374151"/>
                </a:solidFill>
                <a:effectLst/>
                <a:latin typeface="Söhne"/>
              </a:rPr>
              <a:t>Sensory Garden: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Plant a variety of fragrant flowers, herbs, and plants that children can touch, smell, and observe. Include plants with different textures and scents to enhance the sensory experience.</a:t>
            </a:r>
          </a:p>
          <a:p>
            <a:pPr algn="l">
              <a:buFont typeface="+mj-lt"/>
              <a:buAutoNum type="arabicPeriod"/>
            </a:pPr>
            <a:r>
              <a:rPr lang="en-US" b="1" i="0" dirty="0">
                <a:solidFill>
                  <a:srgbClr val="374151"/>
                </a:solidFill>
                <a:effectLst/>
                <a:latin typeface="Söhne"/>
              </a:rPr>
              <a:t>Barefoot Pathway:</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barefoot pathway using various materials like smooth stones, grass, sand, and pebbles. Walking barefoot on different surfaces stimulates the sense of touch and provides a unique sensory experience.</a:t>
            </a:r>
          </a:p>
          <a:p>
            <a:pPr algn="l">
              <a:buFont typeface="+mj-lt"/>
              <a:buAutoNum type="arabicPeriod"/>
            </a:pPr>
            <a:r>
              <a:rPr lang="en-US" b="1" i="0" dirty="0">
                <a:solidFill>
                  <a:srgbClr val="374151"/>
                </a:solidFill>
                <a:effectLst/>
                <a:latin typeface="Söhne"/>
              </a:rPr>
              <a:t>Sensory Bins: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sensory bins filled with materials like rice, sand, water beads, or dried beans. Children can explore these bins using their hands, scoops, and various containers, promoting tactile exploration.</a:t>
            </a:r>
          </a:p>
          <a:p>
            <a:pPr algn="l">
              <a:buFont typeface="+mj-lt"/>
              <a:buAutoNum type="arabicPeriod"/>
            </a:pPr>
            <a:r>
              <a:rPr lang="en-US" b="1" i="0" dirty="0">
                <a:solidFill>
                  <a:srgbClr val="374151"/>
                </a:solidFill>
                <a:effectLst/>
                <a:latin typeface="Söhne"/>
              </a:rPr>
              <a:t>Outdoor Water Play:</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Install a water play area with fountains, small waterfalls, or shallow basins. Water play engages the sense of touch and provides a soothing and refreshing experience.</a:t>
            </a:r>
          </a:p>
          <a:p>
            <a:pPr algn="l">
              <a:buFont typeface="+mj-lt"/>
              <a:buAutoNum type="arabicPeriod"/>
            </a:pPr>
            <a:r>
              <a:rPr lang="en-US" b="1" i="0" dirty="0">
                <a:solidFill>
                  <a:srgbClr val="374151"/>
                </a:solidFill>
                <a:effectLst/>
                <a:latin typeface="Söhne"/>
              </a:rPr>
              <a:t>Texture Wall:</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vertical texture wall using materials like burlap, fabric scraps, sponges, and brushes. Children can run their hands over the different textures, promoting tactile stimulation.</a:t>
            </a:r>
          </a:p>
          <a:p>
            <a:pPr algn="l">
              <a:buFont typeface="+mj-lt"/>
              <a:buAutoNum type="arabicPeriod"/>
            </a:pPr>
            <a:r>
              <a:rPr lang="en-US" b="1" i="0" dirty="0">
                <a:solidFill>
                  <a:srgbClr val="374151"/>
                </a:solidFill>
                <a:effectLst/>
                <a:latin typeface="Söhne"/>
              </a:rPr>
              <a:t>Outdoor Musical Instruments: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Include outdoor musical instruments such as chimes, drums, or xylophones. Playing these instruments not only engages the sense of hearing but also encourages rhythmic exploration.</a:t>
            </a:r>
          </a:p>
          <a:p>
            <a:pPr algn="l">
              <a:buFont typeface="+mj-lt"/>
              <a:buAutoNum type="arabicPeriod"/>
            </a:pPr>
            <a:r>
              <a:rPr lang="en-US" b="1" i="0" dirty="0">
                <a:solidFill>
                  <a:srgbClr val="374151"/>
                </a:solidFill>
                <a:effectLst/>
                <a:latin typeface="Söhne"/>
              </a:rPr>
              <a:t>Sensory Pathway:</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Design a sensory pathway with elements like stepping stones, textured mats, or sensory tiles. Children can walk, hop, or jump along the pathway, experiencing different textures and surfaces.</a:t>
            </a:r>
          </a:p>
          <a:p>
            <a:pPr algn="l">
              <a:buFont typeface="+mj-lt"/>
              <a:buAutoNum type="arabicPeriod"/>
            </a:pPr>
            <a:r>
              <a:rPr lang="en-US" b="1" i="0" dirty="0">
                <a:solidFill>
                  <a:srgbClr val="374151"/>
                </a:solidFill>
                <a:effectLst/>
                <a:latin typeface="Söhne"/>
              </a:rPr>
              <a:t>Scented Playdough Station: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a station with scented playdough. Children can mold and manipulate the playdough while enjoying the sensory experience of different scents.</a:t>
            </a:r>
          </a:p>
          <a:p>
            <a:pPr algn="l">
              <a:buFont typeface="+mj-lt"/>
              <a:buAutoNum type="arabicPeriod"/>
            </a:pPr>
            <a:r>
              <a:rPr lang="en-US" b="1" i="0" dirty="0">
                <a:solidFill>
                  <a:srgbClr val="374151"/>
                </a:solidFill>
                <a:effectLst/>
                <a:latin typeface="Söhne"/>
              </a:rPr>
              <a:t>Tactile Nature Exploration: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Provide natural materials like pinecones, shells, leaves, and tree bark for children to touch and explore. Incorporate items with varying textures to enrich the tactile experience.</a:t>
            </a:r>
          </a:p>
          <a:p>
            <a:pPr algn="l">
              <a:buFont typeface="+mj-lt"/>
              <a:buAutoNum type="arabicPeriod"/>
            </a:pPr>
            <a:r>
              <a:rPr lang="en-US" b="1" i="0" dirty="0">
                <a:solidFill>
                  <a:srgbClr val="374151"/>
                </a:solidFill>
                <a:effectLst/>
                <a:latin typeface="Söhne"/>
              </a:rPr>
              <a:t>Hanging Sensory Items: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Hang sensory items such as wind chimes, ribbons, or textured fabrics from tree branches or a play structure. Children can interact with these items, experiencing both visual and tactile stimulation.</a:t>
            </a:r>
          </a:p>
          <a:p>
            <a:pPr algn="l">
              <a:buFont typeface="+mj-lt"/>
              <a:buAutoNum type="arabicPeriod"/>
            </a:pPr>
            <a:r>
              <a:rPr lang="en-US" b="1" i="0" dirty="0">
                <a:solidFill>
                  <a:srgbClr val="374151"/>
                </a:solidFill>
                <a:effectLst/>
                <a:latin typeface="Söhne"/>
              </a:rPr>
              <a:t>Bubble Play:</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a bubble station with different types of bubble wands and solutions. Children can chase and pop bubbles, engaging in a visually stimulating and tactile activity.</a:t>
            </a:r>
          </a:p>
          <a:p>
            <a:pPr algn="l">
              <a:buFont typeface="+mj-lt"/>
              <a:buAutoNum type="arabicPeriod"/>
            </a:pPr>
            <a:r>
              <a:rPr lang="en-US" b="1" i="0" dirty="0">
                <a:solidFill>
                  <a:srgbClr val="374151"/>
                </a:solidFill>
                <a:effectLst/>
                <a:latin typeface="Söhne"/>
              </a:rPr>
              <a:t>Colorful Sensory Path:</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colorful sensory path using vibrant tiles, mats, or painted patterns on the ground. Each section can offer a different tactile experience, such as soft, bumpy, or smooth surfaces.</a:t>
            </a:r>
          </a:p>
          <a:p>
            <a:pPr algn="l">
              <a:buFont typeface="+mj-lt"/>
              <a:buAutoNum type="arabicPeriod"/>
            </a:pPr>
            <a:r>
              <a:rPr lang="en-US" b="1" i="0" dirty="0">
                <a:solidFill>
                  <a:srgbClr val="374151"/>
                </a:solidFill>
                <a:effectLst/>
                <a:latin typeface="Söhne"/>
              </a:rPr>
              <a:t>Sensory Art Station: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Provide materials like clay, finger paints, or textured paper for outdoor art activities. Children can express themselves creatively while experiencing different sensory inputs.</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36</a:t>
            </a:fld>
            <a:endParaRPr lang="en-CA"/>
          </a:p>
        </p:txBody>
      </p:sp>
    </p:spTree>
    <p:extLst>
      <p:ext uri="{BB962C8B-B14F-4D97-AF65-F5344CB8AC3E}">
        <p14:creationId xmlns:p14="http://schemas.microsoft.com/office/powerpoint/2010/main" val="79877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Creating a math area outdoors for children is a fantastic way to make learning math concepts enjoyable and hands-on. Here are some ideas to design an engaging outdoor math space:</a:t>
            </a:r>
          </a:p>
          <a:p>
            <a:pPr algn="l">
              <a:buFont typeface="+mj-lt"/>
              <a:buAutoNum type="arabicPeriod"/>
            </a:pPr>
            <a:r>
              <a:rPr lang="en-US" b="1" i="0" dirty="0">
                <a:solidFill>
                  <a:srgbClr val="374151"/>
                </a:solidFill>
                <a:effectLst/>
                <a:latin typeface="Söhne"/>
              </a:rPr>
              <a:t>Number Path:</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Paint or use colorful tape to create a number path on the ground. Each number can have corresponding objects or shapes that children can count as they hop or step along the path.</a:t>
            </a:r>
          </a:p>
          <a:p>
            <a:pPr algn="l">
              <a:buFont typeface="+mj-lt"/>
              <a:buAutoNum type="arabicPeriod"/>
            </a:pPr>
            <a:r>
              <a:rPr lang="en-US" b="1" i="0" dirty="0">
                <a:solidFill>
                  <a:srgbClr val="374151"/>
                </a:solidFill>
                <a:effectLst/>
                <a:latin typeface="Söhne"/>
              </a:rPr>
              <a:t>Hopscotch Math:</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Turn a traditional hopscotch game into a math activity by adding numbers, equations, or math problems in each square. Children can solve the problems as they hop through the course.</a:t>
            </a:r>
          </a:p>
          <a:p>
            <a:pPr algn="l">
              <a:buFont typeface="+mj-lt"/>
              <a:buAutoNum type="arabicPeriod"/>
            </a:pPr>
            <a:r>
              <a:rPr lang="en-US" b="1" i="0" dirty="0">
                <a:solidFill>
                  <a:srgbClr val="374151"/>
                </a:solidFill>
                <a:effectLst/>
                <a:latin typeface="Söhne"/>
              </a:rPr>
              <a:t>Math Trail:</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math trail with numbered stations or markers. At each station, provide a math-related activity or challenge, such as counting objects, solving equations, or identifying shapes.</a:t>
            </a:r>
          </a:p>
          <a:p>
            <a:pPr algn="l">
              <a:buFont typeface="+mj-lt"/>
              <a:buAutoNum type="arabicPeriod"/>
            </a:pPr>
            <a:r>
              <a:rPr lang="en-US" b="1" i="0" dirty="0">
                <a:solidFill>
                  <a:srgbClr val="374151"/>
                </a:solidFill>
                <a:effectLst/>
                <a:latin typeface="Söhne"/>
              </a:rPr>
              <a:t>Outdoor Math Games: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classic math games like "Math Bingo" or "Math Memory" using large, durable cards. Children can play these games collaboratively or independently.</a:t>
            </a:r>
          </a:p>
          <a:p>
            <a:pPr algn="l">
              <a:buFont typeface="+mj-lt"/>
              <a:buAutoNum type="arabicPeriod"/>
            </a:pPr>
            <a:r>
              <a:rPr lang="en-US" b="1" i="0" dirty="0">
                <a:solidFill>
                  <a:srgbClr val="374151"/>
                </a:solidFill>
                <a:effectLst/>
                <a:latin typeface="Söhne"/>
              </a:rPr>
              <a:t>Numbered Rocks or Stepping Stones: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Paint numbers on rocks or use stepping stones with numbers. Children can arrange the stones in numerical order, skip count, or use them for various math games.</a:t>
            </a:r>
          </a:p>
          <a:p>
            <a:pPr algn="l">
              <a:buFont typeface="+mj-lt"/>
              <a:buAutoNum type="arabicPeriod"/>
            </a:pPr>
            <a:r>
              <a:rPr lang="en-US" b="1" i="0" dirty="0">
                <a:solidFill>
                  <a:srgbClr val="374151"/>
                </a:solidFill>
                <a:effectLst/>
                <a:latin typeface="Söhne"/>
              </a:rPr>
              <a:t>Geometry Garden: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Plant flowers or create garden beds in geometric shapes such as circles, squares, or triangles. Discuss the properties of each shape as children explore the garden.</a:t>
            </a:r>
          </a:p>
          <a:p>
            <a:pPr algn="l">
              <a:buFont typeface="+mj-lt"/>
              <a:buAutoNum type="arabicPeriod"/>
            </a:pPr>
            <a:r>
              <a:rPr lang="en-US" b="1" i="0" dirty="0">
                <a:solidFill>
                  <a:srgbClr val="374151"/>
                </a:solidFill>
                <a:effectLst/>
                <a:latin typeface="Söhne"/>
              </a:rPr>
              <a:t>Measuring Station: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Provide measuring tools like rulers, measuring tapes, or yardsticks. Children can measure the height of plants, the distance between objects, or their own jumps and strides.</a:t>
            </a:r>
          </a:p>
          <a:p>
            <a:pPr algn="l">
              <a:buFont typeface="+mj-lt"/>
              <a:buAutoNum type="arabicPeriod"/>
            </a:pPr>
            <a:r>
              <a:rPr lang="en-US" b="1" i="0" dirty="0">
                <a:solidFill>
                  <a:srgbClr val="374151"/>
                </a:solidFill>
                <a:effectLst/>
                <a:latin typeface="Söhne"/>
              </a:rPr>
              <a:t>Shape Hunt:</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list of shapes for children to find in the outdoor environment. They can search for circles, squares, triangles, and rectangles in nature</a:t>
            </a:r>
          </a:p>
          <a:p>
            <a:pPr algn="l">
              <a:buFont typeface="+mj-lt"/>
              <a:buAutoNum type="arabicPeriod"/>
            </a:pPr>
            <a:r>
              <a:rPr lang="en-US" b="1" i="0" dirty="0">
                <a:solidFill>
                  <a:srgbClr val="374151"/>
                </a:solidFill>
                <a:effectLst/>
                <a:latin typeface="Söhne"/>
              </a:rPr>
              <a:t>Math Murals: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Use chalk or outdoor paint to create large math murals on pavement or a wall. Include number lines, geometric shapes, and equations for children to interact with and solve.</a:t>
            </a:r>
          </a:p>
          <a:p>
            <a:pPr algn="l">
              <a:buFont typeface="+mj-lt"/>
              <a:buAutoNum type="arabicPeriod"/>
            </a:pPr>
            <a:r>
              <a:rPr lang="en-US" b="1" i="0" dirty="0">
                <a:solidFill>
                  <a:srgbClr val="374151"/>
                </a:solidFill>
                <a:effectLst/>
                <a:latin typeface="Söhne"/>
              </a:rPr>
              <a:t>Counting with Nature:</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Incorporate natural materials like stones, leaves, or sticks for counting activities. Children can group items into sets, practice addition or subtraction, and explore basic math concepts.</a:t>
            </a:r>
          </a:p>
          <a:p>
            <a:pPr algn="l">
              <a:buFont typeface="+mj-lt"/>
              <a:buAutoNum type="arabicPeriod"/>
            </a:pPr>
            <a:r>
              <a:rPr lang="en-US" b="1" i="0" dirty="0">
                <a:solidFill>
                  <a:srgbClr val="374151"/>
                </a:solidFill>
                <a:effectLst/>
                <a:latin typeface="Söhne"/>
              </a:rPr>
              <a:t>Math Puzzles: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Scatter large puzzle pieces with numbers or mathematical symbols around the area. Children can work together to solve the puzzle and create a complete math equation.</a:t>
            </a:r>
          </a:p>
          <a:p>
            <a:pPr algn="l">
              <a:buFont typeface="+mj-lt"/>
              <a:buAutoNum type="arabicPeriod"/>
            </a:pPr>
            <a:r>
              <a:rPr lang="en-US" b="1" i="0" dirty="0">
                <a:solidFill>
                  <a:srgbClr val="374151"/>
                </a:solidFill>
                <a:effectLst/>
                <a:latin typeface="Söhne"/>
              </a:rPr>
              <a:t>Math Art:</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Integrate math into art activities. For example, children can create symmetrical paintings, or make patterns with outdoor materials.</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37</a:t>
            </a:fld>
            <a:endParaRPr lang="en-CA"/>
          </a:p>
        </p:txBody>
      </p:sp>
    </p:spTree>
    <p:extLst>
      <p:ext uri="{BB962C8B-B14F-4D97-AF65-F5344CB8AC3E}">
        <p14:creationId xmlns:p14="http://schemas.microsoft.com/office/powerpoint/2010/main" val="140823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b="1" i="0" dirty="0">
              <a:solidFill>
                <a:srgbClr val="374151"/>
              </a:solidFill>
              <a:effectLst/>
              <a:latin typeface="Söhne"/>
            </a:endParaRPr>
          </a:p>
          <a:p>
            <a:pPr algn="l">
              <a:buFont typeface="+mj-lt"/>
              <a:buNone/>
            </a:pPr>
            <a:br>
              <a:rPr lang="en-US" dirty="0"/>
            </a:br>
            <a:r>
              <a:rPr lang="en-US" b="0" i="0" dirty="0">
                <a:solidFill>
                  <a:srgbClr val="374151"/>
                </a:solidFill>
                <a:effectLst/>
                <a:latin typeface="Söhne"/>
              </a:rPr>
              <a:t>Designing a dramatic play area outdoors for children encourages imaginative play, creativity, and social interaction. Here are some ideas to create an engaging outdoor space for dramatic play:</a:t>
            </a:r>
            <a:endParaRPr lang="en-US" b="1" i="0" dirty="0">
              <a:solidFill>
                <a:srgbClr val="374151"/>
              </a:solidFill>
              <a:effectLst/>
              <a:latin typeface="Söhne"/>
            </a:endParaRPr>
          </a:p>
          <a:p>
            <a:pPr algn="l">
              <a:buFont typeface="+mj-lt"/>
              <a:buAutoNum type="arabicPeriod"/>
            </a:pPr>
            <a:endParaRPr lang="en-US" b="1" i="0" dirty="0">
              <a:solidFill>
                <a:srgbClr val="374151"/>
              </a:solidFill>
              <a:effectLst/>
              <a:latin typeface="Söhne"/>
            </a:endParaRPr>
          </a:p>
          <a:p>
            <a:pPr algn="l">
              <a:buFont typeface="+mj-lt"/>
              <a:buAutoNum type="arabicPeriod"/>
            </a:pPr>
            <a:r>
              <a:rPr lang="en-US" b="1" i="0" dirty="0">
                <a:solidFill>
                  <a:srgbClr val="374151"/>
                </a:solidFill>
                <a:effectLst/>
                <a:latin typeface="Söhne"/>
              </a:rPr>
              <a:t>Outdoor Kitchen or Mud Kitchen: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an outdoor kitchen with pots, pans, utensils, and pretend food items. Consider incorporating natural materials like mud, sand, or water for a sensory experience.</a:t>
            </a:r>
          </a:p>
          <a:p>
            <a:pPr algn="l">
              <a:buFont typeface="+mj-lt"/>
              <a:buAutoNum type="arabicPeriod"/>
            </a:pPr>
            <a:r>
              <a:rPr lang="en-US" b="1" i="0" dirty="0">
                <a:solidFill>
                  <a:srgbClr val="374151"/>
                </a:solidFill>
                <a:effectLst/>
                <a:latin typeface="Söhne"/>
              </a:rPr>
              <a:t>Nature-themed Role Play:</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nature-themed role-play area with costumes and props related to outdoor exploration, such as explorer hats, binoculars, and magnifying glasses.</a:t>
            </a:r>
          </a:p>
          <a:p>
            <a:pPr algn="l"/>
            <a:r>
              <a:rPr lang="en-US" b="1" i="0" dirty="0">
                <a:solidFill>
                  <a:srgbClr val="374151"/>
                </a:solidFill>
                <a:effectLst/>
                <a:latin typeface="Söhne"/>
              </a:rPr>
              <a:t>Outdoor Theater:</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Create a stage area with a simple backdrop or use a playhouse as a stage. Children can put on impromptu plays, act out stories, or participate in puppet shows.</a:t>
            </a:r>
          </a:p>
          <a:p>
            <a:pPr algn="l">
              <a:buFont typeface="Arial" panose="020B0604020202020204" pitchFamily="34" charset="0"/>
              <a:buChar char="•"/>
            </a:pPr>
            <a:endParaRPr lang="en-US" b="0" i="0" dirty="0">
              <a:solidFill>
                <a:srgbClr val="374151"/>
              </a:solidFill>
              <a:effectLst/>
              <a:latin typeface="Söhne"/>
            </a:endParaRPr>
          </a:p>
          <a:p>
            <a:pPr algn="l"/>
            <a:r>
              <a:rPr lang="en-US" b="1" i="0" dirty="0">
                <a:solidFill>
                  <a:srgbClr val="374151"/>
                </a:solidFill>
                <a:effectLst/>
                <a:latin typeface="Söhne"/>
              </a:rPr>
              <a:t>Gardening and Planting Station:</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Provide child-sized gardening tools, pots, and artificial flowers. Children can engage in pretend gardening, planting, and taking care of their "plants."</a:t>
            </a:r>
          </a:p>
          <a:p>
            <a:pPr algn="l">
              <a:buFont typeface="Arial" panose="020B0604020202020204" pitchFamily="34" charset="0"/>
              <a:buChar char="•"/>
            </a:pPr>
            <a:endParaRPr lang="en-US" b="0" i="0" dirty="0">
              <a:solidFill>
                <a:srgbClr val="374151"/>
              </a:solidFill>
              <a:effectLst/>
              <a:latin typeface="Söhne"/>
            </a:endParaRPr>
          </a:p>
          <a:p>
            <a:pPr marL="457200" lvl="1" indent="0" algn="l">
              <a:buFont typeface="+mj-lt"/>
              <a:buNone/>
            </a:pPr>
            <a:endParaRPr lang="en-US" b="0" i="0" dirty="0">
              <a:solidFill>
                <a:srgbClr val="374151"/>
              </a:solidFill>
              <a:effectLst/>
              <a:latin typeface="Söhne"/>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38</a:t>
            </a:fld>
            <a:endParaRPr lang="en-CA"/>
          </a:p>
        </p:txBody>
      </p:sp>
    </p:spTree>
    <p:extLst>
      <p:ext uri="{BB962C8B-B14F-4D97-AF65-F5344CB8AC3E}">
        <p14:creationId xmlns:p14="http://schemas.microsoft.com/office/powerpoint/2010/main" val="1641223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latin typeface="Proxima Soft Cond Light" panose="02000506030000020004" pitchFamily="50" charset="0"/>
              </a:rPr>
              <a:t>Imagination -</a:t>
            </a:r>
            <a:endParaRPr lang="en-US" sz="1200" b="1" dirty="0">
              <a:latin typeface="Proxima Soft Cond Light" panose="02000506030000020004" pitchFamily="50" charset="0"/>
            </a:endParaRPr>
          </a:p>
          <a:p>
            <a:r>
              <a:rPr lang="en-US" sz="1200" b="0" i="0" dirty="0">
                <a:effectLst/>
                <a:latin typeface="Proxima Soft Cond Light" panose="02000506030000020004" pitchFamily="50" charset="0"/>
              </a:rPr>
              <a:t>The outdoor learning environment encourages learners to use their imagination, build c</a:t>
            </a:r>
            <a:r>
              <a:rPr lang="en-US" sz="1200" dirty="0">
                <a:latin typeface="Proxima Soft Cond Light" panose="02000506030000020004" pitchFamily="50" charset="0"/>
              </a:rPr>
              <a:t>ognitive skills, </a:t>
            </a:r>
            <a:r>
              <a:rPr lang="en-US" sz="1200" b="0" i="0" dirty="0">
                <a:effectLst/>
                <a:latin typeface="Proxima Soft Cond Light" panose="02000506030000020004" pitchFamily="50" charset="0"/>
              </a:rPr>
              <a:t>acquire social skills and sets the building blocks in place to develop the child holistically. </a:t>
            </a:r>
          </a:p>
          <a:p>
            <a:endParaRPr lang="en-US" sz="1200" b="0" i="0" dirty="0">
              <a:effectLst/>
              <a:latin typeface="Proxima Soft Cond Light" panose="02000506030000020004" pitchFamily="50" charset="0"/>
            </a:endParaRPr>
          </a:p>
          <a:p>
            <a:r>
              <a:rPr lang="en-US" sz="1200" b="1" dirty="0">
                <a:latin typeface="Proxima Soft Cond Light" panose="02000506030000020004" pitchFamily="50" charset="0"/>
              </a:rPr>
              <a:t>developmental skills </a:t>
            </a:r>
            <a:r>
              <a:rPr lang="en-US" sz="1200" dirty="0">
                <a:latin typeface="Proxima Soft Cond Light" panose="02000506030000020004" pitchFamily="50" charset="0"/>
              </a:rPr>
              <a:t>- </a:t>
            </a:r>
            <a:r>
              <a:rPr lang="en-US" sz="1200" b="0" i="0" dirty="0">
                <a:effectLst/>
                <a:latin typeface="Proxima Soft Cond Light" panose="02000506030000020004" pitchFamily="50" charset="0"/>
              </a:rPr>
              <a:t>Play is key for many </a:t>
            </a:r>
            <a:r>
              <a:rPr lang="en-US" sz="1200" dirty="0">
                <a:latin typeface="Proxima Soft Cond Light" panose="02000506030000020004" pitchFamily="50" charset="0"/>
              </a:rPr>
              <a:t>developmental skills, </a:t>
            </a:r>
            <a:r>
              <a:rPr lang="en-US" sz="1200" b="0" i="0" dirty="0">
                <a:effectLst/>
                <a:latin typeface="Proxima Soft Cond Light" panose="02000506030000020004" pitchFamily="50" charset="0"/>
              </a:rPr>
              <a:t>such as building on fine motor, cognitive development, and more.</a:t>
            </a:r>
          </a:p>
          <a:p>
            <a:endParaRPr lang="en-US" sz="1200" b="0" i="0" dirty="0">
              <a:effectLst/>
              <a:latin typeface="Proxima Soft Cond Light" panose="02000506030000020004" pitchFamily="50" charset="0"/>
            </a:endParaRPr>
          </a:p>
          <a:p>
            <a:r>
              <a:rPr lang="en-US" sz="1200" b="1" i="0" dirty="0">
                <a:effectLst/>
                <a:latin typeface="Proxima Soft Cond Light" panose="02000506030000020004" pitchFamily="50" charset="0"/>
              </a:rPr>
              <a:t>problem-solving abilities  - </a:t>
            </a:r>
            <a:r>
              <a:rPr lang="en-US" sz="1200" b="0" i="0" dirty="0">
                <a:effectLst/>
                <a:latin typeface="Proxima Soft Cond Light" panose="02000506030000020004" pitchFamily="50" charset="0"/>
              </a:rPr>
              <a:t>The </a:t>
            </a:r>
            <a:r>
              <a:rPr lang="en-US" sz="1200" dirty="0">
                <a:latin typeface="Proxima Soft Cond Light" panose="02000506030000020004" pitchFamily="50" charset="0"/>
              </a:rPr>
              <a:t>benefits of play </a:t>
            </a:r>
            <a:r>
              <a:rPr lang="en-US" sz="1200" b="0" i="0" dirty="0">
                <a:effectLst/>
                <a:latin typeface="Proxima Soft Cond Light" panose="02000506030000020004" pitchFamily="50" charset="0"/>
              </a:rPr>
              <a:t>are immense as children gain </a:t>
            </a:r>
            <a:r>
              <a:rPr lang="en-US" sz="1200" dirty="0">
                <a:latin typeface="Proxima Soft Cond Light" panose="02000506030000020004" pitchFamily="50" charset="0"/>
              </a:rPr>
              <a:t>knowledge </a:t>
            </a:r>
            <a:r>
              <a:rPr lang="en-US" sz="1200" b="0" i="0" dirty="0">
                <a:effectLst/>
                <a:latin typeface="Proxima Soft Cond Light" panose="02000506030000020004" pitchFamily="50" charset="0"/>
              </a:rPr>
              <a:t>through their play, increase their </a:t>
            </a:r>
            <a:r>
              <a:rPr lang="en-US" sz="1200" b="1" i="0" dirty="0">
                <a:effectLst/>
                <a:latin typeface="Proxima Soft Cond Light" panose="02000506030000020004" pitchFamily="50" charset="0"/>
              </a:rPr>
              <a:t>problem-solving abilities </a:t>
            </a:r>
            <a:r>
              <a:rPr lang="en-US" sz="1200" b="0" i="0" dirty="0">
                <a:effectLst/>
                <a:latin typeface="Proxima Soft Cond Light" panose="02000506030000020004" pitchFamily="50" charset="0"/>
              </a:rPr>
              <a:t>through games and puzzles, strengthen their </a:t>
            </a:r>
            <a:r>
              <a:rPr lang="en-US" sz="1200" dirty="0">
                <a:latin typeface="Proxima Soft Cond Light" panose="02000506030000020004" pitchFamily="50" charset="0"/>
              </a:rPr>
              <a:t>language skills </a:t>
            </a:r>
            <a:r>
              <a:rPr lang="en-US" sz="1200" b="0" i="0" dirty="0">
                <a:effectLst/>
                <a:latin typeface="Proxima Soft Cond Light" panose="02000506030000020004" pitchFamily="50" charset="0"/>
              </a:rPr>
              <a:t>by modelling other children and adults, allows children to be creative while developing their own imaginations whilst discovering, investigating and exploring the world in which they live. </a:t>
            </a:r>
            <a:endParaRPr lang="en-US" sz="1200" dirty="0">
              <a:latin typeface="Proxima Soft Cond Light" panose="02000506030000020004" pitchFamily="50" charset="0"/>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40</a:t>
            </a:fld>
            <a:endParaRPr lang="en-CA"/>
          </a:p>
        </p:txBody>
      </p:sp>
    </p:spTree>
    <p:extLst>
      <p:ext uri="{BB962C8B-B14F-4D97-AF65-F5344CB8AC3E}">
        <p14:creationId xmlns:p14="http://schemas.microsoft.com/office/powerpoint/2010/main" val="222317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6D2979"/>
                </a:solidFill>
                <a:latin typeface="Proxima Soft Cond Light" panose="02000506030000020004" pitchFamily="50" charset="0"/>
              </a:rPr>
              <a:t>What was it about this place that you loved?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roxima Soft Cond Light" panose="02000506030000020004" pitchFamily="50" charset="0"/>
              </a:rPr>
              <a:t>Take yourself there for a few moments… notice everything you can about that place – its size, its shape, what the light was like, any special smells, any sounds that remind you of it, any special features of it that you treasure… </a:t>
            </a:r>
          </a:p>
          <a:p>
            <a:endParaRPr lang="en-US" dirty="0"/>
          </a:p>
          <a:p>
            <a:r>
              <a:rPr lang="en-US" dirty="0"/>
              <a:t>Very often, adults remember and draw inspiration from magical experiences in natural outdoor settings as their strongest, most powerful memories. </a:t>
            </a:r>
          </a:p>
          <a:p>
            <a:endParaRPr lang="en-US" dirty="0"/>
          </a:p>
          <a:p>
            <a:r>
              <a:rPr lang="en-US" dirty="0"/>
              <a:t>The outdoors was, for many of us, an invaluable place for learning. </a:t>
            </a:r>
          </a:p>
          <a:p>
            <a:r>
              <a:rPr lang="en-US" dirty="0"/>
              <a:t>It provided opportunities for us as children to explore, to discover and to develop an understanding of the nature around us. </a:t>
            </a:r>
          </a:p>
          <a:p>
            <a:r>
              <a:rPr lang="en-US" dirty="0"/>
              <a:t>Along with an instinctive drive to play, </a:t>
            </a:r>
          </a:p>
          <a:p>
            <a:endParaRPr lang="en-US" dirty="0"/>
          </a:p>
          <a:p>
            <a:r>
              <a:rPr lang="en-US" dirty="0"/>
              <a:t>Even as adults we know that Young children have particularly deep connections with nature and the outdoors. Think about the potential learning outcomes you as a kid were experiencing – Your problem solving, emotional regulation, sensory patterns and even the weather conditions. </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3</a:t>
            </a:fld>
            <a:endParaRPr lang="en-CA"/>
          </a:p>
        </p:txBody>
      </p:sp>
    </p:spTree>
    <p:extLst>
      <p:ext uri="{BB962C8B-B14F-4D97-AF65-F5344CB8AC3E}">
        <p14:creationId xmlns:p14="http://schemas.microsoft.com/office/powerpoint/2010/main" val="722463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lumMod val="85000"/>
                    <a:lumOff val="15000"/>
                  </a:schemeClr>
                </a:solidFill>
                <a:latin typeface="Proxima Soft Cond Light" panose="02000506030000020004" pitchFamily="50" charset="0"/>
              </a:rPr>
              <a:t>A</a:t>
            </a:r>
            <a:r>
              <a:rPr lang="en-US" b="1" i="0" u="none" strike="noStrike" baseline="0" dirty="0">
                <a:solidFill>
                  <a:schemeClr val="tx1">
                    <a:lumMod val="85000"/>
                    <a:lumOff val="15000"/>
                  </a:schemeClr>
                </a:solidFill>
                <a:latin typeface="Proxima Soft Cond Light" panose="02000506030000020004" pitchFamily="50" charset="0"/>
              </a:rPr>
              <a:t>dventure and challenge in the process. </a:t>
            </a:r>
          </a:p>
          <a:p>
            <a:pPr marL="0"/>
            <a:r>
              <a:rPr lang="en-US" sz="1200" i="0" u="none" strike="noStrike" baseline="0" dirty="0">
                <a:solidFill>
                  <a:schemeClr val="tx1">
                    <a:lumMod val="85000"/>
                    <a:lumOff val="15000"/>
                  </a:schemeClr>
                </a:solidFill>
                <a:latin typeface="Proxima Soft Cond Light" panose="02000506030000020004" pitchFamily="50" charset="0"/>
              </a:rPr>
              <a:t> - Children are continuously trying out new things and learning a great deal about adventure and challenge in the process. They need to learn how to navigate their challenges, but we need to provide the materials and equipment to do so.</a:t>
            </a:r>
          </a:p>
          <a:p>
            <a:pPr marL="0"/>
            <a:endParaRPr lang="en-US" sz="1200" i="0" u="none" strike="noStrike" baseline="0" dirty="0">
              <a:solidFill>
                <a:schemeClr val="tx1">
                  <a:lumMod val="85000"/>
                  <a:lumOff val="15000"/>
                </a:schemeClr>
              </a:solidFill>
              <a:latin typeface="Proxima Soft Cond Light" panose="02000506030000020004" pitchFamily="50" charset="0"/>
            </a:endParaRPr>
          </a:p>
          <a:p>
            <a:pPr marL="0"/>
            <a:r>
              <a:rPr lang="en-US" sz="1200" b="1" i="0" u="none" strike="noStrike" baseline="0" dirty="0">
                <a:solidFill>
                  <a:schemeClr val="tx1">
                    <a:lumMod val="85000"/>
                    <a:lumOff val="15000"/>
                  </a:schemeClr>
                </a:solidFill>
                <a:latin typeface="Proxima Soft Cond Light" panose="02000506030000020004" pitchFamily="50" charset="0"/>
              </a:rPr>
              <a:t>They face the risk of mistakes</a:t>
            </a:r>
            <a:r>
              <a:rPr lang="en-US" sz="1200" i="0" u="none" strike="noStrike" baseline="0" dirty="0">
                <a:solidFill>
                  <a:schemeClr val="tx1">
                    <a:lumMod val="85000"/>
                    <a:lumOff val="15000"/>
                  </a:schemeClr>
                </a:solidFill>
                <a:latin typeface="Proxima Soft Cond Light" panose="02000506030000020004" pitchFamily="50" charset="0"/>
              </a:rPr>
              <a:t>, and </a:t>
            </a:r>
            <a:r>
              <a:rPr lang="en-US" sz="1200" dirty="0">
                <a:solidFill>
                  <a:schemeClr val="tx1">
                    <a:lumMod val="85000"/>
                    <a:lumOff val="15000"/>
                  </a:schemeClr>
                </a:solidFill>
                <a:latin typeface="Proxima Soft Cond Light" panose="02000506030000020004" pitchFamily="50" charset="0"/>
              </a:rPr>
              <a:t>w</a:t>
            </a:r>
            <a:r>
              <a:rPr lang="en-US" sz="1200" i="0" u="none" strike="noStrike" baseline="0" dirty="0">
                <a:solidFill>
                  <a:schemeClr val="tx1">
                    <a:lumMod val="85000"/>
                    <a:lumOff val="15000"/>
                  </a:schemeClr>
                </a:solidFill>
                <a:latin typeface="Proxima Soft Cond Light" panose="02000506030000020004" pitchFamily="50" charset="0"/>
              </a:rPr>
              <a:t>e must allow them the opportunities to take these risks and involve them in risk assessing their own environment. </a:t>
            </a:r>
          </a:p>
          <a:p>
            <a:pPr marL="0"/>
            <a:endParaRPr lang="en-US" sz="1200" i="0" u="none" strike="noStrike" baseline="0" dirty="0">
              <a:solidFill>
                <a:schemeClr val="tx1">
                  <a:lumMod val="85000"/>
                  <a:lumOff val="15000"/>
                </a:schemeClr>
              </a:solidFill>
              <a:latin typeface="Proxima Soft Cond Light" panose="02000506030000020004" pitchFamily="50" charset="0"/>
            </a:endParaRPr>
          </a:p>
          <a:p>
            <a:pPr marL="0"/>
            <a:r>
              <a:rPr lang="en-US" sz="1200" b="1" i="0" u="none" strike="noStrike" baseline="0" dirty="0">
                <a:solidFill>
                  <a:schemeClr val="tx1">
                    <a:lumMod val="85000"/>
                    <a:lumOff val="15000"/>
                  </a:schemeClr>
                </a:solidFill>
                <a:latin typeface="Proxima Soft Cond Light" panose="02000506030000020004" pitchFamily="50" charset="0"/>
              </a:rPr>
              <a:t>When children are given a chance to engage freely in risky play</a:t>
            </a:r>
            <a:r>
              <a:rPr lang="en-US" sz="1200" i="0" u="none" strike="noStrike" baseline="0" dirty="0">
                <a:solidFill>
                  <a:schemeClr val="tx1">
                    <a:lumMod val="85000"/>
                    <a:lumOff val="15000"/>
                  </a:schemeClr>
                </a:solidFill>
                <a:latin typeface="Proxima Soft Cond Light" panose="02000506030000020004" pitchFamily="50" charset="0"/>
              </a:rPr>
              <a:t>, they quickly learn to evaluate their own skills and match them to the demands of the environment. </a:t>
            </a:r>
          </a:p>
          <a:p>
            <a:pPr marL="0"/>
            <a:endParaRPr lang="en-US" sz="1200" i="0" u="none" strike="noStrike" baseline="0" dirty="0">
              <a:solidFill>
                <a:schemeClr val="tx1">
                  <a:lumMod val="85000"/>
                  <a:lumOff val="15000"/>
                </a:schemeClr>
              </a:solidFill>
              <a:latin typeface="Proxima Soft Cond Light" panose="02000506030000020004" pitchFamily="50" charset="0"/>
            </a:endParaRPr>
          </a:p>
          <a:p>
            <a:pPr marL="0"/>
            <a:r>
              <a:rPr lang="en-US" sz="1200" b="1" i="0" u="none" strike="noStrike" baseline="0" dirty="0">
                <a:solidFill>
                  <a:schemeClr val="tx1">
                    <a:lumMod val="85000"/>
                    <a:lumOff val="15000"/>
                  </a:schemeClr>
                </a:solidFill>
                <a:latin typeface="Proxima Soft Cond Light" panose="02000506030000020004" pitchFamily="50" charset="0"/>
              </a:rPr>
              <a:t>Such children ask themselves </a:t>
            </a:r>
            <a:r>
              <a:rPr lang="en-US" sz="1200" i="0" u="none" strike="noStrike" baseline="0" dirty="0">
                <a:solidFill>
                  <a:schemeClr val="tx1">
                    <a:lumMod val="85000"/>
                    <a:lumOff val="15000"/>
                  </a:schemeClr>
                </a:solidFill>
                <a:latin typeface="Proxima Soft Cond Light" panose="02000506030000020004" pitchFamily="50" charset="0"/>
              </a:rPr>
              <a:t>— “how high can I climb”, or “is this branch strong enough to support me?” They learn about themselves and their environment. </a:t>
            </a:r>
          </a:p>
          <a:p>
            <a:pPr marL="0"/>
            <a:endParaRPr lang="en-US" sz="1200" i="0" u="none" strike="noStrike" baseline="0" dirty="0">
              <a:solidFill>
                <a:schemeClr val="tx1">
                  <a:lumMod val="85000"/>
                  <a:lumOff val="15000"/>
                </a:schemeClr>
              </a:solidFill>
              <a:latin typeface="Proxima Soft Cond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baseline="0" dirty="0">
                <a:solidFill>
                  <a:schemeClr val="tx1">
                    <a:lumMod val="85000"/>
                    <a:lumOff val="15000"/>
                  </a:schemeClr>
                </a:solidFill>
                <a:latin typeface="Proxima Soft Cond Light" panose="02000506030000020004" pitchFamily="50" charset="0"/>
              </a:rPr>
              <a:t>Confident children</a:t>
            </a:r>
          </a:p>
          <a:p>
            <a:pPr marL="0"/>
            <a:r>
              <a:rPr lang="en-US" sz="1200" i="0" u="none" strike="noStrike" baseline="0" dirty="0">
                <a:solidFill>
                  <a:schemeClr val="tx1">
                    <a:lumMod val="85000"/>
                    <a:lumOff val="15000"/>
                  </a:schemeClr>
                </a:solidFill>
                <a:latin typeface="Proxima Soft Cond Light" panose="02000506030000020004" pitchFamily="50" charset="0"/>
              </a:rPr>
              <a:t>- Children who are confident about taking chances rebound well when things do not work out at first. </a:t>
            </a:r>
          </a:p>
          <a:p>
            <a:endParaRPr lang="en-CA" dirty="0"/>
          </a:p>
          <a:p>
            <a:r>
              <a:rPr lang="en-US" b="0" i="0" dirty="0">
                <a:solidFill>
                  <a:srgbClr val="374151"/>
                </a:solidFill>
                <a:effectLst/>
                <a:latin typeface="Söhne"/>
              </a:rPr>
              <a:t>Risk play is essential for children's development as it helps build resilience, problem-solving skills, and a sense of self-confidence.</a:t>
            </a:r>
          </a:p>
          <a:p>
            <a:endParaRPr lang="en-US" b="0" i="0" dirty="0">
              <a:solidFill>
                <a:srgbClr val="374151"/>
              </a:solidFill>
              <a:effectLst/>
              <a:latin typeface="Söhne"/>
            </a:endParaRPr>
          </a:p>
          <a:p>
            <a:r>
              <a:rPr lang="en-US" b="0" i="0" dirty="0">
                <a:solidFill>
                  <a:srgbClr val="374151"/>
                </a:solidFill>
                <a:effectLst/>
                <a:latin typeface="Söhne"/>
              </a:rPr>
              <a:t>Having those conversations with families to ensure everyone is aware of the activities and understands the benefits of risk play</a:t>
            </a:r>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41</a:t>
            </a:fld>
            <a:endParaRPr lang="en-CA"/>
          </a:p>
        </p:txBody>
      </p:sp>
    </p:spTree>
    <p:extLst>
      <p:ext uri="{BB962C8B-B14F-4D97-AF65-F5344CB8AC3E}">
        <p14:creationId xmlns:p14="http://schemas.microsoft.com/office/powerpoint/2010/main" val="3112999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roxima Soft Cond Light" panose="02000506030000020004" pitchFamily="50" charset="0"/>
              </a:rPr>
              <a:t>Children gain E</a:t>
            </a:r>
            <a:r>
              <a:rPr lang="en-US" sz="1200" b="1" i="0" u="none" strike="noStrike" baseline="0" dirty="0">
                <a:latin typeface="Proxima Soft Cond Light" panose="02000506030000020004" pitchFamily="50" charset="0"/>
              </a:rPr>
              <a:t>xperience with hands-on involvement with natural materials.</a:t>
            </a:r>
          </a:p>
          <a:p>
            <a:r>
              <a:rPr lang="en-US" sz="1200" b="0" i="0" u="none" strike="noStrike" baseline="0" dirty="0">
                <a:latin typeface="Proxima Soft Cond Light" panose="02000506030000020004" pitchFamily="50" charset="0"/>
              </a:rPr>
              <a:t>All the expensive equipment and all the indoor materials produced by the best makers in the world cannot replace the experience of hands-on involvement with natural materials. Have areas in our outdoor space for collecting natural materials or nature loose parts. Have families be a part of this collection and being nature items from their own outdoor spaces. Watch the children be more involved in creating a more natural space when they have a say in their learning.</a:t>
            </a:r>
          </a:p>
          <a:p>
            <a:endParaRPr lang="en-US" sz="1200" b="0" i="0" u="none" strike="noStrike" baseline="0" dirty="0">
              <a:latin typeface="Proxima Soft Cond Light" panose="02000506030000020004" pitchFamily="50" charset="0"/>
            </a:endParaRPr>
          </a:p>
          <a:p>
            <a:r>
              <a:rPr lang="en-US" sz="1200" b="1" i="0" u="none" strike="noStrike" baseline="0" dirty="0">
                <a:latin typeface="Proxima Soft Cond Light" panose="02000506030000020004" pitchFamily="50" charset="0"/>
              </a:rPr>
              <a:t>When children are free to follow their own interests</a:t>
            </a:r>
            <a:r>
              <a:rPr lang="en-US" sz="1200" b="0" i="0" u="none" strike="noStrike" baseline="0" dirty="0">
                <a:latin typeface="Proxima Soft Cond Light" panose="02000506030000020004" pitchFamily="50" charset="0"/>
              </a:rPr>
              <a:t> using ‘open-ended’ materials they learn to think for themselves, they choose their own natural materials to play and explore with, these natural materials are endless and therefor providing endless possibilities for children to explore, manipulate and learn. </a:t>
            </a:r>
          </a:p>
          <a:p>
            <a:endParaRPr lang="en-US" sz="1200" b="0" i="0" u="none" strike="noStrike" baseline="0" dirty="0">
              <a:latin typeface="Proxima Soft Cond Light" panose="02000506030000020004" pitchFamily="50" charset="0"/>
            </a:endParaRPr>
          </a:p>
          <a:p>
            <a:r>
              <a:rPr lang="en-US" sz="1200" b="1" i="0" u="none" strike="noStrike" baseline="0" dirty="0">
                <a:latin typeface="Proxima Soft Cond Light" panose="02000506030000020004" pitchFamily="50" charset="0"/>
              </a:rPr>
              <a:t>Open-ended materials </a:t>
            </a:r>
            <a:r>
              <a:rPr lang="en-US" sz="1200" b="0" i="0" u="none" strike="noStrike" baseline="0" dirty="0">
                <a:latin typeface="Proxima Soft Cond Light" panose="02000506030000020004" pitchFamily="50" charset="0"/>
              </a:rPr>
              <a:t>are those that allow children to determine for themselves what to do with them</a:t>
            </a:r>
            <a:r>
              <a:rPr lang="en-US" sz="1200" dirty="0">
                <a:latin typeface="Proxima Soft Cond Light" panose="02000506030000020004" pitchFamily="50" charset="0"/>
              </a:rPr>
              <a:t> </a:t>
            </a:r>
            <a:r>
              <a:rPr lang="en-US" sz="1200" b="0" i="0" u="none" strike="noStrike" baseline="0" dirty="0">
                <a:latin typeface="Proxima Soft Cond Light" panose="02000506030000020004" pitchFamily="50" charset="0"/>
              </a:rPr>
              <a:t>and how to do it.</a:t>
            </a:r>
          </a:p>
          <a:p>
            <a:endParaRPr lang="en-US" sz="1200" b="0" i="0" u="none" strike="noStrike" baseline="0" dirty="0">
              <a:latin typeface="Proxima Soft Cond Light" panose="02000506030000020004" pitchFamily="50" charset="0"/>
            </a:endParaRPr>
          </a:p>
          <a:p>
            <a:r>
              <a:rPr lang="en-US" sz="1200" b="1" i="0" u="none" strike="noStrike" baseline="0" dirty="0">
                <a:latin typeface="Proxima Soft Cond Light" panose="02000506030000020004" pitchFamily="50" charset="0"/>
              </a:rPr>
              <a:t>Natural outdoor areas are full of open-ended opportunities.</a:t>
            </a:r>
          </a:p>
          <a:p>
            <a:r>
              <a:rPr lang="en-US" sz="1200" b="0" i="0" u="none" strike="noStrike" baseline="0" dirty="0">
                <a:latin typeface="Proxima Soft Cond Light" panose="02000506030000020004" pitchFamily="50" charset="0"/>
              </a:rPr>
              <a:t>A piece of wood can be a mobile phone, a plate, a camera, a truck… even a baby! Water can be tea, ice cream, even juice!</a:t>
            </a:r>
          </a:p>
          <a:p>
            <a:r>
              <a:rPr lang="en-US" sz="1200" b="0" i="0" u="none" strike="noStrike" baseline="0" dirty="0">
                <a:latin typeface="Proxima Soft Cond Light" panose="02000506030000020004" pitchFamily="50" charset="0"/>
              </a:rPr>
              <a:t>Sand can be made into roads; it can be food and when added to water it can become cement.</a:t>
            </a:r>
          </a:p>
          <a:p>
            <a:r>
              <a:rPr lang="en-US" sz="1200" b="0" i="0" u="none" strike="noStrike" baseline="0" dirty="0">
                <a:latin typeface="Proxima Soft Cond Light" panose="02000506030000020004" pitchFamily="50" charset="0"/>
              </a:rPr>
              <a:t> A cardboard box – as we all know – can be anything!</a:t>
            </a:r>
            <a:endParaRPr lang="en-US" sz="1200" dirty="0">
              <a:latin typeface="Proxima Soft Cond Light" panose="02000506030000020004" pitchFamily="50" charset="0"/>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43</a:t>
            </a:fld>
            <a:endParaRPr lang="en-CA"/>
          </a:p>
        </p:txBody>
      </p:sp>
    </p:spTree>
    <p:extLst>
      <p:ext uri="{BB962C8B-B14F-4D97-AF65-F5344CB8AC3E}">
        <p14:creationId xmlns:p14="http://schemas.microsoft.com/office/powerpoint/2010/main" val="2531848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Creating a nature area outdoors for children provides a space for exploration, connection with the natural world, and learning about the environment. </a:t>
            </a:r>
          </a:p>
          <a:p>
            <a:endParaRPr lang="en-US" b="0" i="0" dirty="0">
              <a:solidFill>
                <a:srgbClr val="374151"/>
              </a:solidFill>
              <a:effectLst/>
              <a:latin typeface="Söhne"/>
            </a:endParaRPr>
          </a:p>
          <a:p>
            <a:endParaRPr lang="en-US" b="0" i="0" dirty="0">
              <a:solidFill>
                <a:srgbClr val="374151"/>
              </a:solidFill>
              <a:effectLst/>
              <a:latin typeface="Söhne"/>
            </a:endParaRPr>
          </a:p>
          <a:p>
            <a:pPr algn="l"/>
            <a:r>
              <a:rPr lang="en-US" b="1" i="0" dirty="0">
                <a:solidFill>
                  <a:srgbClr val="374151"/>
                </a:solidFill>
                <a:effectLst/>
                <a:latin typeface="Söhne"/>
              </a:rPr>
              <a:t>Sensory Garden:</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Design a sensory garden with plants that engage multiple senses. Include fragrant flowers, textured leaves, and herbs that children can touch, smell, and even taste.</a:t>
            </a:r>
          </a:p>
          <a:p>
            <a:pPr algn="l">
              <a:buFont typeface="+mj-lt"/>
              <a:buAutoNum type="arabicPeriod"/>
            </a:pPr>
            <a:r>
              <a:rPr lang="en-US" b="1" i="0" dirty="0">
                <a:solidFill>
                  <a:srgbClr val="374151"/>
                </a:solidFill>
                <a:effectLst/>
                <a:latin typeface="Söhne"/>
              </a:rPr>
              <a:t>Bird Feeding Station: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Install bird feeders with different types of birdseed. Children can observe and identify various bird species that visit the feeding station.</a:t>
            </a:r>
          </a:p>
          <a:p>
            <a:pPr algn="l">
              <a:buFont typeface="+mj-lt"/>
              <a:buAutoNum type="arabicPeriod"/>
            </a:pPr>
            <a:r>
              <a:rPr lang="en-US" b="1" i="0" dirty="0">
                <a:solidFill>
                  <a:srgbClr val="374151"/>
                </a:solidFill>
                <a:effectLst/>
                <a:latin typeface="Söhne"/>
              </a:rPr>
              <a:t>Rock and Pebble Area:</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space with rocks, pebbles, and stones for children to explore. They can engage in activities like stacking rocks, arranging pebble patterns, or using stones for creative play.</a:t>
            </a:r>
          </a:p>
          <a:p>
            <a:pPr algn="l">
              <a:buFont typeface="+mj-lt"/>
              <a:buAutoNum type="arabicPeriod"/>
            </a:pPr>
            <a:r>
              <a:rPr lang="en-US" b="1" i="0" dirty="0">
                <a:solidFill>
                  <a:srgbClr val="374151"/>
                </a:solidFill>
                <a:effectLst/>
                <a:latin typeface="Söhne"/>
              </a:rPr>
              <a:t>Bug Hotel or Insect Habitat:</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Build a bug hotel using natural materials like logs, bamboo, and leaves. This provides a habitat for insects and allows children to observe the diverse world of bugs.</a:t>
            </a:r>
          </a:p>
          <a:p>
            <a:pPr algn="l">
              <a:buFont typeface="+mj-lt"/>
              <a:buAutoNum type="arabicPeriod"/>
            </a:pPr>
            <a:r>
              <a:rPr lang="en-US" b="1" i="0" dirty="0">
                <a:solidFill>
                  <a:srgbClr val="374151"/>
                </a:solidFill>
                <a:effectLst/>
                <a:latin typeface="Söhne"/>
              </a:rPr>
              <a:t>Nature Art Station: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an outdoor art station with natural materials like leaves, flowers, and twigs. Children can create nature-inspired artwork using these elements.</a:t>
            </a:r>
          </a:p>
          <a:p>
            <a:pPr algn="l">
              <a:buFont typeface="+mj-lt"/>
              <a:buAutoNum type="arabicPeriod"/>
            </a:pPr>
            <a:r>
              <a:rPr lang="en-US" b="1" i="0" dirty="0">
                <a:solidFill>
                  <a:srgbClr val="374151"/>
                </a:solidFill>
                <a:effectLst/>
                <a:latin typeface="Söhne"/>
              </a:rPr>
              <a:t>Nature Trail or Pathway:</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nature trail with a marked pathway where children can explore and observe different elements of the outdoor environment. Include signage with information about local flora and fauna.</a:t>
            </a:r>
          </a:p>
          <a:p>
            <a:pPr algn="l">
              <a:buFont typeface="+mj-lt"/>
              <a:buAutoNum type="arabicPeriod"/>
            </a:pPr>
            <a:r>
              <a:rPr lang="en-US" b="1" i="0" dirty="0">
                <a:solidFill>
                  <a:srgbClr val="374151"/>
                </a:solidFill>
                <a:effectLst/>
                <a:latin typeface="Söhne"/>
              </a:rPr>
              <a:t>Outdoor Classroom:</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Arrange an outdoor learning space with logs or tree stumps as seating. This provides an opportunity for nature-based lessons, storytelling, or group activities.</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45</a:t>
            </a:fld>
            <a:endParaRPr lang="en-CA"/>
          </a:p>
        </p:txBody>
      </p:sp>
    </p:spTree>
    <p:extLst>
      <p:ext uri="{BB962C8B-B14F-4D97-AF65-F5344CB8AC3E}">
        <p14:creationId xmlns:p14="http://schemas.microsoft.com/office/powerpoint/2010/main" val="2111132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4151"/>
                </a:solidFill>
                <a:effectLst/>
                <a:latin typeface="Söhne"/>
              </a:rPr>
              <a:t>A loose parts play area outdoors for children provides an open-ended and creative space where kids can use various materials to build, manipulate, and imagine.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74151"/>
              </a:solidFill>
              <a:effectLst/>
              <a:latin typeface="Söhne"/>
            </a:endParaRPr>
          </a:p>
          <a:p>
            <a:pPr algn="l"/>
            <a:r>
              <a:rPr lang="en-US" b="0" i="0" dirty="0">
                <a:solidFill>
                  <a:srgbClr val="374151"/>
                </a:solidFill>
                <a:effectLst/>
                <a:latin typeface="Söhne"/>
              </a:rPr>
              <a:t>A loose parts play area outdoors for children provides an open-ended and creative space where kids can use various materials to build, manipulate, and imagine. Here are ideas for setting up a loose parts area:</a:t>
            </a:r>
          </a:p>
          <a:p>
            <a:pPr algn="l">
              <a:buFont typeface="+mj-lt"/>
              <a:buAutoNum type="arabicPeriod"/>
            </a:pPr>
            <a:r>
              <a:rPr lang="en-US" b="1" i="0" dirty="0">
                <a:solidFill>
                  <a:srgbClr val="374151"/>
                </a:solidFill>
                <a:effectLst/>
                <a:latin typeface="Söhne"/>
              </a:rPr>
              <a:t>Natural Materials: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Include a variety of natural loose parts such as sticks, leaves, pinecones, shells, stones, and acorns. These materials can be used for building, sorting, and creative play.</a:t>
            </a:r>
          </a:p>
          <a:p>
            <a:pPr algn="l">
              <a:buFont typeface="+mj-lt"/>
              <a:buAutoNum type="arabicPeriod"/>
            </a:pPr>
            <a:r>
              <a:rPr lang="en-US" b="1" i="0" dirty="0">
                <a:solidFill>
                  <a:srgbClr val="374151"/>
                </a:solidFill>
                <a:effectLst/>
                <a:latin typeface="Söhne"/>
              </a:rPr>
              <a:t>Logs and Tree Stumps: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Arrange logs and tree stumps to create seating or platforms for play. These can also serve as building blocks or elements for imaginative play.</a:t>
            </a:r>
          </a:p>
          <a:p>
            <a:pPr algn="l">
              <a:buFont typeface="+mj-lt"/>
              <a:buAutoNum type="arabicPeriod"/>
            </a:pPr>
            <a:r>
              <a:rPr lang="en-US" b="1" i="0" dirty="0">
                <a:solidFill>
                  <a:srgbClr val="374151"/>
                </a:solidFill>
                <a:effectLst/>
                <a:latin typeface="Söhne"/>
              </a:rPr>
              <a:t>Wooden Planks: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Provide wooden planks of different lengths and sizes. Children can use them to construct structures, bridges, or pathways.</a:t>
            </a:r>
          </a:p>
          <a:p>
            <a:pPr algn="l">
              <a:buFont typeface="+mj-lt"/>
              <a:buAutoNum type="arabicPeriod"/>
            </a:pPr>
            <a:r>
              <a:rPr lang="en-US" b="1" i="0" dirty="0">
                <a:solidFill>
                  <a:srgbClr val="374151"/>
                </a:solidFill>
                <a:effectLst/>
                <a:latin typeface="Söhne"/>
              </a:rPr>
              <a:t>Fabric and Textiles: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Offer fabric scraps, old sheets, or pieces of cloth. Children can use these materials for fort-building, costume creation, or as versatile props in their play.</a:t>
            </a:r>
          </a:p>
          <a:p>
            <a:pPr algn="l">
              <a:buFont typeface="+mj-lt"/>
              <a:buAutoNum type="arabicPeriod"/>
            </a:pPr>
            <a:r>
              <a:rPr lang="en-US" b="1" i="0" dirty="0">
                <a:solidFill>
                  <a:srgbClr val="374151"/>
                </a:solidFill>
                <a:effectLst/>
                <a:latin typeface="Söhne"/>
              </a:rPr>
              <a:t>Buckets, Tubs, and Containers: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out various containers of different sizes and shapes. These can be used for collecting, transporting, and sorting loose parts.</a:t>
            </a:r>
          </a:p>
          <a:p>
            <a:pPr algn="l">
              <a:buFont typeface="+mj-lt"/>
              <a:buAutoNum type="arabicPeriod"/>
            </a:pPr>
            <a:r>
              <a:rPr lang="en-US" b="1" i="0" dirty="0">
                <a:solidFill>
                  <a:srgbClr val="374151"/>
                </a:solidFill>
                <a:effectLst/>
                <a:latin typeface="Söhne"/>
              </a:rPr>
              <a:t>PVC Pipes and Tubes: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Include PVC pipes and tubes for constructing tunnels, ramps, or unique pathways. These materials encourage experimentation and problem-solving.</a:t>
            </a:r>
          </a:p>
          <a:p>
            <a:pPr algn="l">
              <a:buFont typeface="+mj-lt"/>
              <a:buAutoNum type="arabicPeriod"/>
            </a:pPr>
            <a:r>
              <a:rPr lang="en-US" b="1" i="0" dirty="0">
                <a:solidFill>
                  <a:srgbClr val="374151"/>
                </a:solidFill>
                <a:effectLst/>
                <a:latin typeface="Söhne"/>
              </a:rPr>
              <a:t>Rope and Twine:</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Provide lengths of rope and twine for tying, hanging, and connecting loose parts. This adds a dynamic element to the play area.</a:t>
            </a:r>
          </a:p>
          <a:p>
            <a:pPr algn="l">
              <a:buFont typeface="+mj-lt"/>
              <a:buAutoNum type="arabicPeriod"/>
            </a:pPr>
            <a:r>
              <a:rPr lang="en-US" b="1" i="0" dirty="0">
                <a:solidFill>
                  <a:srgbClr val="374151"/>
                </a:solidFill>
                <a:effectLst/>
                <a:latin typeface="Söhne"/>
              </a:rPr>
              <a:t>Corks and Bottle Caps: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Small items like corks and bottle caps can be used for fine motor activities, sorting, and as embellishments in creative projects.</a:t>
            </a:r>
          </a:p>
          <a:p>
            <a:pPr algn="l">
              <a:buFont typeface="+mj-lt"/>
              <a:buAutoNum type="arabicPeriod"/>
            </a:pPr>
            <a:r>
              <a:rPr lang="en-US" b="1" i="0" dirty="0">
                <a:solidFill>
                  <a:srgbClr val="374151"/>
                </a:solidFill>
                <a:effectLst/>
                <a:latin typeface="Söhne"/>
              </a:rPr>
              <a:t>Shells and Stones: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Offer a variety of shells, stones, and pebbles. These natural loose parts can be used for sensory play, storytelling, or creating patterns.</a:t>
            </a:r>
          </a:p>
          <a:p>
            <a:pPr algn="l">
              <a:buFont typeface="+mj-lt"/>
              <a:buAutoNum type="arabicPeriod"/>
            </a:pPr>
            <a:r>
              <a:rPr lang="en-US" b="1" i="0" dirty="0">
                <a:solidFill>
                  <a:srgbClr val="374151"/>
                </a:solidFill>
                <a:effectLst/>
                <a:latin typeface="Söhne"/>
              </a:rPr>
              <a:t>Cardboard Boxes: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out cardboard boxes of various sizes. Children can use them for building structures, creating tunnels, or as canvases for artistic expression.</a:t>
            </a:r>
          </a:p>
          <a:p>
            <a:pPr algn="l">
              <a:buFont typeface="+mj-lt"/>
              <a:buAutoNum type="arabicPeriod"/>
            </a:pPr>
            <a:r>
              <a:rPr lang="en-US" b="1" i="0" dirty="0">
                <a:solidFill>
                  <a:srgbClr val="374151"/>
                </a:solidFill>
                <a:effectLst/>
                <a:latin typeface="Söhne"/>
              </a:rPr>
              <a:t>Garden Tools: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Provide child-sized garden tools like shovels, rakes, and watering cans. These tools can be used for digging, gardening, or incorporating loose parts into nature-based play.</a:t>
            </a:r>
          </a:p>
          <a:p>
            <a:pPr algn="l">
              <a:buFont typeface="+mj-lt"/>
              <a:buAutoNum type="arabicPeriod"/>
            </a:pPr>
            <a:r>
              <a:rPr lang="en-US" b="1" i="0" dirty="0">
                <a:solidFill>
                  <a:srgbClr val="374151"/>
                </a:solidFill>
                <a:effectLst/>
                <a:latin typeface="Söhne"/>
              </a:rPr>
              <a:t>Large Blocks: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Include large building blocks made of wood, foam, or recycled materials. These provide a stable base for constructing larger structures.</a:t>
            </a:r>
          </a:p>
          <a:p>
            <a:pPr algn="l">
              <a:buFont typeface="+mj-lt"/>
              <a:buAutoNum type="arabicPeriod"/>
            </a:pPr>
            <a:r>
              <a:rPr lang="en-US" b="1" i="0" dirty="0">
                <a:solidFill>
                  <a:srgbClr val="374151"/>
                </a:solidFill>
                <a:effectLst/>
                <a:latin typeface="Söhne"/>
              </a:rPr>
              <a:t>Mirrors: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Place unbreakable mirrors in the area to add an element of reflection and perspective to the play space. Mirrors can enhance creativity and self-discovery.</a:t>
            </a:r>
          </a:p>
          <a:p>
            <a:pPr marL="457200" lvl="1" indent="0" algn="l">
              <a:buFont typeface="+mj-lt"/>
              <a:buNone/>
            </a:pPr>
            <a:endParaRPr lang="en-US"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46</a:t>
            </a:fld>
            <a:endParaRPr lang="en-CA"/>
          </a:p>
        </p:txBody>
      </p:sp>
    </p:spTree>
    <p:extLst>
      <p:ext uri="{BB962C8B-B14F-4D97-AF65-F5344CB8AC3E}">
        <p14:creationId xmlns:p14="http://schemas.microsoft.com/office/powerpoint/2010/main" val="2776091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Aft>
                <a:spcPts val="600"/>
              </a:spcAft>
            </a:pPr>
            <a:r>
              <a:rPr lang="en-US" b="1" i="0" u="none" strike="noStrike" baseline="0" dirty="0">
                <a:solidFill>
                  <a:srgbClr val="6D2979"/>
                </a:solidFill>
                <a:latin typeface="Proxima Soft Cond Black" panose="02000506030000020004" pitchFamily="50" charset="0"/>
              </a:rPr>
              <a:t>Water</a:t>
            </a:r>
          </a:p>
          <a:p>
            <a:pPr algn="l">
              <a:lnSpc>
                <a:spcPct val="90000"/>
              </a:lnSpc>
              <a:spcAft>
                <a:spcPts val="600"/>
              </a:spcAft>
            </a:pPr>
            <a:r>
              <a:rPr lang="en-US" b="0" i="0" u="none" strike="noStrike" baseline="0" dirty="0">
                <a:solidFill>
                  <a:srgbClr val="6D2979"/>
                </a:solidFill>
                <a:latin typeface="Proxima Soft Cond Light" panose="02000506030000020004" pitchFamily="50" charset="0"/>
              </a:rPr>
              <a:t>Water play benefits children’s learning through the practice of math and science. Mathematical concepts are easily incorporated into water play, as well as scientific learning and thinking. Estimating filling a cup or bucket, classification of patterns, sizes of leaves…</a:t>
            </a:r>
            <a:endParaRPr lang="en-CA" dirty="0">
              <a:solidFill>
                <a:srgbClr val="6D2979"/>
              </a:solidFill>
              <a:latin typeface="Proxima Soft Cond Light" panose="02000506030000020004" pitchFamily="50" charset="0"/>
            </a:endParaRPr>
          </a:p>
          <a:p>
            <a:pPr algn="l"/>
            <a:endParaRPr lang="en-CA" dirty="0"/>
          </a:p>
          <a:p>
            <a:pPr algn="l">
              <a:lnSpc>
                <a:spcPct val="90000"/>
              </a:lnSpc>
              <a:spcBef>
                <a:spcPts val="1000"/>
              </a:spcBef>
              <a:spcAft>
                <a:spcPts val="600"/>
              </a:spcAft>
            </a:pPr>
            <a:r>
              <a:rPr lang="en-US" b="1" i="0" u="none" strike="noStrike" kern="1200" baseline="0" dirty="0">
                <a:solidFill>
                  <a:srgbClr val="6D2979"/>
                </a:solidFill>
                <a:latin typeface="Proxima Soft Cond Black" panose="02000506030000020004" pitchFamily="50" charset="0"/>
              </a:rPr>
              <a:t>Trees</a:t>
            </a:r>
          </a:p>
          <a:p>
            <a:pPr algn="l">
              <a:lnSpc>
                <a:spcPct val="90000"/>
              </a:lnSpc>
              <a:spcBef>
                <a:spcPts val="1000"/>
              </a:spcBef>
              <a:spcAft>
                <a:spcPts val="600"/>
              </a:spcAft>
            </a:pPr>
            <a:r>
              <a:rPr lang="en-US" b="0" i="0" u="none" strike="noStrike" kern="1200" baseline="0" dirty="0">
                <a:solidFill>
                  <a:srgbClr val="6D2979"/>
                </a:solidFill>
                <a:latin typeface="Proxima Soft Cond Light" panose="02000506030000020004" pitchFamily="50" charset="0"/>
              </a:rPr>
              <a:t>Trees create natural shade but also have many other benefits. Birds and wildlife visit trees, which exposes children to natural habitats. Tree bark and leaves also create great sensory experiences. The different types of bark and leaves.</a:t>
            </a:r>
          </a:p>
          <a:p>
            <a:pPr algn="l">
              <a:lnSpc>
                <a:spcPct val="90000"/>
              </a:lnSpc>
              <a:spcBef>
                <a:spcPts val="1000"/>
              </a:spcBef>
              <a:spcAft>
                <a:spcPts val="600"/>
              </a:spcAft>
            </a:pPr>
            <a:endParaRPr lang="en-US" b="0" i="0" u="none" strike="noStrike" kern="1200" baseline="0" dirty="0">
              <a:solidFill>
                <a:srgbClr val="6D2979"/>
              </a:solidFill>
              <a:latin typeface="Proxima Soft Cond Light" panose="02000506030000020004" pitchFamily="50" charset="0"/>
            </a:endParaRPr>
          </a:p>
          <a:p>
            <a:pPr algn="l">
              <a:lnSpc>
                <a:spcPct val="90000"/>
              </a:lnSpc>
              <a:spcAft>
                <a:spcPts val="600"/>
              </a:spcAft>
            </a:pPr>
            <a:r>
              <a:rPr lang="en-US" b="1" i="0" u="none" strike="noStrike" baseline="0" dirty="0">
                <a:solidFill>
                  <a:srgbClr val="6D2979"/>
                </a:solidFill>
                <a:latin typeface="Proxima Soft Cond Black" panose="02000506030000020004" pitchFamily="50" charset="0"/>
              </a:rPr>
              <a:t>Rocks</a:t>
            </a:r>
          </a:p>
          <a:p>
            <a:pPr algn="l">
              <a:lnSpc>
                <a:spcPct val="90000"/>
              </a:lnSpc>
              <a:spcAft>
                <a:spcPts val="600"/>
              </a:spcAft>
            </a:pPr>
            <a:r>
              <a:rPr lang="en-US" b="0" i="0" u="none" strike="noStrike" baseline="0" dirty="0">
                <a:solidFill>
                  <a:srgbClr val="6D2979"/>
                </a:solidFill>
                <a:latin typeface="Proxima Soft Cond Light" panose="02000506030000020004" pitchFamily="50" charset="0"/>
              </a:rPr>
              <a:t>Rocks offer endless possibilities. They can be used for building, counting and art. Large rocks and boulders also allow for children to take risks and test their bodies through jumping and climbing. </a:t>
            </a:r>
          </a:p>
          <a:p>
            <a:pPr algn="l">
              <a:lnSpc>
                <a:spcPct val="90000"/>
              </a:lnSpc>
              <a:spcAft>
                <a:spcPts val="600"/>
              </a:spcAft>
            </a:pPr>
            <a:endParaRPr lang="en-US" b="0" i="0" u="none" strike="noStrike" baseline="0" dirty="0">
              <a:solidFill>
                <a:srgbClr val="6D2979"/>
              </a:solidFill>
              <a:latin typeface="Proxima Soft Cond Light" panose="02000506030000020004" pitchFamily="50" charset="0"/>
            </a:endParaRPr>
          </a:p>
          <a:p>
            <a:pPr algn="l">
              <a:lnSpc>
                <a:spcPct val="90000"/>
              </a:lnSpc>
              <a:spcAft>
                <a:spcPts val="600"/>
              </a:spcAft>
            </a:pPr>
            <a:r>
              <a:rPr lang="en-US" b="1" i="0" u="none" strike="noStrike" baseline="0" dirty="0">
                <a:solidFill>
                  <a:srgbClr val="6D2979"/>
                </a:solidFill>
                <a:latin typeface="Proxima Soft Cond Black" panose="02000506030000020004" pitchFamily="50" charset="0"/>
              </a:rPr>
              <a:t>Sand</a:t>
            </a:r>
          </a:p>
          <a:p>
            <a:pPr algn="l">
              <a:lnSpc>
                <a:spcPct val="90000"/>
              </a:lnSpc>
              <a:spcAft>
                <a:spcPts val="600"/>
              </a:spcAft>
            </a:pPr>
            <a:r>
              <a:rPr lang="en-US" b="0" i="0" u="none" strike="noStrike" baseline="0" dirty="0">
                <a:solidFill>
                  <a:srgbClr val="6D2979"/>
                </a:solidFill>
                <a:latin typeface="Proxima Soft Cond Light" panose="02000506030000020004" pitchFamily="50" charset="0"/>
              </a:rPr>
              <a:t>Sand play has many benefits. It supports the development of motor skills, such as balance and coordination. Sand also provides tactile sensory input that builds fine-motor skills. </a:t>
            </a:r>
            <a:endParaRPr lang="en-US" dirty="0">
              <a:solidFill>
                <a:srgbClr val="6D2979"/>
              </a:solidFill>
              <a:latin typeface="Proxima Soft Cond Light" panose="02000506030000020004" pitchFamily="50" charset="0"/>
            </a:endParaRPr>
          </a:p>
          <a:p>
            <a:pPr algn="l">
              <a:lnSpc>
                <a:spcPct val="90000"/>
              </a:lnSpc>
              <a:spcAft>
                <a:spcPts val="600"/>
              </a:spcAft>
            </a:pPr>
            <a:endParaRPr lang="en-US" dirty="0">
              <a:solidFill>
                <a:srgbClr val="6D2979"/>
              </a:solidFill>
              <a:latin typeface="Proxima Soft Cond Light" panose="02000506030000020004" pitchFamily="50" charset="0"/>
            </a:endParaRPr>
          </a:p>
          <a:p>
            <a:pPr algn="l">
              <a:lnSpc>
                <a:spcPct val="90000"/>
              </a:lnSpc>
              <a:spcAft>
                <a:spcPts val="600"/>
              </a:spcAft>
            </a:pPr>
            <a:r>
              <a:rPr lang="en-US" b="1" i="0" u="none" strike="noStrike" baseline="0" dirty="0">
                <a:solidFill>
                  <a:srgbClr val="6D2979"/>
                </a:solidFill>
                <a:latin typeface="Proxima Soft Cond Black" panose="02000506030000020004" pitchFamily="50" charset="0"/>
              </a:rPr>
              <a:t>Grass</a:t>
            </a:r>
          </a:p>
          <a:p>
            <a:pPr algn="l">
              <a:lnSpc>
                <a:spcPct val="90000"/>
              </a:lnSpc>
              <a:spcAft>
                <a:spcPts val="600"/>
              </a:spcAft>
            </a:pPr>
            <a:r>
              <a:rPr lang="en-US" b="0" i="0" u="none" strike="noStrike" baseline="0" dirty="0">
                <a:solidFill>
                  <a:srgbClr val="6D2979"/>
                </a:solidFill>
                <a:latin typeface="Proxima Soft Cond Light" panose="02000506030000020004" pitchFamily="50" charset="0"/>
              </a:rPr>
              <a:t>Grassy or open areas allow children the space to move their bodies freely during play. The space allows them to use their imagination and thinking to create games and/or engage in social interactive play. It is also a great space to take a rest. </a:t>
            </a:r>
            <a:endParaRPr lang="en-CA" dirty="0">
              <a:solidFill>
                <a:srgbClr val="6D2979"/>
              </a:solidFill>
              <a:latin typeface="Proxima Soft Cond Light" panose="02000506030000020004" pitchFamily="50" charset="0"/>
            </a:endParaRPr>
          </a:p>
          <a:p>
            <a:pPr algn="l">
              <a:lnSpc>
                <a:spcPct val="90000"/>
              </a:lnSpc>
              <a:spcAft>
                <a:spcPts val="600"/>
              </a:spcAft>
            </a:pPr>
            <a:endParaRPr lang="en-CA" dirty="0">
              <a:solidFill>
                <a:srgbClr val="6D2979"/>
              </a:solidFill>
              <a:latin typeface="Proxima Soft Cond Light" panose="02000506030000020004" pitchFamily="50" charset="0"/>
            </a:endParaRPr>
          </a:p>
          <a:p>
            <a:pPr algn="l">
              <a:lnSpc>
                <a:spcPct val="90000"/>
              </a:lnSpc>
              <a:spcAft>
                <a:spcPts val="600"/>
              </a:spcAft>
            </a:pPr>
            <a:r>
              <a:rPr lang="en-US" b="1" i="0" u="none" strike="noStrike" baseline="0" dirty="0">
                <a:solidFill>
                  <a:srgbClr val="6D2979"/>
                </a:solidFill>
                <a:latin typeface="Proxima Soft Cond Black" panose="02000506030000020004" pitchFamily="50" charset="0"/>
              </a:rPr>
              <a:t>Gardens</a:t>
            </a:r>
          </a:p>
          <a:p>
            <a:pPr algn="l">
              <a:lnSpc>
                <a:spcPct val="90000"/>
              </a:lnSpc>
              <a:spcAft>
                <a:spcPts val="600"/>
              </a:spcAft>
            </a:pPr>
            <a:r>
              <a:rPr lang="en-US" b="0" i="0" u="none" strike="noStrike" baseline="0" dirty="0">
                <a:solidFill>
                  <a:srgbClr val="6D2979"/>
                </a:solidFill>
                <a:latin typeface="Proxima Soft Cond Light" panose="02000506030000020004" pitchFamily="50" charset="0"/>
              </a:rPr>
              <a:t>Gardening provides children with the perfect combination of skills and tasks to address many stages of development. It incorporates gross and fine-motor learning. It can also support social interactions and is a great sensory experience. </a:t>
            </a:r>
            <a:endParaRPr lang="en-CA" dirty="0">
              <a:solidFill>
                <a:srgbClr val="6D2979"/>
              </a:solidFill>
              <a:latin typeface="Proxima Soft Cond Light" panose="02000506030000020004" pitchFamily="50" charset="0"/>
            </a:endParaRPr>
          </a:p>
          <a:p>
            <a:pPr algn="ctr">
              <a:lnSpc>
                <a:spcPct val="90000"/>
              </a:lnSpc>
              <a:spcBef>
                <a:spcPts val="1000"/>
              </a:spcBef>
              <a:spcAft>
                <a:spcPts val="600"/>
              </a:spcAft>
            </a:pPr>
            <a:endParaRPr lang="en-US" b="0" i="0" u="none" strike="noStrike" kern="1200" baseline="0" dirty="0">
              <a:solidFill>
                <a:srgbClr val="6D2979"/>
              </a:solidFill>
              <a:latin typeface="Proxima Soft Cond Light" panose="02000506030000020004" pitchFamily="50" charset="0"/>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48</a:t>
            </a:fld>
            <a:endParaRPr lang="en-CA"/>
          </a:p>
        </p:txBody>
      </p:sp>
    </p:spTree>
    <p:extLst>
      <p:ext uri="{BB962C8B-B14F-4D97-AF65-F5344CB8AC3E}">
        <p14:creationId xmlns:p14="http://schemas.microsoft.com/office/powerpoint/2010/main" val="2898765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learning that comes to mind is fine and gross motor skills, problem solving, social skills, </a:t>
            </a:r>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49</a:t>
            </a:fld>
            <a:endParaRPr lang="en-CA"/>
          </a:p>
        </p:txBody>
      </p:sp>
    </p:spTree>
    <p:extLst>
      <p:ext uri="{BB962C8B-B14F-4D97-AF65-F5344CB8AC3E}">
        <p14:creationId xmlns:p14="http://schemas.microsoft.com/office/powerpoint/2010/main" val="2860892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2800" b="0" i="0" dirty="0">
                <a:solidFill>
                  <a:srgbClr val="374151"/>
                </a:solidFill>
                <a:effectLst/>
                <a:latin typeface="+mj-lt"/>
              </a:rPr>
              <a:t>Outdoor provocations for children involve intentionally setting up environments or scenarios that inspire curiosity, exploration, and engagement. These provocations are designed to stimulate creativity, critical thinking, and imaginative play. </a:t>
            </a:r>
          </a:p>
          <a:p>
            <a:pPr>
              <a:lnSpc>
                <a:spcPct val="90000"/>
              </a:lnSpc>
              <a:spcAft>
                <a:spcPts val="600"/>
              </a:spcAft>
            </a:pPr>
            <a:endParaRPr lang="en-US" sz="2800" b="0" i="0" dirty="0">
              <a:solidFill>
                <a:srgbClr val="374151"/>
              </a:solidFill>
              <a:effectLst/>
              <a:latin typeface="+mj-lt"/>
            </a:endParaRPr>
          </a:p>
          <a:p>
            <a:pPr algn="l">
              <a:buFont typeface="+mj-lt"/>
              <a:buAutoNum type="arabicPeriod"/>
            </a:pPr>
            <a:r>
              <a:rPr lang="en-US" b="1" i="0" dirty="0">
                <a:solidFill>
                  <a:srgbClr val="374151"/>
                </a:solidFill>
                <a:effectLst/>
                <a:latin typeface="Söhne"/>
              </a:rPr>
              <a:t>Nature Art Station: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an art station with natural materials like leaves, flowers, sticks, and rocks. Encourage children to create their own nature-inspired artwork.</a:t>
            </a:r>
          </a:p>
          <a:p>
            <a:pPr algn="l">
              <a:buFont typeface="+mj-lt"/>
              <a:buAutoNum type="arabicPeriod"/>
            </a:pPr>
            <a:r>
              <a:rPr lang="en-US" b="1" i="0" dirty="0">
                <a:solidFill>
                  <a:srgbClr val="374151"/>
                </a:solidFill>
                <a:effectLst/>
                <a:latin typeface="Söhne"/>
              </a:rPr>
              <a:t>Sound Exploration: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Provide a variety of instruments, natural materials, and objects that make different sounds. Create an outdoor music area where children can experiment with sound and rhythm.</a:t>
            </a:r>
          </a:p>
          <a:p>
            <a:pPr algn="l">
              <a:buFont typeface="+mj-lt"/>
              <a:buAutoNum type="arabicPeriod"/>
            </a:pPr>
            <a:r>
              <a:rPr lang="en-US" b="1" i="0" dirty="0">
                <a:solidFill>
                  <a:srgbClr val="374151"/>
                </a:solidFill>
                <a:effectLst/>
                <a:latin typeface="Söhne"/>
              </a:rPr>
              <a:t>Sensory Garden Provocation: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Arrange a variety of textured plants, flowers, and sensory materials. Encourage children to explore the different textures and scents in the garden.</a:t>
            </a:r>
          </a:p>
          <a:p>
            <a:pPr algn="l">
              <a:buFont typeface="+mj-lt"/>
              <a:buAutoNum type="arabicPeriod"/>
            </a:pPr>
            <a:r>
              <a:rPr lang="en-US" b="1" i="0" dirty="0">
                <a:solidFill>
                  <a:srgbClr val="374151"/>
                </a:solidFill>
                <a:effectLst/>
                <a:latin typeface="Söhne"/>
              </a:rPr>
              <a:t>Loose Parts Building Zone:</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an area with a diverse selection of loose parts like wooden planks, tubes, and fabric. Challenge children to build structures using their imagination.</a:t>
            </a:r>
          </a:p>
          <a:p>
            <a:pPr algn="l">
              <a:buFont typeface="+mj-lt"/>
              <a:buAutoNum type="arabicPeriod"/>
            </a:pPr>
            <a:r>
              <a:rPr lang="en-US" b="1" i="0" dirty="0">
                <a:solidFill>
                  <a:srgbClr val="374151"/>
                </a:solidFill>
                <a:effectLst/>
                <a:latin typeface="Söhne"/>
              </a:rPr>
              <a:t>Shadow Play:</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Use sunlight to create a shadow play area. Provide materials like cut-out shapes, puppets, or objects that children can use to cast shadows on surfaces.</a:t>
            </a:r>
          </a:p>
          <a:p>
            <a:pPr algn="l">
              <a:buFont typeface="+mj-lt"/>
              <a:buAutoNum type="arabicPeriod"/>
            </a:pPr>
            <a:r>
              <a:rPr lang="en-US" b="1" i="0" dirty="0">
                <a:solidFill>
                  <a:srgbClr val="374151"/>
                </a:solidFill>
                <a:effectLst/>
                <a:latin typeface="Söhne"/>
              </a:rPr>
              <a:t>Outdoor Storytelling Circle:</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a cozy storytelling circle with cushions or logs. Place books, puppets, or story stones that inspire children to create and share stories.</a:t>
            </a:r>
          </a:p>
          <a:p>
            <a:pPr algn="l">
              <a:buFont typeface="+mj-lt"/>
              <a:buAutoNum type="arabicPeriod"/>
            </a:pPr>
            <a:r>
              <a:rPr lang="en-US" b="1" i="0" dirty="0">
                <a:solidFill>
                  <a:srgbClr val="374151"/>
                </a:solidFill>
                <a:effectLst/>
                <a:latin typeface="Söhne"/>
              </a:rPr>
              <a:t>Rock Balancing Challenge:</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Introduce the art of rock balancing. Provide a variety of smooth stones and challenge children to create balanced rock structures.</a:t>
            </a:r>
          </a:p>
          <a:p>
            <a:pPr algn="l">
              <a:buFont typeface="+mj-lt"/>
              <a:buAutoNum type="arabicPeriod"/>
            </a:pPr>
            <a:r>
              <a:rPr lang="en-US" b="1" i="0" dirty="0">
                <a:solidFill>
                  <a:srgbClr val="374151"/>
                </a:solidFill>
                <a:effectLst/>
                <a:latin typeface="Söhne"/>
              </a:rPr>
              <a:t>Nature Scavenger Hunt:</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list of items for children to find in the outdoor environment. This can include specific leaves, rocks, or natural objects that encourage observation.</a:t>
            </a:r>
          </a:p>
          <a:p>
            <a:pPr algn="l">
              <a:buFont typeface="+mj-lt"/>
              <a:buAutoNum type="arabicPeriod"/>
            </a:pPr>
            <a:r>
              <a:rPr lang="en-US" b="1" i="0" dirty="0">
                <a:solidFill>
                  <a:srgbClr val="374151"/>
                </a:solidFill>
                <a:effectLst/>
                <a:latin typeface="Söhne"/>
              </a:rPr>
              <a:t>Outdoor Kitchen Provocation: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Arrange pots, pans, and natural materials to create an outdoor kitchen. Encourage children to engage in pretend cooking and imaginative play.</a:t>
            </a:r>
          </a:p>
          <a:p>
            <a:pPr algn="l">
              <a:buFont typeface="+mj-lt"/>
              <a:buAutoNum type="arabicPeriod"/>
            </a:pPr>
            <a:r>
              <a:rPr lang="en-US" b="1" i="0" dirty="0">
                <a:solidFill>
                  <a:srgbClr val="374151"/>
                </a:solidFill>
                <a:effectLst/>
                <a:latin typeface="Söhne"/>
              </a:rPr>
              <a:t>Insect Investigation Station: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a station with magnifying glasses, bug catchers, and informational books about insects. Prompt children to explore the outdoor area for insects.</a:t>
            </a:r>
          </a:p>
          <a:p>
            <a:pPr algn="l">
              <a:buFont typeface="+mj-lt"/>
              <a:buAutoNum type="arabicPeriod"/>
            </a:pPr>
            <a:r>
              <a:rPr lang="en-US" b="1" i="0" dirty="0">
                <a:solidFill>
                  <a:srgbClr val="374151"/>
                </a:solidFill>
                <a:effectLst/>
                <a:latin typeface="Söhne"/>
              </a:rPr>
              <a:t>Nature Color Palette:</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Provide a palette of natural materials with various colors, such as flowers, leaves, and stones. Challenge children to create color patterns or artworks.</a:t>
            </a:r>
          </a:p>
          <a:p>
            <a:pPr algn="l">
              <a:buFont typeface="+mj-lt"/>
              <a:buAutoNum type="arabicPeriod"/>
            </a:pPr>
            <a:r>
              <a:rPr lang="en-US" b="1" i="0" dirty="0">
                <a:solidFill>
                  <a:srgbClr val="374151"/>
                </a:solidFill>
                <a:effectLst/>
                <a:latin typeface="Söhne"/>
              </a:rPr>
              <a:t>Giant Building Blocks: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Introduce oversized building blocks made of materials like cardboard or foam. Children can use these blocks for collaborative building projects.</a:t>
            </a:r>
          </a:p>
          <a:p>
            <a:pPr algn="l">
              <a:buFont typeface="+mj-lt"/>
              <a:buAutoNum type="arabicPeriod"/>
            </a:pPr>
            <a:r>
              <a:rPr lang="en-US" b="1" i="0" dirty="0">
                <a:solidFill>
                  <a:srgbClr val="374151"/>
                </a:solidFill>
                <a:effectLst/>
                <a:latin typeface="Söhne"/>
              </a:rPr>
              <a:t>Seed Planting Station: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gardening area where children can plant seeds. Provide soil, seeds, and small pots for a hands-on planting experience.</a:t>
            </a:r>
          </a:p>
          <a:p>
            <a:pPr algn="l">
              <a:buFont typeface="+mj-lt"/>
              <a:buAutoNum type="arabicPeriod"/>
            </a:pPr>
            <a:r>
              <a:rPr lang="en-US" b="1" i="0" dirty="0">
                <a:solidFill>
                  <a:srgbClr val="374151"/>
                </a:solidFill>
                <a:effectLst/>
                <a:latin typeface="Söhne"/>
              </a:rPr>
              <a:t>Weather Station: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a weather station with instruments like a thermometer, wind vane, and rain gauge. Encourage children to observe and record weather conditions.</a:t>
            </a:r>
          </a:p>
          <a:p>
            <a:pPr algn="l">
              <a:buFont typeface="+mj-lt"/>
              <a:buAutoNum type="arabicPeriod"/>
            </a:pPr>
            <a:r>
              <a:rPr lang="en-US" b="1" i="0" dirty="0">
                <a:solidFill>
                  <a:srgbClr val="374151"/>
                </a:solidFill>
                <a:effectLst/>
                <a:latin typeface="Söhne"/>
              </a:rPr>
              <a:t>Natural Mirror Exploration:</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Place unbreakable mirrors in the outdoor space. Children can use the mirrors to explore reflections, light, and perspective.</a:t>
            </a:r>
          </a:p>
          <a:p>
            <a:pPr algn="l">
              <a:buFont typeface="+mj-lt"/>
              <a:buAutoNum type="arabicPeriod"/>
            </a:pPr>
            <a:r>
              <a:rPr lang="en-US" b="1" i="0" dirty="0">
                <a:solidFill>
                  <a:srgbClr val="374151"/>
                </a:solidFill>
                <a:effectLst/>
                <a:latin typeface="Söhne"/>
              </a:rPr>
              <a:t>Outdoor Science Experiments: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Set up simple science experiments using natural materials. For example, create a DIY volcano with baking soda and vinegar or explore buoyancy with objects and water.</a:t>
            </a:r>
          </a:p>
          <a:p>
            <a:pPr algn="l">
              <a:buFont typeface="+mj-lt"/>
              <a:buAutoNum type="arabicPeriod"/>
            </a:pPr>
            <a:r>
              <a:rPr lang="en-US" b="1" i="0" dirty="0">
                <a:solidFill>
                  <a:srgbClr val="374151"/>
                </a:solidFill>
                <a:effectLst/>
                <a:latin typeface="Söhne"/>
              </a:rPr>
              <a:t>Bird Watching Hideout:</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Create a small hideout with binoculars and bird identification charts. Children can observe and identify birds in the area.</a:t>
            </a:r>
          </a:p>
          <a:p>
            <a:pPr algn="l">
              <a:buFont typeface="+mj-lt"/>
              <a:buAutoNum type="arabicPeriod"/>
            </a:pPr>
            <a:r>
              <a:rPr lang="en-US" b="1" i="0" dirty="0">
                <a:solidFill>
                  <a:srgbClr val="374151"/>
                </a:solidFill>
                <a:effectLst/>
                <a:latin typeface="Söhne"/>
              </a:rPr>
              <a:t>Giant Weaving Wall:</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Install a large weaving wall with natural materials like vines, branches, or fabric strips. Children can engage in collaborative weaving projects.</a:t>
            </a:r>
          </a:p>
          <a:p>
            <a:pPr algn="l">
              <a:buFont typeface="+mj-lt"/>
              <a:buAutoNum type="arabicPeriod"/>
            </a:pPr>
            <a:r>
              <a:rPr lang="en-US" b="1" i="0" dirty="0">
                <a:solidFill>
                  <a:srgbClr val="374151"/>
                </a:solidFill>
                <a:effectLst/>
                <a:latin typeface="Söhne"/>
              </a:rPr>
              <a:t>Outdoor Art Gallery:</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Hang children's artwork on a designated outdoor wall or fence. This provocation encourages creativity and a sense of pride in their creations.</a:t>
            </a:r>
          </a:p>
          <a:p>
            <a:pPr>
              <a:lnSpc>
                <a:spcPct val="90000"/>
              </a:lnSpc>
              <a:spcAft>
                <a:spcPts val="600"/>
              </a:spcAft>
            </a:pPr>
            <a:endParaRPr lang="en-CA" sz="2800" dirty="0">
              <a:latin typeface="+mj-lt"/>
            </a:endParaRPr>
          </a:p>
        </p:txBody>
      </p:sp>
      <p:sp>
        <p:nvSpPr>
          <p:cNvPr id="4" name="Slide Number Placeholder 3"/>
          <p:cNvSpPr>
            <a:spLocks noGrp="1"/>
          </p:cNvSpPr>
          <p:nvPr>
            <p:ph type="sldNum" sz="quarter" idx="5"/>
          </p:nvPr>
        </p:nvSpPr>
        <p:spPr/>
        <p:txBody>
          <a:bodyPr/>
          <a:lstStyle/>
          <a:p>
            <a:fld id="{E81D91A6-444A-4D9B-AC88-F9FF20AAFF4C}" type="slidenum">
              <a:rPr lang="en-CA" smtClean="0"/>
              <a:t>50</a:t>
            </a:fld>
            <a:endParaRPr lang="en-CA"/>
          </a:p>
        </p:txBody>
      </p:sp>
    </p:spTree>
    <p:extLst>
      <p:ext uri="{BB962C8B-B14F-4D97-AF65-F5344CB8AC3E}">
        <p14:creationId xmlns:p14="http://schemas.microsoft.com/office/powerpoint/2010/main" val="3691713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1" i="0" dirty="0">
                <a:solidFill>
                  <a:srgbClr val="374151"/>
                </a:solidFill>
                <a:effectLst/>
                <a:latin typeface="Söhne"/>
              </a:rPr>
              <a:t>Fostering Curiosity and Inquiry:</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Provocations prompt children to ask questions, explore, and investigate the outdoor environment.</a:t>
            </a:r>
          </a:p>
          <a:p>
            <a:pPr marL="457200" lvl="1" indent="0" algn="l">
              <a:buFont typeface="+mj-lt"/>
              <a:buNone/>
            </a:pPr>
            <a:r>
              <a:rPr lang="en-US" b="1" i="0" dirty="0">
                <a:solidFill>
                  <a:srgbClr val="374151"/>
                </a:solidFill>
                <a:effectLst/>
                <a:latin typeface="Söhne"/>
              </a:rPr>
              <a:t>Encouraging Exploration and Discovery:</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Outdoor provocations provide opportunities for hands-on exploration and discovery.</a:t>
            </a:r>
          </a:p>
          <a:p>
            <a:pPr algn="l">
              <a:buFont typeface="+mj-lt"/>
              <a:buNone/>
            </a:pPr>
            <a:r>
              <a:rPr lang="en-US" b="1" i="0" dirty="0">
                <a:solidFill>
                  <a:srgbClr val="374151"/>
                </a:solidFill>
                <a:effectLst/>
                <a:latin typeface="Söhne"/>
              </a:rPr>
              <a:t>Promoting Problem-Solving Skills:</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Provocations often present challenges or open-ended problems that require children to think critically and problem-solve.</a:t>
            </a:r>
          </a:p>
          <a:p>
            <a:pPr algn="l">
              <a:buFont typeface="+mj-lt"/>
              <a:buNone/>
            </a:pPr>
            <a:r>
              <a:rPr lang="en-US" b="1" i="0" dirty="0">
                <a:solidFill>
                  <a:srgbClr val="374151"/>
                </a:solidFill>
                <a:effectLst/>
                <a:latin typeface="Söhne"/>
              </a:rPr>
              <a:t> Inspiring Imaginative Play:</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They stimulate storytelling, role-playing, and the development of imaginative narratives.</a:t>
            </a:r>
          </a:p>
          <a:p>
            <a:pPr algn="l">
              <a:buFont typeface="+mj-lt"/>
              <a:buNone/>
            </a:pPr>
            <a:r>
              <a:rPr lang="en-US" b="1" i="0" dirty="0">
                <a:solidFill>
                  <a:srgbClr val="374151"/>
                </a:solidFill>
                <a:effectLst/>
                <a:latin typeface="Söhne"/>
              </a:rPr>
              <a:t>Connecting with Nature:</a:t>
            </a:r>
            <a:endParaRPr lang="en-US" b="0" i="0" dirty="0">
              <a:solidFill>
                <a:srgbClr val="374151"/>
              </a:solidFill>
              <a:effectLst/>
              <a:latin typeface="Söhne"/>
            </a:endParaRPr>
          </a:p>
          <a:p>
            <a:pPr marL="457200" lvl="1" indent="0" algn="l">
              <a:buFont typeface="+mj-lt"/>
              <a:buNone/>
            </a:pPr>
            <a:r>
              <a:rPr lang="en-US" b="0" i="0" dirty="0">
                <a:solidFill>
                  <a:srgbClr val="374151"/>
                </a:solidFill>
                <a:effectLst/>
                <a:latin typeface="Söhne"/>
              </a:rPr>
              <a:t>Provocations in outdoor spaces encourage children to engage with and appreciate the natural world.</a:t>
            </a:r>
          </a:p>
          <a:p>
            <a:pPr marL="457200" lvl="1" indent="0" algn="l">
              <a:buFont typeface="+mj-lt"/>
              <a:buNone/>
            </a:pPr>
            <a:r>
              <a:rPr lang="en-US" b="0" i="0" dirty="0">
                <a:solidFill>
                  <a:srgbClr val="374151"/>
                </a:solidFill>
                <a:effectLst/>
                <a:latin typeface="Söhne"/>
              </a:rPr>
              <a:t>They promote a sense of environmental stewardship and awareness of the interconnectedness of living things. </a:t>
            </a:r>
          </a:p>
          <a:p>
            <a:pPr algn="l"/>
            <a:r>
              <a:rPr lang="en-US" b="1" i="0" dirty="0">
                <a:solidFill>
                  <a:srgbClr val="374151"/>
                </a:solidFill>
                <a:effectLst/>
                <a:latin typeface="Söhne"/>
              </a:rPr>
              <a:t>Incorporating Multisensory Experiences:</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Outdoor provocations often involve the use of natural materials and elements, providing multisensory experiences.</a:t>
            </a:r>
          </a:p>
          <a:p>
            <a:pPr marL="457200" lvl="1" indent="0" algn="l">
              <a:buFont typeface="+mj-lt"/>
              <a:buNone/>
            </a:pPr>
            <a:endParaRPr lang="en-US" b="0" i="0" dirty="0">
              <a:solidFill>
                <a:srgbClr val="374151"/>
              </a:solidFill>
              <a:effectLst/>
              <a:latin typeface="Söhne"/>
            </a:endParaRPr>
          </a:p>
          <a:p>
            <a:pPr marL="457200" lvl="1" indent="0" algn="l">
              <a:buFont typeface="+mj-lt"/>
              <a:buNone/>
            </a:pPr>
            <a:endParaRPr lang="en-US" b="0" i="0" dirty="0">
              <a:solidFill>
                <a:srgbClr val="374151"/>
              </a:solidFill>
              <a:effectLst/>
              <a:latin typeface="Söhne"/>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51</a:t>
            </a:fld>
            <a:endParaRPr lang="en-CA"/>
          </a:p>
        </p:txBody>
      </p:sp>
    </p:spTree>
    <p:extLst>
      <p:ext uri="{BB962C8B-B14F-4D97-AF65-F5344CB8AC3E}">
        <p14:creationId xmlns:p14="http://schemas.microsoft.com/office/powerpoint/2010/main" val="1385394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b="0" i="0" dirty="0">
                <a:solidFill>
                  <a:srgbClr val="333333"/>
                </a:solidFill>
                <a:effectLst/>
                <a:latin typeface="Proxima Soft Cond Light" panose="02000506030000020004" pitchFamily="50" charset="0"/>
              </a:rPr>
              <a:t>Kids can enjoy nature in a quiet, calm and independent way by using a “sit spot”.  </a:t>
            </a:r>
          </a:p>
          <a:p>
            <a:pPr algn="l"/>
            <a:endParaRPr lang="en-US" dirty="0">
              <a:solidFill>
                <a:srgbClr val="333333"/>
              </a:solidFill>
              <a:latin typeface="Proxima Soft Cond Light" panose="02000506030000020004" pitchFamily="50" charset="0"/>
            </a:endParaRPr>
          </a:p>
          <a:p>
            <a:pPr marL="285750" indent="-285750" algn="l">
              <a:buFont typeface="Arial" panose="020B0604020202020204" pitchFamily="34" charset="0"/>
              <a:buChar char="•"/>
            </a:pPr>
            <a:r>
              <a:rPr lang="en-US" dirty="0">
                <a:solidFill>
                  <a:srgbClr val="333333"/>
                </a:solidFill>
                <a:latin typeface="Proxima Soft Cond Light" panose="02000506030000020004" pitchFamily="50" charset="0"/>
              </a:rPr>
              <a:t>T</a:t>
            </a:r>
            <a:r>
              <a:rPr lang="en-US" b="0" i="0" dirty="0">
                <a:solidFill>
                  <a:srgbClr val="333333"/>
                </a:solidFill>
                <a:effectLst/>
                <a:latin typeface="Proxima Soft Cond Light" panose="02000506030000020004" pitchFamily="50" charset="0"/>
              </a:rPr>
              <a:t>he idea of outdoor time being a focus, being accessible, being simplified, being peaceful. We need to show our kids the value of slowing down and absorbing our environment at our own pace.</a:t>
            </a:r>
          </a:p>
          <a:p>
            <a:pPr marL="285750" indent="-285750" algn="l">
              <a:buFont typeface="Arial" panose="020B0604020202020204" pitchFamily="34" charset="0"/>
              <a:buChar char="•"/>
            </a:pPr>
            <a:endParaRPr lang="en-US" b="0" i="0" dirty="0">
              <a:solidFill>
                <a:srgbClr val="333333"/>
              </a:solidFill>
              <a:effectLst/>
              <a:latin typeface="Proxima Soft Cond Light" panose="02000506030000020004" pitchFamily="50" charset="0"/>
            </a:endParaRPr>
          </a:p>
          <a:p>
            <a:pPr marL="285750" indent="-285750" algn="l">
              <a:buFont typeface="Arial" panose="020B0604020202020204" pitchFamily="34" charset="0"/>
              <a:buChar char="•"/>
            </a:pPr>
            <a:r>
              <a:rPr lang="en-US" b="0" i="0" dirty="0">
                <a:solidFill>
                  <a:srgbClr val="333333"/>
                </a:solidFill>
                <a:effectLst/>
                <a:latin typeface="Proxima Soft Cond Light" panose="02000506030000020004" pitchFamily="50" charset="0"/>
              </a:rPr>
              <a:t>Time outdoors doesn’t always have to involve huge adventures or non-stop action; it can include micro-adventures and moments of tranquility. </a:t>
            </a:r>
          </a:p>
          <a:p>
            <a:pPr marL="285750" indent="-285750" algn="l">
              <a:buFont typeface="Arial" panose="020B0604020202020204" pitchFamily="34" charset="0"/>
              <a:buChar char="•"/>
            </a:pPr>
            <a:endParaRPr lang="en-US" b="0" i="0" dirty="0">
              <a:solidFill>
                <a:srgbClr val="333333"/>
              </a:solidFill>
              <a:effectLst/>
              <a:latin typeface="Proxima Soft Cond Light" panose="02000506030000020004" pitchFamily="50" charset="0"/>
            </a:endParaRPr>
          </a:p>
          <a:p>
            <a:pPr marL="285750" indent="-285750" algn="l">
              <a:buFont typeface="Arial" panose="020B0604020202020204" pitchFamily="34" charset="0"/>
              <a:buChar char="•"/>
            </a:pPr>
            <a:r>
              <a:rPr lang="en-US" b="0" i="0" dirty="0">
                <a:solidFill>
                  <a:srgbClr val="333333"/>
                </a:solidFill>
                <a:effectLst/>
                <a:latin typeface="Proxima Soft Cond Light" panose="02000506030000020004" pitchFamily="50" charset="0"/>
              </a:rPr>
              <a:t>Connecting with nature can be done while sitting.</a:t>
            </a:r>
          </a:p>
          <a:p>
            <a:pPr marL="285750" indent="-285750" algn="l">
              <a:buFont typeface="Arial" panose="020B0604020202020204" pitchFamily="34" charset="0"/>
              <a:buChar char="•"/>
            </a:pPr>
            <a:endParaRPr lang="en-US" b="0" i="0" dirty="0">
              <a:solidFill>
                <a:srgbClr val="333333"/>
              </a:solidFill>
              <a:effectLst/>
              <a:latin typeface="Proxima Soft Cond Light" panose="02000506030000020004" pitchFamily="50" charset="0"/>
            </a:endParaRPr>
          </a:p>
          <a:p>
            <a:pPr marL="285750" indent="-285750" algn="l">
              <a:buFont typeface="Arial" panose="020B0604020202020204" pitchFamily="34" charset="0"/>
              <a:buChar char="•"/>
            </a:pPr>
            <a:r>
              <a:rPr lang="en-US" b="0" i="0" dirty="0">
                <a:solidFill>
                  <a:srgbClr val="333333"/>
                </a:solidFill>
                <a:effectLst/>
                <a:latin typeface="Proxima Soft Cond Light" panose="02000506030000020004" pitchFamily="50" charset="0"/>
              </a:rPr>
              <a:t>Sit spot activities allow kids to engage their senses one-by-one, enhancing their focus and observation. </a:t>
            </a:r>
          </a:p>
          <a:p>
            <a:pPr marL="285750" indent="-285750" algn="l">
              <a:buFont typeface="Arial" panose="020B0604020202020204" pitchFamily="34" charset="0"/>
              <a:buChar char="•"/>
            </a:pPr>
            <a:endParaRPr lang="en-US" dirty="0">
              <a:solidFill>
                <a:srgbClr val="333333"/>
              </a:solidFill>
              <a:latin typeface="Proxima Soft Cond Light" panose="02000506030000020004" pitchFamily="50" charset="0"/>
            </a:endParaRPr>
          </a:p>
          <a:p>
            <a:pPr marL="285750" indent="-285750" algn="l">
              <a:buFont typeface="Arial" panose="020B0604020202020204" pitchFamily="34" charset="0"/>
              <a:buChar char="•"/>
            </a:pPr>
            <a:r>
              <a:rPr lang="en-US" b="0" i="0" dirty="0">
                <a:solidFill>
                  <a:srgbClr val="333333"/>
                </a:solidFill>
                <a:effectLst/>
                <a:latin typeface="Proxima Soft Cond Light" panose="02000506030000020004" pitchFamily="50" charset="0"/>
              </a:rPr>
              <a:t>Come up with your own name to call it, make it a group discussion on what to call you ‘sit spot’. </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54</a:t>
            </a:fld>
            <a:endParaRPr lang="en-CA"/>
          </a:p>
        </p:txBody>
      </p:sp>
    </p:spTree>
    <p:extLst>
      <p:ext uri="{BB962C8B-B14F-4D97-AF65-F5344CB8AC3E}">
        <p14:creationId xmlns:p14="http://schemas.microsoft.com/office/powerpoint/2010/main" val="1409399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800"/>
              </a:spcAft>
              <a:buNone/>
            </a:pPr>
            <a:r>
              <a:rPr lang="en-US" sz="1200" b="1" dirty="0">
                <a:effectLst/>
                <a:latin typeface="Proxima Soft Cond Light" panose="02000506030000020004" pitchFamily="50" charset="0"/>
              </a:rPr>
              <a:t>Support parents by </a:t>
            </a:r>
            <a:r>
              <a:rPr lang="en-US" sz="1200" dirty="0">
                <a:effectLst/>
                <a:latin typeface="Proxima Soft Cond Light" panose="02000506030000020004" pitchFamily="50" charset="0"/>
              </a:rPr>
              <a:t>- You can help parents support </a:t>
            </a:r>
            <a:r>
              <a:rPr lang="en-US" sz="1200" dirty="0">
                <a:latin typeface="Proxima Soft Cond Light" panose="02000506030000020004" pitchFamily="50" charset="0"/>
              </a:rPr>
              <a:t>their </a:t>
            </a:r>
            <a:r>
              <a:rPr lang="en-US" sz="1200" dirty="0">
                <a:effectLst/>
                <a:latin typeface="Proxima Soft Cond Light" panose="02000506030000020004" pitchFamily="50" charset="0"/>
              </a:rPr>
              <a:t>child’s enjoyment, learning</a:t>
            </a:r>
            <a:r>
              <a:rPr lang="en-US" sz="1200" dirty="0">
                <a:latin typeface="Proxima Soft Cond Light" panose="02000506030000020004" pitchFamily="50" charset="0"/>
              </a:rPr>
              <a:t> </a:t>
            </a:r>
            <a:r>
              <a:rPr lang="en-US" sz="1200" dirty="0">
                <a:effectLst/>
                <a:latin typeface="Proxima Soft Cond Light" panose="02000506030000020004" pitchFamily="50" charset="0"/>
              </a:rPr>
              <a:t>and development by understanding the benefits that</a:t>
            </a:r>
            <a:r>
              <a:rPr lang="en-US" sz="1200" dirty="0">
                <a:latin typeface="Proxima Soft Cond Light" panose="02000506030000020004" pitchFamily="50" charset="0"/>
              </a:rPr>
              <a:t> </a:t>
            </a:r>
            <a:r>
              <a:rPr lang="en-US" sz="1200" dirty="0">
                <a:effectLst/>
                <a:latin typeface="Proxima Soft Cond Light" panose="02000506030000020004" pitchFamily="50" charset="0"/>
              </a:rPr>
              <a:t>outdoor play – sometimes risky, sometimes messy and</a:t>
            </a:r>
            <a:r>
              <a:rPr lang="en-US" sz="1200" dirty="0">
                <a:latin typeface="Proxima Soft Cond Light" panose="02000506030000020004" pitchFamily="50" charset="0"/>
              </a:rPr>
              <a:t> </a:t>
            </a:r>
            <a:r>
              <a:rPr lang="en-US" sz="1200" dirty="0">
                <a:effectLst/>
                <a:latin typeface="Proxima Soft Cond Light" panose="02000506030000020004" pitchFamily="50" charset="0"/>
              </a:rPr>
              <a:t>sometimes wet or cold – can provide. </a:t>
            </a:r>
          </a:p>
          <a:p>
            <a:pPr marL="0" indent="0">
              <a:spcAft>
                <a:spcPts val="800"/>
              </a:spcAft>
              <a:buNone/>
            </a:pPr>
            <a:endParaRPr lang="en-US" sz="1200" dirty="0">
              <a:effectLst/>
              <a:latin typeface="Proxima Soft Cond Light" panose="02000506030000020004" pitchFamily="50" charset="0"/>
            </a:endParaRPr>
          </a:p>
          <a:p>
            <a:pPr marL="0" indent="0">
              <a:spcAft>
                <a:spcPts val="800"/>
              </a:spcAft>
              <a:buNone/>
            </a:pPr>
            <a:r>
              <a:rPr lang="en-US" sz="1200" b="1" dirty="0">
                <a:effectLst/>
                <a:latin typeface="Proxima Soft Cond Light" panose="02000506030000020004" pitchFamily="50" charset="0"/>
              </a:rPr>
              <a:t>Being outside in all</a:t>
            </a:r>
            <a:r>
              <a:rPr lang="en-US" sz="1200" b="1" dirty="0">
                <a:latin typeface="Proxima Soft Cond Light" panose="02000506030000020004" pitchFamily="50" charset="0"/>
              </a:rPr>
              <a:t> </a:t>
            </a:r>
            <a:r>
              <a:rPr lang="en-US" sz="1200" b="1" dirty="0">
                <a:effectLst/>
                <a:latin typeface="Proxima Soft Cond Light" panose="02000506030000020004" pitchFamily="50" charset="0"/>
              </a:rPr>
              <a:t>weathers </a:t>
            </a:r>
            <a:r>
              <a:rPr lang="en-US" sz="1200" dirty="0">
                <a:effectLst/>
                <a:latin typeface="Proxima Soft Cond Light" panose="02000506030000020004" pitchFamily="50" charset="0"/>
              </a:rPr>
              <a:t>and in every season gives children the chance to</a:t>
            </a:r>
            <a:r>
              <a:rPr lang="en-US" sz="1200" dirty="0">
                <a:latin typeface="Proxima Soft Cond Light" panose="02000506030000020004" pitchFamily="50" charset="0"/>
              </a:rPr>
              <a:t> </a:t>
            </a:r>
            <a:r>
              <a:rPr lang="en-US" sz="1200" dirty="0">
                <a:effectLst/>
                <a:latin typeface="Proxima Soft Cond Light" panose="02000506030000020004" pitchFamily="50" charset="0"/>
              </a:rPr>
              <a:t>experience ice and snow, sunshine and wind, the changing</a:t>
            </a:r>
            <a:r>
              <a:rPr lang="en-US" sz="1200" dirty="0">
                <a:latin typeface="Proxima Soft Cond Light" panose="02000506030000020004" pitchFamily="50" charset="0"/>
              </a:rPr>
              <a:t> </a:t>
            </a:r>
            <a:r>
              <a:rPr lang="en-US" sz="1200" dirty="0" err="1">
                <a:effectLst/>
                <a:latin typeface="Proxima Soft Cond Light" panose="02000506030000020004" pitchFamily="50" charset="0"/>
              </a:rPr>
              <a:t>colour</a:t>
            </a:r>
            <a:r>
              <a:rPr lang="en-US" sz="1200" dirty="0">
                <a:effectLst/>
                <a:latin typeface="Proxima Soft Cond Light" panose="02000506030000020004" pitchFamily="50" charset="0"/>
              </a:rPr>
              <a:t> of the leaves in fall and the appearance of</a:t>
            </a:r>
            <a:r>
              <a:rPr lang="en-US" sz="1200" dirty="0">
                <a:latin typeface="Proxima Soft Cond Light" panose="02000506030000020004" pitchFamily="50" charset="0"/>
              </a:rPr>
              <a:t> </a:t>
            </a:r>
            <a:r>
              <a:rPr lang="en-US" sz="1200" dirty="0">
                <a:effectLst/>
                <a:latin typeface="Proxima Soft Cond Light" panose="02000506030000020004" pitchFamily="50" charset="0"/>
              </a:rPr>
              <a:t>green shoots in spring.</a:t>
            </a:r>
            <a:r>
              <a:rPr lang="en-US" sz="1200" dirty="0">
                <a:latin typeface="Proxima Soft Cond Light" panose="02000506030000020004" pitchFamily="50" charset="0"/>
              </a:rPr>
              <a:t> </a:t>
            </a:r>
          </a:p>
          <a:p>
            <a:pPr marL="0" indent="0">
              <a:spcAft>
                <a:spcPts val="800"/>
              </a:spcAft>
              <a:buNone/>
            </a:pPr>
            <a:endParaRPr lang="en-US" sz="1200" dirty="0">
              <a:latin typeface="Proxima Soft Cond Light" panose="02000506030000020004" pitchFamily="50"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200" b="1" dirty="0">
                <a:effectLst/>
                <a:latin typeface="Proxima Soft Cond Light" panose="02000506030000020004" pitchFamily="50" charset="0"/>
              </a:rPr>
              <a:t>Encourage clothing to get dirty in  </a:t>
            </a:r>
          </a:p>
          <a:p>
            <a:pPr marL="0" indent="0">
              <a:spcAft>
                <a:spcPts val="800"/>
              </a:spcAft>
              <a:buNone/>
            </a:pPr>
            <a:r>
              <a:rPr lang="en-US" sz="1200" dirty="0">
                <a:effectLst/>
                <a:latin typeface="Proxima Soft Cond Light" panose="02000506030000020004" pitchFamily="50" charset="0"/>
              </a:rPr>
              <a:t>Sometimes parents don’t like their children going outside to</a:t>
            </a:r>
            <a:r>
              <a:rPr lang="en-US" sz="1200" dirty="0">
                <a:latin typeface="Proxima Soft Cond Light" panose="02000506030000020004" pitchFamily="50" charset="0"/>
              </a:rPr>
              <a:t> </a:t>
            </a:r>
            <a:r>
              <a:rPr lang="en-US" sz="1200" dirty="0">
                <a:effectLst/>
                <a:latin typeface="Proxima Soft Cond Light" panose="02000506030000020004" pitchFamily="50" charset="0"/>
              </a:rPr>
              <a:t>play because they don’t want them getting dirty.</a:t>
            </a:r>
          </a:p>
          <a:p>
            <a:pPr marL="0" indent="0">
              <a:spcAft>
                <a:spcPts val="800"/>
              </a:spcAft>
              <a:buNone/>
            </a:pPr>
            <a:endParaRPr lang="en-US" sz="1200" dirty="0">
              <a:effectLst/>
              <a:latin typeface="Proxima Soft Cond Light" panose="02000506030000020004" pitchFamily="50" charset="0"/>
            </a:endParaRPr>
          </a:p>
          <a:p>
            <a:pPr marL="0" indent="0">
              <a:spcAft>
                <a:spcPts val="800"/>
              </a:spcAft>
              <a:buNone/>
            </a:pPr>
            <a:r>
              <a:rPr lang="en-US" sz="1200" dirty="0">
                <a:effectLst/>
                <a:latin typeface="Proxima Soft Cond Light" panose="02000506030000020004" pitchFamily="50" charset="0"/>
              </a:rPr>
              <a:t>Encourage parents and children to provide for your outdoor space, in which they can collect natural materials from their yard and bring to the playground – the children will enjoy sharing from their house to the </a:t>
            </a:r>
            <a:r>
              <a:rPr lang="en-US" sz="1200" dirty="0" err="1">
                <a:effectLst/>
                <a:latin typeface="Proxima Soft Cond Light" panose="02000506030000020004" pitchFamily="50" charset="0"/>
              </a:rPr>
              <a:t>centre</a:t>
            </a:r>
            <a:r>
              <a:rPr lang="en-US" sz="1200" dirty="0">
                <a:effectLst/>
                <a:latin typeface="Proxima Soft Cond Light" panose="02000506030000020004" pitchFamily="50" charset="0"/>
              </a:rPr>
              <a:t>.  </a:t>
            </a:r>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56</a:t>
            </a:fld>
            <a:endParaRPr lang="en-CA"/>
          </a:p>
        </p:txBody>
      </p:sp>
    </p:spTree>
    <p:extLst>
      <p:ext uri="{BB962C8B-B14F-4D97-AF65-F5344CB8AC3E}">
        <p14:creationId xmlns:p14="http://schemas.microsoft.com/office/powerpoint/2010/main" val="3463634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Proxima Soft Cond Light" panose="02000506030000020004" pitchFamily="50" charset="0"/>
              </a:rPr>
              <a:t>Outdoor pedagogy </a:t>
            </a:r>
            <a:r>
              <a:rPr lang="en-US" sz="1200" b="0" dirty="0">
                <a:effectLst/>
                <a:latin typeface="Proxima Soft Cond Light" panose="02000506030000020004" pitchFamily="50" charset="0"/>
              </a:rPr>
              <a:t>can be simply defined as </a:t>
            </a:r>
            <a:r>
              <a:rPr lang="en-US" sz="1200" dirty="0">
                <a:latin typeface="Proxima Soft Cond Light" panose="02000506030000020004" pitchFamily="50" charset="0"/>
              </a:rPr>
              <a:t>experiential learning </a:t>
            </a:r>
            <a:r>
              <a:rPr lang="en-US" sz="1200" b="0" dirty="0">
                <a:effectLst/>
                <a:latin typeface="Proxima Soft Cond Light" panose="02000506030000020004" pitchFamily="50" charset="0"/>
              </a:rPr>
              <a:t>in, for, or about the outdoors.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Proxima Soft Cond Light" panose="02000506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Proxima Soft Cond Light" panose="02000506030000020004" pitchFamily="50" charset="0"/>
              </a:rPr>
              <a:t>The term 'outdoor pedagogy', however, is used broadly to refer to a range of open-ended activities that take place in a variety of ways in outdoor environments.</a:t>
            </a:r>
          </a:p>
          <a:p>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Proxima Soft Cond Light" panose="02000506030000020004" pitchFamily="50" charset="0"/>
              </a:rPr>
              <a:t>The outdoors gives children unique opportunities for:  </a:t>
            </a:r>
          </a:p>
          <a:p>
            <a:endParaRPr lang="en-CA" dirty="0"/>
          </a:p>
          <a:p>
            <a:pPr indent="-228600">
              <a:buFont typeface="Arial" panose="020B0604020202020204" pitchFamily="34" charset="0"/>
              <a:buChar char="•"/>
            </a:pPr>
            <a:r>
              <a:rPr lang="en-US" sz="1200" b="1" dirty="0">
                <a:latin typeface="Proxima Soft Cond Light" panose="02000506030000020004" pitchFamily="50" charset="0"/>
              </a:rPr>
              <a:t>Experience with all their senses, </a:t>
            </a:r>
            <a:r>
              <a:rPr lang="en-US" sz="1200" dirty="0">
                <a:latin typeface="Proxima Soft Cond Light" panose="02000506030000020004" pitchFamily="50" charset="0"/>
              </a:rPr>
              <a:t>the way they feel the grass, I’m sure we’ve all seen children take off their shoes at one point. When it snows, they open their mouths to try and catch a snowflake or two. Notice how children don’t care if there is sand all over them? In their hair? In between their toes in the summer? Those are all feelings that they need to experience. </a:t>
            </a:r>
          </a:p>
          <a:p>
            <a:pPr marL="0" indent="0">
              <a:buFont typeface="Arial" panose="020B0604020202020204" pitchFamily="34" charset="0"/>
              <a:buNone/>
            </a:pPr>
            <a:endParaRPr lang="en-US" sz="1200" dirty="0">
              <a:latin typeface="Proxima Soft Cond Light" panose="02000506030000020004" pitchFamily="50" charset="0"/>
            </a:endParaRPr>
          </a:p>
          <a:p>
            <a:pPr indent="-228600">
              <a:buFont typeface="Arial" panose="020B0604020202020204" pitchFamily="34" charset="0"/>
              <a:buChar char="•"/>
            </a:pPr>
            <a:r>
              <a:rPr lang="en-US" sz="1200" b="1" dirty="0">
                <a:latin typeface="Proxima Soft Cond Light" panose="02000506030000020004" pitchFamily="50" charset="0"/>
              </a:rPr>
              <a:t>Observations</a:t>
            </a:r>
            <a:r>
              <a:rPr lang="en-US" sz="1200" dirty="0">
                <a:latin typeface="Proxima Soft Cond Light" panose="02000506030000020004" pitchFamily="50" charset="0"/>
              </a:rPr>
              <a:t> – Outdoor play allows children to experience their connection to the world differently then they would outdoors. They have more space to explore and observe the wonders of nature. The know water play outside is going to be a different experience than it would indoors. Children get the observe differently. </a:t>
            </a:r>
          </a:p>
          <a:p>
            <a:pPr marL="0" indent="0">
              <a:buFont typeface="Arial" panose="020B0604020202020204" pitchFamily="34" charset="0"/>
              <a:buNone/>
            </a:pPr>
            <a:endParaRPr lang="en-US" sz="1200" dirty="0">
              <a:latin typeface="Proxima Soft Cond Light" panose="02000506030000020004" pitchFamily="50" charset="0"/>
            </a:endParaRPr>
          </a:p>
          <a:p>
            <a:pPr indent="-228600">
              <a:buFont typeface="Arial" panose="020B0604020202020204" pitchFamily="34" charset="0"/>
              <a:buChar char="•"/>
            </a:pPr>
            <a:r>
              <a:rPr lang="en-US" sz="1200" b="1" dirty="0">
                <a:latin typeface="Proxima Soft Cond Light" panose="02000506030000020004" pitchFamily="50" charset="0"/>
              </a:rPr>
              <a:t>Art, science, mathematics, language </a:t>
            </a:r>
            <a:r>
              <a:rPr lang="en-US" sz="1200" dirty="0">
                <a:latin typeface="Proxima Soft Cond Light" panose="02000506030000020004" pitchFamily="50" charset="0"/>
              </a:rPr>
              <a:t>– Art outdoors looks different than art inside. Manipulating playdough against nature and the textures, what patterns they made. The language children used outdoors, run, jump, sprint, the language to describe something that is happening “The clouds turned into like a cat” </a:t>
            </a:r>
          </a:p>
          <a:p>
            <a:pPr indent="-228600">
              <a:buFont typeface="Arial" panose="020B0604020202020204" pitchFamily="34" charset="0"/>
              <a:buChar char="•"/>
            </a:pPr>
            <a:endParaRPr lang="en-US" sz="1200" dirty="0">
              <a:latin typeface="Proxima Soft Cond Light" panose="02000506030000020004" pitchFamily="50" charset="0"/>
            </a:endParaRPr>
          </a:p>
          <a:p>
            <a:pPr indent="-228600">
              <a:buFont typeface="Arial" panose="020B0604020202020204" pitchFamily="34" charset="0"/>
              <a:buChar char="•"/>
            </a:pPr>
            <a:r>
              <a:rPr lang="en-US" sz="1200" b="1" dirty="0">
                <a:latin typeface="Proxima Soft Cond Light" panose="02000506030000020004" pitchFamily="50" charset="0"/>
              </a:rPr>
              <a:t>Developing social skills  </a:t>
            </a:r>
            <a:r>
              <a:rPr lang="en-US" sz="1200" dirty="0">
                <a:latin typeface="Proxima Soft Cond Light" panose="02000506030000020004" pitchFamily="50" charset="0"/>
              </a:rPr>
              <a:t>- most of the time children stick to their groups inside based on the interest of the children. For example, children who love art would be in the same learning area as another friend who loves art. But more this outdoors, their interest changes, maybe some art by drawing a spider they saw, might ignite another children who just loves bugs. Where these two children indoors has two different interests. </a:t>
            </a:r>
          </a:p>
          <a:p>
            <a:pPr marL="0" indent="0">
              <a:buFont typeface="Arial" panose="020B0604020202020204" pitchFamily="34" charset="0"/>
              <a:buNone/>
            </a:pPr>
            <a:endParaRPr lang="en-US" sz="1200" dirty="0">
              <a:latin typeface="Proxima Soft Cond Light" panose="02000506030000020004" pitchFamily="50" charset="0"/>
            </a:endParaRPr>
          </a:p>
          <a:p>
            <a:pPr indent="-228600">
              <a:buFont typeface="Arial" panose="020B0604020202020204" pitchFamily="34" charset="0"/>
              <a:buChar char="•"/>
            </a:pPr>
            <a:r>
              <a:rPr lang="en-US" sz="1200" b="1" dirty="0">
                <a:latin typeface="Proxima Soft Cond Light" panose="02000506030000020004" pitchFamily="50" charset="0"/>
              </a:rPr>
              <a:t>Building and constructing with sand, water and mud </a:t>
            </a:r>
            <a:r>
              <a:rPr lang="en-US" sz="1200" dirty="0">
                <a:latin typeface="Proxima Soft Cond Light" panose="02000506030000020004" pitchFamily="50" charset="0"/>
              </a:rPr>
              <a:t>– The opportunity to explore in a much grand scale with building with blocks might take up most of the playground and different areas of the playground, where inside some of the furniture might take away from the expansion of these ideas. Mud and water is in different areas of the playground then in a sensory bin that most of the time is individual. </a:t>
            </a:r>
          </a:p>
          <a:p>
            <a:pPr marL="0" indent="0">
              <a:buFont typeface="Arial" panose="020B0604020202020204" pitchFamily="34" charset="0"/>
              <a:buNone/>
            </a:pPr>
            <a:endParaRPr lang="en-US" sz="1200" dirty="0">
              <a:latin typeface="Proxima Soft Cond Light" panose="02000506030000020004" pitchFamily="50" charset="0"/>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4</a:t>
            </a:fld>
            <a:endParaRPr lang="en-CA"/>
          </a:p>
        </p:txBody>
      </p:sp>
    </p:spTree>
    <p:extLst>
      <p:ext uri="{BB962C8B-B14F-4D97-AF65-F5344CB8AC3E}">
        <p14:creationId xmlns:p14="http://schemas.microsoft.com/office/powerpoint/2010/main" val="1940881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latin typeface="Proxima Soft Cond Light" panose="02000506030000020004" pitchFamily="50" charset="0"/>
              </a:rPr>
              <a:t>How Does Learning Happen? </a:t>
            </a:r>
            <a:r>
              <a:rPr lang="en-US" sz="1200" b="0" i="0" u="none" strike="noStrike" baseline="0" dirty="0">
                <a:latin typeface="Proxima Soft Cond Light" panose="02000506030000020004" pitchFamily="50" charset="0"/>
              </a:rPr>
              <a:t>states that “children thrive in indoor and outdoor spaces that invite them to investigate, imagine, think, create, solve problems, and make meaning from their experiences – especially when the spaces contain interesting and complex open-ended materials that children can use in many ways” (pg. 20).  - so, adding mud to any area of the playground is far more interesting than creating a small designated area on the tables in bins. </a:t>
            </a:r>
          </a:p>
          <a:p>
            <a:endParaRPr lang="en-US" sz="1200" b="0" i="0" u="none" strike="noStrike" baseline="0" dirty="0">
              <a:latin typeface="Proxima Soft Cond Light" panose="02000506030000020004" pitchFamily="50" charset="0"/>
            </a:endParaRPr>
          </a:p>
          <a:p>
            <a:r>
              <a:rPr lang="en-US" sz="1200" b="1" i="0" u="none" strike="noStrike" baseline="0" dirty="0">
                <a:latin typeface="Proxima Soft Cond Light" panose="02000506030000020004" pitchFamily="50" charset="0"/>
              </a:rPr>
              <a:t>Developing engaging outdoor environments can support children in creating meaningful play experiences that are beneficial to their overall development</a:t>
            </a:r>
            <a:r>
              <a:rPr lang="en-US" sz="1200" b="0" i="0" u="none" strike="noStrike" baseline="0" dirty="0">
                <a:latin typeface="Proxima Soft Cond Light" panose="02000506030000020004" pitchFamily="50" charset="0"/>
              </a:rPr>
              <a:t>.  - </a:t>
            </a:r>
            <a:r>
              <a:rPr lang="en-US" sz="1200" dirty="0">
                <a:latin typeface="Proxima Soft Cond Light" panose="02000506030000020004" pitchFamily="50" charset="0"/>
              </a:rPr>
              <a:t>When children are outside, children have the freedom to shout and make noise, the space to be more expansive in their physical movements, which sparks their imaginations, and more places to hide in and explore. </a:t>
            </a:r>
          </a:p>
          <a:p>
            <a:endParaRPr lang="en-US" sz="1200" dirty="0">
              <a:latin typeface="Proxima Soft Cond Light" panose="02000506030000020004" pitchFamily="50" charset="0"/>
            </a:endParaRPr>
          </a:p>
          <a:p>
            <a:r>
              <a:rPr lang="en-US" sz="1200" dirty="0">
                <a:latin typeface="Proxima Soft Cond Light" panose="02000506030000020004" pitchFamily="50" charset="0"/>
              </a:rPr>
              <a:t>Children can also be messier outdoors, which encourages them to be more creative and to try things out and experiment.</a:t>
            </a:r>
          </a:p>
          <a:p>
            <a:endParaRPr lang="en-CA" sz="1200" dirty="0">
              <a:latin typeface="Proxima Soft Cond Light" panose="02000506030000020004" pitchFamily="50" charset="0"/>
            </a:endParaRPr>
          </a:p>
          <a:p>
            <a:pPr marR="1100"/>
            <a:r>
              <a:rPr lang="en-US" sz="1200" b="0" i="0" u="none" strike="noStrike" baseline="0" dirty="0">
                <a:latin typeface="Proxima Soft Cond Light" panose="02000506030000020004" pitchFamily="50" charset="0"/>
              </a:rPr>
              <a:t>Outdoor environments allow children to explore animals and insects and investigate what they do in their natural habitats. </a:t>
            </a:r>
          </a:p>
          <a:p>
            <a:pPr marR="1100"/>
            <a:endParaRPr lang="en-US" sz="1200" b="0" i="0" u="none" strike="noStrike" baseline="0" dirty="0">
              <a:latin typeface="Proxima Soft Cond Light" panose="02000506030000020004" pitchFamily="50" charset="0"/>
            </a:endParaRPr>
          </a:p>
          <a:p>
            <a:pPr marR="1100"/>
            <a:r>
              <a:rPr lang="en-US" sz="1200" dirty="0">
                <a:latin typeface="Proxima Soft Cond Light" panose="02000506030000020004" pitchFamily="50" charset="0"/>
              </a:rPr>
              <a:t>A</a:t>
            </a:r>
            <a:r>
              <a:rPr lang="en-US" sz="1200" b="0" i="0" u="none" strike="noStrike" baseline="0" dirty="0">
                <a:latin typeface="Proxima Soft Cond Light" panose="02000506030000020004" pitchFamily="50" charset="0"/>
              </a:rPr>
              <a:t>llows children the opportunity to explore plants and trees to see how they grow. </a:t>
            </a:r>
          </a:p>
          <a:p>
            <a:pPr marR="1100"/>
            <a:endParaRPr lang="en-US" sz="1200" b="0" i="0" u="none" strike="noStrike" baseline="0" dirty="0">
              <a:latin typeface="Proxima Soft Cond Light" panose="02000506030000020004" pitchFamily="50" charset="0"/>
            </a:endParaRPr>
          </a:p>
          <a:p>
            <a:pPr marR="1100"/>
            <a:r>
              <a:rPr lang="en-US" sz="1200" b="0" i="0" u="none" strike="noStrike" baseline="0" dirty="0">
                <a:latin typeface="Proxima Soft Cond Light" panose="02000506030000020004" pitchFamily="50" charset="0"/>
              </a:rPr>
              <a:t>Outdoor play also promotes mathematical learning. Children can count rocks, sort leaves or identify numbers through a game of hopscotch. </a:t>
            </a:r>
          </a:p>
          <a:p>
            <a:pPr marR="1100"/>
            <a:endParaRPr lang="en-US" sz="1200" b="0" i="0" u="none" strike="noStrike" baseline="0" dirty="0">
              <a:latin typeface="Proxima Soft Cond Light" panose="02000506030000020004" pitchFamily="50" charset="0"/>
            </a:endParaRPr>
          </a:p>
          <a:p>
            <a:pPr marR="1100"/>
            <a:r>
              <a:rPr lang="en-US" sz="1200" b="0" i="0" u="none" strike="noStrike" baseline="0" dirty="0">
                <a:latin typeface="Proxima Soft Cond Light" panose="02000506030000020004" pitchFamily="50" charset="0"/>
              </a:rPr>
              <a:t>Being creative and thinking outside of the box will help to create outdoor learning experiences all year long. </a:t>
            </a:r>
          </a:p>
          <a:p>
            <a:pPr marR="1100"/>
            <a:endParaRPr lang="en-US" sz="1200" b="0" i="0" u="none" strike="noStrike" baseline="0" dirty="0">
              <a:latin typeface="Proxima Soft Cond Light" panose="02000506030000020004" pitchFamily="50" charset="0"/>
            </a:endParaRPr>
          </a:p>
          <a:p>
            <a:pPr marR="1100"/>
            <a:r>
              <a:rPr lang="en-US" sz="1200" b="0" i="0" u="none" strike="noStrike" baseline="0" dirty="0">
                <a:latin typeface="Proxima Soft Cond Light" panose="02000506030000020004" pitchFamily="50" charset="0"/>
              </a:rPr>
              <a:t>Consider the children’s interests in the indoor environment and transfer them outside to help make the learning experiences more enticing—even when the weather is not warm and sunny. </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5</a:t>
            </a:fld>
            <a:endParaRPr lang="en-CA"/>
          </a:p>
        </p:txBody>
      </p:sp>
    </p:spTree>
    <p:extLst>
      <p:ext uri="{BB962C8B-B14F-4D97-AF65-F5344CB8AC3E}">
        <p14:creationId xmlns:p14="http://schemas.microsoft.com/office/powerpoint/2010/main" val="1827805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Proxima Soft Cond Light" panose="02000506030000020004" pitchFamily="50" charset="0"/>
              </a:rPr>
              <a:t>Outdoor activities promote physical exercise, helping children develop gross motor skills and overall fitness.</a:t>
            </a:r>
            <a:endParaRPr lang="en-US" sz="1200" dirty="0">
              <a:latin typeface="Proxima Soft Cond Light" panose="02000506030000020004" pitchFamily="50" charset="0"/>
            </a:endParaRPr>
          </a:p>
          <a:p>
            <a:r>
              <a:rPr lang="en-CA" dirty="0"/>
              <a:t> - </a:t>
            </a:r>
            <a:r>
              <a:rPr lang="en-US" b="0" i="0" dirty="0">
                <a:solidFill>
                  <a:srgbClr val="374151"/>
                </a:solidFill>
                <a:effectLst/>
                <a:latin typeface="Söhne"/>
              </a:rPr>
              <a:t>Gross motor skills involve the coordination and control of large muscle groups, leading to activities that require whole-body movement. </a:t>
            </a:r>
          </a:p>
          <a:p>
            <a:r>
              <a:rPr lang="en-CA" b="1" i="0" dirty="0">
                <a:effectLst/>
                <a:latin typeface="Söhne"/>
              </a:rPr>
              <a:t>Running and Racing</a:t>
            </a:r>
            <a:endParaRPr lang="en-US" b="0" i="0" dirty="0">
              <a:solidFill>
                <a:srgbClr val="374151"/>
              </a:solidFill>
              <a:effectLst/>
              <a:latin typeface="Söhne"/>
            </a:endParaRPr>
          </a:p>
          <a:p>
            <a:r>
              <a:rPr lang="en-CA" b="1" i="0" dirty="0">
                <a:effectLst/>
                <a:latin typeface="Söhne"/>
              </a:rPr>
              <a:t>Jumping Games</a:t>
            </a:r>
            <a:endParaRPr lang="en-US" b="0" i="0" dirty="0">
              <a:solidFill>
                <a:srgbClr val="374151"/>
              </a:solidFill>
              <a:effectLst/>
              <a:latin typeface="Söhne"/>
            </a:endParaRPr>
          </a:p>
          <a:p>
            <a:r>
              <a:rPr lang="en-CA" b="1" i="0" dirty="0">
                <a:effectLst/>
                <a:latin typeface="Söhne"/>
              </a:rPr>
              <a:t>Obstacle Courses</a:t>
            </a:r>
            <a:endParaRPr lang="en-US" b="0" i="0" dirty="0">
              <a:solidFill>
                <a:srgbClr val="374151"/>
              </a:solidFill>
              <a:effectLst/>
              <a:latin typeface="Söhne"/>
            </a:endParaRPr>
          </a:p>
          <a:p>
            <a:r>
              <a:rPr lang="en-CA" b="1" i="0" dirty="0">
                <a:effectLst/>
                <a:latin typeface="Söhne"/>
              </a:rPr>
              <a:t>Nature Yoga</a:t>
            </a:r>
            <a:r>
              <a:rPr lang="en-US" b="0" i="0" dirty="0">
                <a:solidFill>
                  <a:srgbClr val="374151"/>
                </a:solidFill>
                <a:effectLst/>
                <a:latin typeface="Söhne"/>
              </a:rPr>
              <a:t> - simple yoga poses into outdoor activities to improve flexibility, balance, and body awareness.</a:t>
            </a:r>
          </a:p>
          <a:p>
            <a:pPr algn="l"/>
            <a:r>
              <a:rPr lang="en-US" b="1" i="0" dirty="0">
                <a:solidFill>
                  <a:srgbClr val="374151"/>
                </a:solidFill>
                <a:effectLst/>
                <a:latin typeface="Söhne"/>
              </a:rPr>
              <a:t>Nature Scavenger Hunt:</a:t>
            </a:r>
            <a:r>
              <a:rPr lang="en-US" b="0" i="0" dirty="0">
                <a:solidFill>
                  <a:srgbClr val="374151"/>
                </a:solidFill>
                <a:effectLst/>
                <a:latin typeface="Söhne"/>
              </a:rPr>
              <a:t> - Create a scavenger hunt that involves walking, running, and searching for items, promoting exploration and movement.</a:t>
            </a:r>
          </a:p>
          <a:p>
            <a:pPr algn="l"/>
            <a:r>
              <a:rPr lang="en-US" b="1" i="0" dirty="0">
                <a:solidFill>
                  <a:srgbClr val="374151"/>
                </a:solidFill>
                <a:effectLst/>
                <a:latin typeface="Söhne"/>
              </a:rPr>
              <a:t>Tree Climbing:</a:t>
            </a:r>
            <a:r>
              <a:rPr lang="en-US" b="0" i="0" dirty="0">
                <a:solidFill>
                  <a:srgbClr val="374151"/>
                </a:solidFill>
                <a:effectLst/>
                <a:latin typeface="Söhne"/>
              </a:rPr>
              <a:t> Climbing trees enhances balance, coordination</a:t>
            </a:r>
          </a:p>
          <a:p>
            <a:pPr algn="l"/>
            <a:endParaRPr lang="en-US" b="0" i="0" dirty="0">
              <a:solidFill>
                <a:srgbClr val="374151"/>
              </a:solidFill>
              <a:effectLst/>
              <a:latin typeface="Söhne"/>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6</a:t>
            </a:fld>
            <a:endParaRPr lang="en-CA"/>
          </a:p>
        </p:txBody>
      </p:sp>
    </p:spTree>
    <p:extLst>
      <p:ext uri="{BB962C8B-B14F-4D97-AF65-F5344CB8AC3E}">
        <p14:creationId xmlns:p14="http://schemas.microsoft.com/office/powerpoint/2010/main" val="4143257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Spending time in nature has been shown to reduce stress levels. Natural environments offer a break from the constant demands and stimuli of modern life, allowing individuals to relax and unwind.</a:t>
            </a:r>
          </a:p>
          <a:p>
            <a:pPr>
              <a:lnSpc>
                <a:spcPct val="107000"/>
              </a:lnSpc>
              <a:spcAft>
                <a:spcPts val="800"/>
              </a:spcAft>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Improved Mood:</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Nature exposure is associated with an improvement in mood and a reduction in feelings of anxiety and depression. The sights, sounds, and smells of natural settings can have a calming and uplifting effect.</a:t>
            </a:r>
          </a:p>
          <a:p>
            <a:pPr>
              <a:lnSpc>
                <a:spcPct val="107000"/>
              </a:lnSpc>
              <a:spcAft>
                <a:spcPts val="800"/>
              </a:spcAft>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E</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nhanced Creativity:</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Time in nature has been linked to increased creativity and problem-solving skills. The relaxed state of mind achieved in natural surroundings can foster a more open and imaginative mindset.</a:t>
            </a:r>
          </a:p>
          <a:p>
            <a:pPr>
              <a:lnSpc>
                <a:spcPct val="107000"/>
              </a:lnSpc>
              <a:spcAft>
                <a:spcPts val="800"/>
              </a:spcAft>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Increased Attention and Focus:</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Nature has a restorative effect on attention and cognitive function. Spending time in green spaces has been shown to improve concentration and reduce mental fatigue.</a:t>
            </a:r>
          </a:p>
          <a:p>
            <a:pPr>
              <a:lnSpc>
                <a:spcPct val="107000"/>
              </a:lnSpc>
              <a:spcAft>
                <a:spcPts val="800"/>
              </a:spcAft>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Mindfulness and Presence:</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Nature encourages mindfulness, helping individuals become more present and engaged in the moment. Observing the natural world promotes a sense of awe and wonder, leading to a more mindful and appreciative mindset.</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7</a:t>
            </a:fld>
            <a:endParaRPr lang="en-CA"/>
          </a:p>
        </p:txBody>
      </p:sp>
    </p:spTree>
    <p:extLst>
      <p:ext uri="{BB962C8B-B14F-4D97-AF65-F5344CB8AC3E}">
        <p14:creationId xmlns:p14="http://schemas.microsoft.com/office/powerpoint/2010/main" val="183074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buFont typeface="Arial" panose="020B0604020202020204" pitchFamily="34" charset="0"/>
              <a:buChar char="•"/>
            </a:pPr>
            <a:r>
              <a:rPr lang="en-US" b="1" i="0" dirty="0">
                <a:effectLst/>
                <a:latin typeface="Proxima Soft Cond Light" panose="02000506030000020004" pitchFamily="50" charset="0"/>
              </a:rPr>
              <a:t>Outdoor environments </a:t>
            </a:r>
            <a:r>
              <a:rPr lang="en-US" i="0" dirty="0">
                <a:effectLst/>
                <a:latin typeface="Proxima Soft Cond Light" panose="02000506030000020004" pitchFamily="50" charset="0"/>
              </a:rPr>
              <a:t>- </a:t>
            </a:r>
            <a:r>
              <a:rPr lang="en-US" b="0" i="0" dirty="0">
                <a:solidFill>
                  <a:srgbClr val="374151"/>
                </a:solidFill>
                <a:effectLst/>
                <a:latin typeface="Söhne"/>
              </a:rPr>
              <a:t>activities stimulate various aspects of cognitive functioning, including problem-solving, creativity, memory, attention, and spatial awareness.</a:t>
            </a:r>
          </a:p>
          <a:p>
            <a:pPr indent="-228600">
              <a:buFont typeface="Arial" panose="020B0604020202020204" pitchFamily="34" charset="0"/>
              <a:buChar char="•"/>
            </a:pPr>
            <a:endParaRPr lang="en-US" dirty="0">
              <a:latin typeface="Proxima Soft Cond Light" panose="02000506030000020004" pitchFamily="50" charset="0"/>
            </a:endParaRPr>
          </a:p>
          <a:p>
            <a:pPr algn="l"/>
            <a:r>
              <a:rPr lang="en-US" b="1" i="0" dirty="0">
                <a:solidFill>
                  <a:srgbClr val="374151"/>
                </a:solidFill>
                <a:effectLst/>
                <a:latin typeface="Söhne"/>
              </a:rPr>
              <a:t>Problem-Solving:</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Outdoor settings often present challenges that require problem-solving skills. Activities like navigating through an obstacle course, finding a hidden treasure during a scavenger hunt, or figuring out how to climb a tree can enhance problem-solving abilities.</a:t>
            </a:r>
          </a:p>
          <a:p>
            <a:endParaRPr lang="en-CA" dirty="0"/>
          </a:p>
          <a:p>
            <a:pPr algn="l"/>
            <a:r>
              <a:rPr lang="en-US" b="1" i="0" dirty="0">
                <a:solidFill>
                  <a:srgbClr val="374151"/>
                </a:solidFill>
                <a:effectLst/>
                <a:latin typeface="Söhne"/>
              </a:rPr>
              <a:t>Creativity and Imagination:</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Outdoor environments stimulate creativity and imagination. Children, in particular, benefit from unstructured play in natural settings, allowing them to invent games, create stories, and explore their surroundings.</a:t>
            </a:r>
          </a:p>
          <a:p>
            <a:endParaRPr lang="en-CA" dirty="0"/>
          </a:p>
          <a:p>
            <a:pPr algn="l"/>
            <a:r>
              <a:rPr lang="en-US" b="1" i="0" dirty="0">
                <a:solidFill>
                  <a:srgbClr val="374151"/>
                </a:solidFill>
                <a:effectLst/>
                <a:latin typeface="Söhne"/>
              </a:rPr>
              <a:t>Spatial Awareness:</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Outdoor activities often involve navigating spaces, estimating distances, and understanding spatial relationships. This helps in the development of spatial awareness and visual-motor skills.</a:t>
            </a:r>
          </a:p>
          <a:p>
            <a:pPr algn="l">
              <a:buFont typeface="Arial" panose="020B0604020202020204" pitchFamily="34" charset="0"/>
              <a:buChar char="•"/>
            </a:pPr>
            <a:endParaRPr lang="en-US" b="0" i="0" dirty="0">
              <a:solidFill>
                <a:srgbClr val="374151"/>
              </a:solidFill>
              <a:effectLst/>
              <a:latin typeface="Söhne"/>
            </a:endParaRPr>
          </a:p>
          <a:p>
            <a:pPr algn="l"/>
            <a:r>
              <a:rPr lang="en-US" b="1" i="0" dirty="0">
                <a:solidFill>
                  <a:srgbClr val="374151"/>
                </a:solidFill>
                <a:effectLst/>
                <a:latin typeface="Söhne"/>
              </a:rPr>
              <a:t>Observation Skills:</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Nature walks, bird watching, and other outdoor activities encourage keen observation skills. Children learn to notice details in their environment, enhancing their ability to focus and pay attention.</a:t>
            </a:r>
          </a:p>
          <a:p>
            <a:pPr algn="l">
              <a:buFont typeface="Arial" panose="020B0604020202020204" pitchFamily="34" charset="0"/>
              <a:buChar char="•"/>
            </a:pPr>
            <a:endParaRPr lang="en-US" b="0" i="0" dirty="0">
              <a:solidFill>
                <a:srgbClr val="374151"/>
              </a:solidFill>
              <a:effectLst/>
              <a:latin typeface="Söhne"/>
            </a:endParaRPr>
          </a:p>
          <a:p>
            <a:pPr algn="l"/>
            <a:r>
              <a:rPr lang="en-US" b="1" i="0" dirty="0">
                <a:solidFill>
                  <a:srgbClr val="374151"/>
                </a:solidFill>
                <a:effectLst/>
                <a:latin typeface="Söhne"/>
              </a:rPr>
              <a:t>Multisensory Stimulation:</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Outdoor environments engage multiple senses simultaneously. This multisensory stimulation enhances cognitive development by providing a diverse range of sensory inputs.</a:t>
            </a:r>
          </a:p>
          <a:p>
            <a:pPr algn="l">
              <a:buFont typeface="Arial" panose="020B0604020202020204" pitchFamily="34" charset="0"/>
              <a:buChar char="•"/>
            </a:pPr>
            <a:endParaRPr lang="en-US" b="0" i="0" dirty="0">
              <a:solidFill>
                <a:srgbClr val="374151"/>
              </a:solidFill>
              <a:effectLst/>
              <a:latin typeface="Söhne"/>
            </a:endParaRPr>
          </a:p>
          <a:p>
            <a:pPr algn="l">
              <a:buFont typeface="Arial" panose="020B0604020202020204" pitchFamily="34" charset="0"/>
              <a:buChar char="•"/>
            </a:pPr>
            <a:endParaRPr lang="en-US" b="0" i="0" dirty="0">
              <a:solidFill>
                <a:srgbClr val="374151"/>
              </a:solidFill>
              <a:effectLst/>
              <a:latin typeface="Söhne"/>
            </a:endParaRP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8</a:t>
            </a:fld>
            <a:endParaRPr lang="en-CA"/>
          </a:p>
        </p:txBody>
      </p:sp>
    </p:spTree>
    <p:extLst>
      <p:ext uri="{BB962C8B-B14F-4D97-AF65-F5344CB8AC3E}">
        <p14:creationId xmlns:p14="http://schemas.microsoft.com/office/powerpoint/2010/main" val="275233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Teamwork and Cooperation:</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Outdoor activities often involve teamwork and cooperation, like playing on team sports. These experiences help children learn to collaborate and communicate effectively with others.</a:t>
            </a:r>
          </a:p>
          <a:p>
            <a:pPr>
              <a:lnSpc>
                <a:spcPct val="107000"/>
              </a:lnSpc>
              <a:spcAft>
                <a:spcPts val="800"/>
              </a:spcAft>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Communication Skills:</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Outdoor settings provide a relaxed and open atmosphere, making it easier for children to engage in conversations. Either small talk with other children or working together for a common purpose. </a:t>
            </a:r>
          </a:p>
          <a:p>
            <a:pPr>
              <a:lnSpc>
                <a:spcPct val="107000"/>
              </a:lnSpc>
              <a:spcAft>
                <a:spcPts val="800"/>
              </a:spcAft>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Conflict Resolution:</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Interactions in outdoor environments may present challenges or conflicts, providing opportunities for individuals to develop conflict resolution skills. Learning to navigate disagreements and find solutions is an important aspect of social development.</a:t>
            </a:r>
          </a:p>
          <a:p>
            <a:pPr>
              <a:lnSpc>
                <a:spcPct val="107000"/>
              </a:lnSpc>
              <a:spcAft>
                <a:spcPts val="800"/>
              </a:spcAft>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Building Friendships:</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Outdoor activities often facilitate the formation of friendships. Shared experiences in nature create strong bonds, and the informal setting can make it easier for children to connect.</a:t>
            </a:r>
          </a:p>
          <a:p>
            <a:endParaRPr lang="en-CA" dirty="0"/>
          </a:p>
        </p:txBody>
      </p:sp>
      <p:sp>
        <p:nvSpPr>
          <p:cNvPr id="4" name="Slide Number Placeholder 3"/>
          <p:cNvSpPr>
            <a:spLocks noGrp="1"/>
          </p:cNvSpPr>
          <p:nvPr>
            <p:ph type="sldNum" sz="quarter" idx="5"/>
          </p:nvPr>
        </p:nvSpPr>
        <p:spPr/>
        <p:txBody>
          <a:bodyPr/>
          <a:lstStyle/>
          <a:p>
            <a:fld id="{E81D91A6-444A-4D9B-AC88-F9FF20AAFF4C}" type="slidenum">
              <a:rPr lang="en-CA" smtClean="0"/>
              <a:t>9</a:t>
            </a:fld>
            <a:endParaRPr lang="en-CA"/>
          </a:p>
        </p:txBody>
      </p:sp>
    </p:spTree>
    <p:extLst>
      <p:ext uri="{BB962C8B-B14F-4D97-AF65-F5344CB8AC3E}">
        <p14:creationId xmlns:p14="http://schemas.microsoft.com/office/powerpoint/2010/main" val="2498280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3617B0-5B52-6D4E-BC33-EF2698EED637}"/>
              </a:ext>
            </a:extLst>
          </p:cNvPr>
          <p:cNvPicPr>
            <a:picLocks noChangeAspect="1"/>
          </p:cNvPicPr>
          <p:nvPr userDrawn="1"/>
        </p:nvPicPr>
        <p:blipFill rotWithShape="1">
          <a:blip r:embed="rId2"/>
          <a:srcRect b="7333"/>
          <a:stretch/>
        </p:blipFill>
        <p:spPr>
          <a:xfrm>
            <a:off x="0" y="0"/>
            <a:ext cx="12192000" cy="3066584"/>
          </a:xfrm>
          <a:prstGeom prst="rect">
            <a:avLst/>
          </a:prstGeom>
        </p:spPr>
      </p:pic>
      <p:sp>
        <p:nvSpPr>
          <p:cNvPr id="9" name="Title 8">
            <a:extLst>
              <a:ext uri="{FF2B5EF4-FFF2-40B4-BE49-F238E27FC236}">
                <a16:creationId xmlns:a16="http://schemas.microsoft.com/office/drawing/2014/main" id="{09A2BDCF-BAB9-EE4A-8811-005CB0E7B181}"/>
              </a:ext>
            </a:extLst>
          </p:cNvPr>
          <p:cNvSpPr>
            <a:spLocks noGrp="1"/>
          </p:cNvSpPr>
          <p:nvPr>
            <p:ph type="title" hasCustomPrompt="1"/>
          </p:nvPr>
        </p:nvSpPr>
        <p:spPr>
          <a:xfrm>
            <a:off x="838200" y="3780266"/>
            <a:ext cx="10515600" cy="1325563"/>
          </a:xfrm>
        </p:spPr>
        <p:txBody>
          <a:bodyPr/>
          <a:lstStyle>
            <a:lvl1pPr algn="ctr">
              <a:defRPr b="1">
                <a:solidFill>
                  <a:srgbClr val="6D2979"/>
                </a:solidFill>
                <a:latin typeface="+mn-lt"/>
              </a:defRPr>
            </a:lvl1pPr>
          </a:lstStyle>
          <a:p>
            <a:r>
              <a:rPr lang="en-US"/>
              <a:t>CLICK TO EDIT MASTER TITLE STYLE</a:t>
            </a:r>
          </a:p>
        </p:txBody>
      </p:sp>
    </p:spTree>
    <p:extLst>
      <p:ext uri="{BB962C8B-B14F-4D97-AF65-F5344CB8AC3E}">
        <p14:creationId xmlns:p14="http://schemas.microsoft.com/office/powerpoint/2010/main" val="2408022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555F-8302-6A48-85A1-EE2347CEA5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577CE3-D984-234D-A55C-2BB744A959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3B2F3C-F7A0-CB4B-BEC0-631A0CE63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7F3F8F-2C85-CC4A-BB33-FD219A7727AD}"/>
              </a:ext>
            </a:extLst>
          </p:cNvPr>
          <p:cNvSpPr>
            <a:spLocks noGrp="1"/>
          </p:cNvSpPr>
          <p:nvPr>
            <p:ph type="dt" sz="half" idx="10"/>
          </p:nvPr>
        </p:nvSpPr>
        <p:spPr/>
        <p:txBody>
          <a:bodyPr/>
          <a:lstStyle/>
          <a:p>
            <a:fld id="{B2D31D40-F208-F749-B90A-0BB8F87144DA}" type="datetimeFigureOut">
              <a:rPr lang="en-US" smtClean="0"/>
              <a:t>11/4/2024</a:t>
            </a:fld>
            <a:endParaRPr lang="en-US"/>
          </a:p>
        </p:txBody>
      </p:sp>
      <p:sp>
        <p:nvSpPr>
          <p:cNvPr id="6" name="Footer Placeholder 5">
            <a:extLst>
              <a:ext uri="{FF2B5EF4-FFF2-40B4-BE49-F238E27FC236}">
                <a16:creationId xmlns:a16="http://schemas.microsoft.com/office/drawing/2014/main" id="{DBFDE28F-AFE2-5C4E-B3BD-557443852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51409A-872E-3F40-A41E-27FAB6CC4DFE}"/>
              </a:ext>
            </a:extLst>
          </p:cNvPr>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575149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4206-AF7A-754B-A4EC-44634DAD3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CB02CB-1FC6-DB49-AAF2-8E94C0105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657C7C-535B-FB44-98FF-E0023951AB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03E632-BF4D-1444-A46C-DE75EC80B37E}"/>
              </a:ext>
            </a:extLst>
          </p:cNvPr>
          <p:cNvSpPr>
            <a:spLocks noGrp="1"/>
          </p:cNvSpPr>
          <p:nvPr>
            <p:ph type="dt" sz="half" idx="10"/>
          </p:nvPr>
        </p:nvSpPr>
        <p:spPr/>
        <p:txBody>
          <a:bodyPr/>
          <a:lstStyle/>
          <a:p>
            <a:fld id="{B2D31D40-F208-F749-B90A-0BB8F87144DA}" type="datetimeFigureOut">
              <a:rPr lang="en-US" smtClean="0"/>
              <a:t>11/4/2024</a:t>
            </a:fld>
            <a:endParaRPr lang="en-US"/>
          </a:p>
        </p:txBody>
      </p:sp>
      <p:sp>
        <p:nvSpPr>
          <p:cNvPr id="6" name="Footer Placeholder 5">
            <a:extLst>
              <a:ext uri="{FF2B5EF4-FFF2-40B4-BE49-F238E27FC236}">
                <a16:creationId xmlns:a16="http://schemas.microsoft.com/office/drawing/2014/main" id="{F62E3A1C-0B92-164A-B2D3-14AB3B227B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4373-E616-934D-9548-5E9B065186F8}"/>
              </a:ext>
            </a:extLst>
          </p:cNvPr>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4012202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2935-1E37-8C4E-8C56-6A66006450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B158B-D23B-364F-AFBE-9D81D33DA8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359CB-2C0D-CC4D-A552-B9C095291097}"/>
              </a:ext>
            </a:extLst>
          </p:cNvPr>
          <p:cNvSpPr>
            <a:spLocks noGrp="1"/>
          </p:cNvSpPr>
          <p:nvPr>
            <p:ph type="dt" sz="half" idx="10"/>
          </p:nvPr>
        </p:nvSpPr>
        <p:spPr/>
        <p:txBody>
          <a:bodyPr/>
          <a:lstStyle/>
          <a:p>
            <a:fld id="{B2D31D40-F208-F749-B90A-0BB8F87144DA}" type="datetimeFigureOut">
              <a:rPr lang="en-US" smtClean="0"/>
              <a:t>11/4/2024</a:t>
            </a:fld>
            <a:endParaRPr lang="en-US"/>
          </a:p>
        </p:txBody>
      </p:sp>
      <p:sp>
        <p:nvSpPr>
          <p:cNvPr id="5" name="Footer Placeholder 4">
            <a:extLst>
              <a:ext uri="{FF2B5EF4-FFF2-40B4-BE49-F238E27FC236}">
                <a16:creationId xmlns:a16="http://schemas.microsoft.com/office/drawing/2014/main" id="{4EC1D2BE-A110-014C-8EAF-00E561DAC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BC492-CC14-444D-84B6-AE86BADAA65B}"/>
              </a:ext>
            </a:extLst>
          </p:cNvPr>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0706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5DFB2-FD3C-3047-B5E0-A9A238F865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2EA636-91AE-C04B-932B-CDDBAE8A7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88FB2-251D-EF40-8EB6-56297D15D748}"/>
              </a:ext>
            </a:extLst>
          </p:cNvPr>
          <p:cNvSpPr>
            <a:spLocks noGrp="1"/>
          </p:cNvSpPr>
          <p:nvPr>
            <p:ph type="dt" sz="half" idx="10"/>
          </p:nvPr>
        </p:nvSpPr>
        <p:spPr/>
        <p:txBody>
          <a:bodyPr/>
          <a:lstStyle/>
          <a:p>
            <a:fld id="{B2D31D40-F208-F749-B90A-0BB8F87144DA}" type="datetimeFigureOut">
              <a:rPr lang="en-US" smtClean="0"/>
              <a:t>11/4/2024</a:t>
            </a:fld>
            <a:endParaRPr lang="en-US"/>
          </a:p>
        </p:txBody>
      </p:sp>
      <p:sp>
        <p:nvSpPr>
          <p:cNvPr id="5" name="Footer Placeholder 4">
            <a:extLst>
              <a:ext uri="{FF2B5EF4-FFF2-40B4-BE49-F238E27FC236}">
                <a16:creationId xmlns:a16="http://schemas.microsoft.com/office/drawing/2014/main" id="{92923124-7A87-4842-9880-06732EBF7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22A86-7332-DB4D-93EF-AFC902B0D993}"/>
              </a:ext>
            </a:extLst>
          </p:cNvPr>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139833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EC01A2-A068-B54A-86F1-D7ACE04D8FAE}"/>
              </a:ext>
            </a:extLst>
          </p:cNvPr>
          <p:cNvPicPr>
            <a:picLocks noChangeAspect="1"/>
          </p:cNvPicPr>
          <p:nvPr userDrawn="1"/>
        </p:nvPicPr>
        <p:blipFill rotWithShape="1">
          <a:blip r:embed="rId2"/>
          <a:srcRect t="84402"/>
          <a:stretch/>
        </p:blipFill>
        <p:spPr>
          <a:xfrm>
            <a:off x="2" y="5698273"/>
            <a:ext cx="12191998" cy="1159727"/>
          </a:xfrm>
          <a:prstGeom prst="rect">
            <a:avLst/>
          </a:prstGeom>
        </p:spPr>
      </p:pic>
      <p:sp>
        <p:nvSpPr>
          <p:cNvPr id="9" name="Title 8">
            <a:extLst>
              <a:ext uri="{FF2B5EF4-FFF2-40B4-BE49-F238E27FC236}">
                <a16:creationId xmlns:a16="http://schemas.microsoft.com/office/drawing/2014/main" id="{6E761718-4629-A04E-8189-B82DECB928AF}"/>
              </a:ext>
            </a:extLst>
          </p:cNvPr>
          <p:cNvSpPr>
            <a:spLocks noGrp="1"/>
          </p:cNvSpPr>
          <p:nvPr>
            <p:ph type="title" hasCustomPrompt="1"/>
          </p:nvPr>
        </p:nvSpPr>
        <p:spPr/>
        <p:txBody>
          <a:bodyPr>
            <a:normAutofit/>
          </a:bodyPr>
          <a:lstStyle>
            <a:lvl1pPr>
              <a:defRPr sz="4000" b="1">
                <a:solidFill>
                  <a:srgbClr val="6D2979"/>
                </a:solidFill>
                <a:latin typeface="+mn-lt"/>
              </a:defRPr>
            </a:lvl1pPr>
          </a:lstStyle>
          <a:p>
            <a:r>
              <a:rPr lang="en-US"/>
              <a:t>CLICK TO EDIT MASTER TITLE STYLE</a:t>
            </a:r>
          </a:p>
        </p:txBody>
      </p:sp>
      <p:sp>
        <p:nvSpPr>
          <p:cNvPr id="11" name="Content Placeholder 10">
            <a:extLst>
              <a:ext uri="{FF2B5EF4-FFF2-40B4-BE49-F238E27FC236}">
                <a16:creationId xmlns:a16="http://schemas.microsoft.com/office/drawing/2014/main" id="{5022E0FD-7C06-E84D-87BC-E8397FB3EDBA}"/>
              </a:ext>
            </a:extLst>
          </p:cNvPr>
          <p:cNvSpPr>
            <a:spLocks noGrp="1"/>
          </p:cNvSpPr>
          <p:nvPr>
            <p:ph sz="quarter" idx="10"/>
          </p:nvPr>
        </p:nvSpPr>
        <p:spPr>
          <a:xfrm>
            <a:off x="838199" y="1690688"/>
            <a:ext cx="10515599" cy="384031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41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0948-C28F-5F4A-B8B7-8FFFE8ED5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461A47-B2A2-1346-8541-5594603E1B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1F5598-030E-3944-906D-955F239AC1AF}"/>
              </a:ext>
            </a:extLst>
          </p:cNvPr>
          <p:cNvSpPr>
            <a:spLocks noGrp="1"/>
          </p:cNvSpPr>
          <p:nvPr>
            <p:ph type="dt" sz="half" idx="10"/>
          </p:nvPr>
        </p:nvSpPr>
        <p:spPr/>
        <p:txBody>
          <a:bodyPr/>
          <a:lstStyle/>
          <a:p>
            <a:fld id="{B2D31D40-F208-F749-B90A-0BB8F87144DA}" type="datetimeFigureOut">
              <a:rPr lang="en-US" smtClean="0"/>
              <a:t>11/4/2024</a:t>
            </a:fld>
            <a:endParaRPr lang="en-US"/>
          </a:p>
        </p:txBody>
      </p:sp>
      <p:sp>
        <p:nvSpPr>
          <p:cNvPr id="5" name="Footer Placeholder 4">
            <a:extLst>
              <a:ext uri="{FF2B5EF4-FFF2-40B4-BE49-F238E27FC236}">
                <a16:creationId xmlns:a16="http://schemas.microsoft.com/office/drawing/2014/main" id="{10D388D5-00F9-1D49-A1D5-2B744E305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8E912-04F1-B14A-9510-5B93F1795643}"/>
              </a:ext>
            </a:extLst>
          </p:cNvPr>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65266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A8EF-3C6B-A94C-8ADA-05EF5EA544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5EF6F-D06C-6246-81E8-A5C952FFA2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730C6-94BB-9944-BD9A-255F0941246C}"/>
              </a:ext>
            </a:extLst>
          </p:cNvPr>
          <p:cNvSpPr>
            <a:spLocks noGrp="1"/>
          </p:cNvSpPr>
          <p:nvPr>
            <p:ph type="dt" sz="half" idx="10"/>
          </p:nvPr>
        </p:nvSpPr>
        <p:spPr/>
        <p:txBody>
          <a:bodyPr/>
          <a:lstStyle/>
          <a:p>
            <a:fld id="{B2D31D40-F208-F749-B90A-0BB8F87144DA}" type="datetimeFigureOut">
              <a:rPr lang="en-US" smtClean="0"/>
              <a:t>11/4/2024</a:t>
            </a:fld>
            <a:endParaRPr lang="en-US"/>
          </a:p>
        </p:txBody>
      </p:sp>
      <p:sp>
        <p:nvSpPr>
          <p:cNvPr id="5" name="Footer Placeholder 4">
            <a:extLst>
              <a:ext uri="{FF2B5EF4-FFF2-40B4-BE49-F238E27FC236}">
                <a16:creationId xmlns:a16="http://schemas.microsoft.com/office/drawing/2014/main" id="{3A72DF50-CFCF-964B-9821-F69C4EB4C4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62AD2-1912-2547-B804-3AE5693D2BE0}"/>
              </a:ext>
            </a:extLst>
          </p:cNvPr>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167069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6184-115D-EC4F-84C3-4028F846E1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03EF4D-9F09-314B-9362-746C1669A7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CE72-0A09-8A42-8F67-22AB32715F78}"/>
              </a:ext>
            </a:extLst>
          </p:cNvPr>
          <p:cNvSpPr>
            <a:spLocks noGrp="1"/>
          </p:cNvSpPr>
          <p:nvPr>
            <p:ph type="dt" sz="half" idx="10"/>
          </p:nvPr>
        </p:nvSpPr>
        <p:spPr/>
        <p:txBody>
          <a:bodyPr/>
          <a:lstStyle/>
          <a:p>
            <a:fld id="{B2D31D40-F208-F749-B90A-0BB8F87144DA}" type="datetimeFigureOut">
              <a:rPr lang="en-US" smtClean="0"/>
              <a:t>11/4/2024</a:t>
            </a:fld>
            <a:endParaRPr lang="en-US"/>
          </a:p>
        </p:txBody>
      </p:sp>
      <p:sp>
        <p:nvSpPr>
          <p:cNvPr id="5" name="Footer Placeholder 4">
            <a:extLst>
              <a:ext uri="{FF2B5EF4-FFF2-40B4-BE49-F238E27FC236}">
                <a16:creationId xmlns:a16="http://schemas.microsoft.com/office/drawing/2014/main" id="{0FE2E934-C45F-4742-913E-A8F6100D2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E1B1B-9DE3-5F4D-A838-4AB64BBD054A}"/>
              </a:ext>
            </a:extLst>
          </p:cNvPr>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2620615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CEC6-118C-4C4C-A41C-855765B67D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D80323-5AD8-D641-BEA7-C692D76611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ECCF18-2E6C-5A47-9307-FC661C76F1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85E48-50FA-AC40-B248-52682DF779F6}"/>
              </a:ext>
            </a:extLst>
          </p:cNvPr>
          <p:cNvSpPr>
            <a:spLocks noGrp="1"/>
          </p:cNvSpPr>
          <p:nvPr>
            <p:ph type="dt" sz="half" idx="10"/>
          </p:nvPr>
        </p:nvSpPr>
        <p:spPr/>
        <p:txBody>
          <a:bodyPr/>
          <a:lstStyle/>
          <a:p>
            <a:fld id="{B2D31D40-F208-F749-B90A-0BB8F87144DA}" type="datetimeFigureOut">
              <a:rPr lang="en-US" smtClean="0"/>
              <a:t>11/4/2024</a:t>
            </a:fld>
            <a:endParaRPr lang="en-US"/>
          </a:p>
        </p:txBody>
      </p:sp>
      <p:sp>
        <p:nvSpPr>
          <p:cNvPr id="6" name="Footer Placeholder 5">
            <a:extLst>
              <a:ext uri="{FF2B5EF4-FFF2-40B4-BE49-F238E27FC236}">
                <a16:creationId xmlns:a16="http://schemas.microsoft.com/office/drawing/2014/main" id="{12E03DEF-8350-DA4F-8B0B-F3ED512A0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7428D6-6809-6E43-8C95-65514F8AED68}"/>
              </a:ext>
            </a:extLst>
          </p:cNvPr>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330779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7563-784B-004F-A437-7E8B9F3856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09AC0-61E4-2945-A55F-B5CBBE78E1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F9E538-BD53-574B-90FF-3087F94FB6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B840DF-A93D-054F-B992-73A05729F7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9DA94-9729-7B49-AC00-502CE96804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A3E578-049F-2140-9682-3A33FBDC6D2C}"/>
              </a:ext>
            </a:extLst>
          </p:cNvPr>
          <p:cNvSpPr>
            <a:spLocks noGrp="1"/>
          </p:cNvSpPr>
          <p:nvPr>
            <p:ph type="dt" sz="half" idx="10"/>
          </p:nvPr>
        </p:nvSpPr>
        <p:spPr/>
        <p:txBody>
          <a:bodyPr/>
          <a:lstStyle/>
          <a:p>
            <a:fld id="{B2D31D40-F208-F749-B90A-0BB8F87144DA}" type="datetimeFigureOut">
              <a:rPr lang="en-US" smtClean="0"/>
              <a:t>11/4/2024</a:t>
            </a:fld>
            <a:endParaRPr lang="en-US"/>
          </a:p>
        </p:txBody>
      </p:sp>
      <p:sp>
        <p:nvSpPr>
          <p:cNvPr id="8" name="Footer Placeholder 7">
            <a:extLst>
              <a:ext uri="{FF2B5EF4-FFF2-40B4-BE49-F238E27FC236}">
                <a16:creationId xmlns:a16="http://schemas.microsoft.com/office/drawing/2014/main" id="{029466EF-6092-4442-9C35-77868CF919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30DC6F-5A72-314D-84C0-10DE098DCA39}"/>
              </a:ext>
            </a:extLst>
          </p:cNvPr>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3949174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0FF8-8B66-DA41-A8FE-9A5F8EB2C6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FC9EF8-34CD-8D43-BE0F-35DC64662A30}"/>
              </a:ext>
            </a:extLst>
          </p:cNvPr>
          <p:cNvSpPr>
            <a:spLocks noGrp="1"/>
          </p:cNvSpPr>
          <p:nvPr>
            <p:ph type="dt" sz="half" idx="10"/>
          </p:nvPr>
        </p:nvSpPr>
        <p:spPr/>
        <p:txBody>
          <a:bodyPr/>
          <a:lstStyle/>
          <a:p>
            <a:fld id="{B2D31D40-F208-F749-B90A-0BB8F87144DA}" type="datetimeFigureOut">
              <a:rPr lang="en-US" smtClean="0"/>
              <a:t>11/4/2024</a:t>
            </a:fld>
            <a:endParaRPr lang="en-US"/>
          </a:p>
        </p:txBody>
      </p:sp>
      <p:sp>
        <p:nvSpPr>
          <p:cNvPr id="4" name="Footer Placeholder 3">
            <a:extLst>
              <a:ext uri="{FF2B5EF4-FFF2-40B4-BE49-F238E27FC236}">
                <a16:creationId xmlns:a16="http://schemas.microsoft.com/office/drawing/2014/main" id="{2C4D2C91-35E1-9B43-81C4-B990C14EC4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06FB68-61D3-7240-8DD2-ACF6B6A58A6E}"/>
              </a:ext>
            </a:extLst>
          </p:cNvPr>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2938106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40250A-F34B-FC45-9BE6-CC76D921B807}"/>
              </a:ext>
            </a:extLst>
          </p:cNvPr>
          <p:cNvSpPr>
            <a:spLocks noGrp="1"/>
          </p:cNvSpPr>
          <p:nvPr>
            <p:ph type="dt" sz="half" idx="10"/>
          </p:nvPr>
        </p:nvSpPr>
        <p:spPr/>
        <p:txBody>
          <a:bodyPr/>
          <a:lstStyle/>
          <a:p>
            <a:fld id="{B2D31D40-F208-F749-B90A-0BB8F87144DA}" type="datetimeFigureOut">
              <a:rPr lang="en-US" smtClean="0"/>
              <a:t>11/4/2024</a:t>
            </a:fld>
            <a:endParaRPr lang="en-US"/>
          </a:p>
        </p:txBody>
      </p:sp>
      <p:sp>
        <p:nvSpPr>
          <p:cNvPr id="3" name="Footer Placeholder 2">
            <a:extLst>
              <a:ext uri="{FF2B5EF4-FFF2-40B4-BE49-F238E27FC236}">
                <a16:creationId xmlns:a16="http://schemas.microsoft.com/office/drawing/2014/main" id="{613FF907-D952-AE4A-BB8F-1F8BFF6867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C01F33-571D-AD46-894B-43F7DF22019A}"/>
              </a:ext>
            </a:extLst>
          </p:cNvPr>
          <p:cNvSpPr>
            <a:spLocks noGrp="1"/>
          </p:cNvSpPr>
          <p:nvPr>
            <p:ph type="sldNum" sz="quarter" idx="12"/>
          </p:nvPr>
        </p:nvSpPr>
        <p:spPr/>
        <p:txBody>
          <a:bodyPr/>
          <a:lstStyle/>
          <a:p>
            <a:fld id="{C35BB4F3-2E06-B64F-BCD8-FA1EFDDDE965}" type="slidenum">
              <a:rPr lang="en-US" smtClean="0"/>
              <a:t>‹#›</a:t>
            </a:fld>
            <a:endParaRPr lang="en-US"/>
          </a:p>
        </p:txBody>
      </p:sp>
    </p:spTree>
    <p:extLst>
      <p:ext uri="{BB962C8B-B14F-4D97-AF65-F5344CB8AC3E}">
        <p14:creationId xmlns:p14="http://schemas.microsoft.com/office/powerpoint/2010/main" val="135883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EF6590-9D5A-2B44-938C-8D633749D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ABE3AC-8F68-D048-A7CA-08E566BC3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BE76D-0F48-5F47-99EE-3E736CF5CF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31D40-F208-F749-B90A-0BB8F87144DA}" type="datetimeFigureOut">
              <a:rPr lang="en-US" smtClean="0"/>
              <a:t>11/4/2024</a:t>
            </a:fld>
            <a:endParaRPr lang="en-US"/>
          </a:p>
        </p:txBody>
      </p:sp>
      <p:sp>
        <p:nvSpPr>
          <p:cNvPr id="5" name="Footer Placeholder 4">
            <a:extLst>
              <a:ext uri="{FF2B5EF4-FFF2-40B4-BE49-F238E27FC236}">
                <a16:creationId xmlns:a16="http://schemas.microsoft.com/office/drawing/2014/main" id="{A598B8A0-2314-964F-91E4-674F2608F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EFD4AB-B02B-9F4E-8BC5-A8CF6FF7D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BB4F3-2E06-B64F-BCD8-FA1EFDDDE965}" type="slidenum">
              <a:rPr lang="en-US" smtClean="0"/>
              <a:t>‹#›</a:t>
            </a:fld>
            <a:endParaRPr lang="en-US"/>
          </a:p>
        </p:txBody>
      </p:sp>
    </p:spTree>
    <p:extLst>
      <p:ext uri="{BB962C8B-B14F-4D97-AF65-F5344CB8AC3E}">
        <p14:creationId xmlns:p14="http://schemas.microsoft.com/office/powerpoint/2010/main" val="144286309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hoto/desktop-backgrounds-forest-hd-wallpaper-mushroom-677572/" TargetMode="External"/><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s://www.instagram.com/reel/C1DcocAP10N/?utm_source=ig_web_copy_lin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pxhere.com/en/photo/97125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6.jp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hyperlink" Target="https://pxhere.com/en/photo/98574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tvBsHikZcRg?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56.png"/><Relationship Id="rId4"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FB97F-05AB-324A-AD13-D404B903272A}"/>
              </a:ext>
            </a:extLst>
          </p:cNvPr>
          <p:cNvSpPr>
            <a:spLocks noGrp="1"/>
          </p:cNvSpPr>
          <p:nvPr>
            <p:ph type="title"/>
          </p:nvPr>
        </p:nvSpPr>
        <p:spPr/>
        <p:txBody>
          <a:bodyPr/>
          <a:lstStyle/>
          <a:p>
            <a:r>
              <a:rPr lang="en-US" dirty="0">
                <a:latin typeface="Proxima Soft Cond Black" panose="02000506030000020004" pitchFamily="50" charset="0"/>
              </a:rPr>
              <a:t>OUTDOOR PEDAGOGY</a:t>
            </a:r>
          </a:p>
        </p:txBody>
      </p:sp>
    </p:spTree>
    <p:extLst>
      <p:ext uri="{BB962C8B-B14F-4D97-AF65-F5344CB8AC3E}">
        <p14:creationId xmlns:p14="http://schemas.microsoft.com/office/powerpoint/2010/main" val="4271633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1033">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36" name="Freeform: Shape 1035">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A red mushroom growing in the woods&#10;&#10;Description automatically generated">
            <a:extLst>
              <a:ext uri="{FF2B5EF4-FFF2-40B4-BE49-F238E27FC236}">
                <a16:creationId xmlns:a16="http://schemas.microsoft.com/office/drawing/2014/main" id="{61000119-00D5-5CCB-EEEC-9A8A732F31A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7521" r="8894" b="1"/>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038" name="Freeform: Shape 1037">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0" name="Freeform: Shape 1039">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026" name="Picture 2" descr="Inspirational quotes about children, nature and outdoor play | Cosy ...">
            <a:extLst>
              <a:ext uri="{FF2B5EF4-FFF2-40B4-BE49-F238E27FC236}">
                <a16:creationId xmlns:a16="http://schemas.microsoft.com/office/drawing/2014/main" id="{6D271E93-C0E1-EEE6-AA9E-D3C88B62B2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4139"/>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1032" name="Freeform: Shape 1031">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623754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DB6D-24A4-9935-E1F3-AB598566FFDB}"/>
              </a:ext>
            </a:extLst>
          </p:cNvPr>
          <p:cNvSpPr>
            <a:spLocks noGrp="1"/>
          </p:cNvSpPr>
          <p:nvPr>
            <p:ph type="title"/>
          </p:nvPr>
        </p:nvSpPr>
        <p:spPr/>
        <p:txBody>
          <a:bodyPr/>
          <a:lstStyle/>
          <a:p>
            <a:r>
              <a:rPr lang="en-US" b="0" i="0" dirty="0">
                <a:solidFill>
                  <a:srgbClr val="6D2979"/>
                </a:solidFill>
                <a:effectLst/>
                <a:latin typeface="Proxima Soft Cond Black" panose="02000506030000020004" pitchFamily="50" charset="0"/>
              </a:rPr>
              <a:t>WHAT ACTIVITIES OR FEATURES DO YOU ENJOY MOST IN YOUR OUTDOOR SPACE?</a:t>
            </a:r>
            <a:endParaRPr lang="en-CA" dirty="0">
              <a:solidFill>
                <a:srgbClr val="6D2979"/>
              </a:solidFill>
              <a:latin typeface="Proxima Soft Cond Black" panose="02000506030000020004" pitchFamily="50" charset="0"/>
            </a:endParaRPr>
          </a:p>
        </p:txBody>
      </p:sp>
      <p:sp>
        <p:nvSpPr>
          <p:cNvPr id="10" name="TextBox 9">
            <a:extLst>
              <a:ext uri="{FF2B5EF4-FFF2-40B4-BE49-F238E27FC236}">
                <a16:creationId xmlns:a16="http://schemas.microsoft.com/office/drawing/2014/main" id="{6AA54E73-8F07-96F1-DAB0-5D4CA1E0CA7F}"/>
              </a:ext>
            </a:extLst>
          </p:cNvPr>
          <p:cNvSpPr txBox="1"/>
          <p:nvPr/>
        </p:nvSpPr>
        <p:spPr>
          <a:xfrm>
            <a:off x="1688481" y="2742377"/>
            <a:ext cx="4290874" cy="2862322"/>
          </a:xfrm>
          <a:prstGeom prst="rect">
            <a:avLst/>
          </a:prstGeom>
          <a:noFill/>
        </p:spPr>
        <p:txBody>
          <a:bodyPr wrap="square">
            <a:spAutoFit/>
          </a:bodyPr>
          <a:lstStyle/>
          <a:p>
            <a:pPr algn="ctr"/>
            <a:r>
              <a:rPr lang="en-CA" sz="6000" dirty="0">
                <a:solidFill>
                  <a:srgbClr val="6D2979"/>
                </a:solidFill>
                <a:latin typeface="Proxima Soft Cond Light" panose="02000506030000020004" pitchFamily="50" charset="0"/>
              </a:rPr>
              <a:t>https://www.menti.com/almq1hdx5dxk</a:t>
            </a:r>
          </a:p>
        </p:txBody>
      </p:sp>
      <p:pic>
        <p:nvPicPr>
          <p:cNvPr id="46082" name="Picture 2">
            <a:extLst>
              <a:ext uri="{FF2B5EF4-FFF2-40B4-BE49-F238E27FC236}">
                <a16:creationId xmlns:a16="http://schemas.microsoft.com/office/drawing/2014/main" id="{60D8F138-6F43-4867-CEDB-30B771312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355" y="1870905"/>
            <a:ext cx="4650545" cy="465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137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kids playing in a field&#10;&#10;Description automatically generated">
            <a:extLst>
              <a:ext uri="{FF2B5EF4-FFF2-40B4-BE49-F238E27FC236}">
                <a16:creationId xmlns:a16="http://schemas.microsoft.com/office/drawing/2014/main" id="{C3F3DAD6-5F84-8B29-2B2D-925C11D69FC6}"/>
              </a:ext>
            </a:extLst>
          </p:cNvPr>
          <p:cNvPicPr>
            <a:picLocks noChangeAspect="1"/>
          </p:cNvPicPr>
          <p:nvPr/>
        </p:nvPicPr>
        <p:blipFill rotWithShape="1">
          <a:blip r:embed="rId3"/>
          <a:srcRect b="5436"/>
          <a:stretch/>
        </p:blipFill>
        <p:spPr>
          <a:xfrm>
            <a:off x="1" y="10"/>
            <a:ext cx="9669642" cy="6857990"/>
          </a:xfrm>
          <a:prstGeom prst="rect">
            <a:avLst/>
          </a:prstGeom>
          <a:noFill/>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9CFC41-35E8-B227-AE5E-61AD592572D9}"/>
              </a:ext>
            </a:extLst>
          </p:cNvPr>
          <p:cNvSpPr>
            <a:spLocks noGrp="1"/>
          </p:cNvSpPr>
          <p:nvPr>
            <p:ph type="title"/>
          </p:nvPr>
        </p:nvSpPr>
        <p:spPr>
          <a:xfrm>
            <a:off x="6966857" y="-126444"/>
            <a:ext cx="5134027" cy="1899912"/>
          </a:xfrm>
        </p:spPr>
        <p:txBody>
          <a:bodyPr vert="horz" lIns="91440" tIns="45720" rIns="91440" bIns="45720" rtlCol="0" anchor="ctr">
            <a:noAutofit/>
          </a:bodyPr>
          <a:lstStyle/>
          <a:p>
            <a:r>
              <a:rPr lang="en-US" dirty="0">
                <a:solidFill>
                  <a:srgbClr val="6D2979"/>
                </a:solidFill>
                <a:latin typeface="Proxima Soft Cond Black" panose="02000506030000020004" pitchFamily="50" charset="0"/>
              </a:rPr>
              <a:t>THE IMPORTANCE OF PHYSICIAL PLAY</a:t>
            </a:r>
          </a:p>
        </p:txBody>
      </p:sp>
      <p:sp>
        <p:nvSpPr>
          <p:cNvPr id="3" name="Content Placeholder 2">
            <a:extLst>
              <a:ext uri="{FF2B5EF4-FFF2-40B4-BE49-F238E27FC236}">
                <a16:creationId xmlns:a16="http://schemas.microsoft.com/office/drawing/2014/main" id="{4FB5F05F-2EDE-1A45-8FEE-8DC257E2311F}"/>
              </a:ext>
            </a:extLst>
          </p:cNvPr>
          <p:cNvSpPr>
            <a:spLocks noGrp="1"/>
          </p:cNvSpPr>
          <p:nvPr>
            <p:ph sz="half" idx="1"/>
          </p:nvPr>
        </p:nvSpPr>
        <p:spPr>
          <a:xfrm>
            <a:off x="7226728" y="2333205"/>
            <a:ext cx="4633402" cy="2191589"/>
          </a:xfrm>
        </p:spPr>
        <p:txBody>
          <a:bodyPr vert="horz" lIns="91440" tIns="45720" rIns="91440" bIns="45720" rtlCol="0">
            <a:noAutofit/>
          </a:bodyPr>
          <a:lstStyle/>
          <a:p>
            <a:pPr marR="62100"/>
            <a:r>
              <a:rPr lang="en-US" sz="3200" dirty="0">
                <a:latin typeface="Proxima Soft Cond Light" panose="02000506030000020004" pitchFamily="50" charset="0"/>
              </a:rPr>
              <a:t>D</a:t>
            </a:r>
            <a:r>
              <a:rPr lang="en-US" sz="3200" b="0" i="0" u="none" strike="noStrike" baseline="0" dirty="0">
                <a:latin typeface="Proxima Soft Cond Light" panose="02000506030000020004" pitchFamily="50" charset="0"/>
              </a:rPr>
              <a:t>ifference between outdoor play and physical play</a:t>
            </a:r>
          </a:p>
          <a:p>
            <a:r>
              <a:rPr lang="en-US" sz="3200" b="0" i="0" u="none" strike="noStrike" baseline="0" dirty="0">
                <a:latin typeface="Proxima Soft Cond Light" panose="02000506030000020004" pitchFamily="50" charset="0"/>
              </a:rPr>
              <a:t>How Does Learning Happen? </a:t>
            </a:r>
          </a:p>
          <a:p>
            <a:r>
              <a:rPr lang="en-US" sz="3200" dirty="0">
                <a:latin typeface="Proxima Soft Cond Light" panose="02000506030000020004" pitchFamily="50" charset="0"/>
              </a:rPr>
              <a:t>T</a:t>
            </a:r>
            <a:r>
              <a:rPr lang="en-US" sz="3200" b="0" i="0" u="none" strike="noStrike" baseline="0" dirty="0">
                <a:latin typeface="Proxima Soft Cond Light" panose="02000506030000020004" pitchFamily="50" charset="0"/>
              </a:rPr>
              <a:t>ime and tools to be physically active</a:t>
            </a:r>
          </a:p>
          <a:p>
            <a:r>
              <a:rPr lang="en-US" sz="3200" dirty="0">
                <a:latin typeface="Proxima Soft Cond Light" panose="02000506030000020004" pitchFamily="50" charset="0"/>
              </a:rPr>
              <a:t>E</a:t>
            </a:r>
            <a:r>
              <a:rPr lang="en-US" sz="3200" b="0" i="0" u="none" strike="noStrike" baseline="0" dirty="0">
                <a:latin typeface="Proxima Soft Cond Light" panose="02000506030000020004" pitchFamily="50" charset="0"/>
              </a:rPr>
              <a:t>ducators as co-learners</a:t>
            </a:r>
            <a:endParaRPr lang="en-US" sz="3200" dirty="0">
              <a:latin typeface="Proxima Soft Cond Light" panose="02000506030000020004" pitchFamily="50" charset="0"/>
            </a:endParaRPr>
          </a:p>
        </p:txBody>
      </p:sp>
    </p:spTree>
    <p:extLst>
      <p:ext uri="{BB962C8B-B14F-4D97-AF65-F5344CB8AC3E}">
        <p14:creationId xmlns:p14="http://schemas.microsoft.com/office/powerpoint/2010/main" val="2146130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sitting on a tree stump&#10;&#10;Description automatically generated">
            <a:extLst>
              <a:ext uri="{FF2B5EF4-FFF2-40B4-BE49-F238E27FC236}">
                <a16:creationId xmlns:a16="http://schemas.microsoft.com/office/drawing/2014/main" id="{11A6BCA5-E524-901F-E70E-AC14AC1C6CAF}"/>
              </a:ext>
            </a:extLst>
          </p:cNvPr>
          <p:cNvPicPr>
            <a:picLocks noChangeAspect="1"/>
          </p:cNvPicPr>
          <p:nvPr/>
        </p:nvPicPr>
        <p:blipFill rotWithShape="1">
          <a:blip r:embed="rId3"/>
          <a:srcRect l="15397" r="31410"/>
          <a:stretch/>
        </p:blipFill>
        <p:spPr>
          <a:xfrm rot="5400000">
            <a:off x="1405822" y="-1405821"/>
            <a:ext cx="6858000" cy="9669642"/>
          </a:xfrm>
          <a:prstGeom prst="rect">
            <a:avLst/>
          </a:prstGeom>
          <a:noFill/>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A3A6D9-D099-3965-2DA3-A37C8D05C82C}"/>
              </a:ext>
            </a:extLst>
          </p:cNvPr>
          <p:cNvSpPr>
            <a:spLocks noGrp="1"/>
          </p:cNvSpPr>
          <p:nvPr>
            <p:ph type="title"/>
          </p:nvPr>
        </p:nvSpPr>
        <p:spPr>
          <a:xfrm>
            <a:off x="7101243" y="24911"/>
            <a:ext cx="4895850" cy="1899912"/>
          </a:xfrm>
        </p:spPr>
        <p:txBody>
          <a:bodyPr vert="horz" lIns="91440" tIns="45720" rIns="91440" bIns="45720" rtlCol="0" anchor="ctr">
            <a:normAutofit fontScale="90000"/>
          </a:bodyPr>
          <a:lstStyle/>
          <a:p>
            <a:r>
              <a:rPr lang="en-US" b="0" i="0" dirty="0">
                <a:solidFill>
                  <a:srgbClr val="6D2979"/>
                </a:solidFill>
                <a:effectLst/>
                <a:latin typeface="Proxima Soft Cond Black" panose="02000506030000020004" pitchFamily="50" charset="0"/>
              </a:rPr>
              <a:t>EXPLORING THE EFFECTIVENESS OF OUTDOOR LEARNING</a:t>
            </a:r>
            <a:endParaRPr lang="en-US" dirty="0">
              <a:solidFill>
                <a:srgbClr val="6D2979"/>
              </a:solidFill>
              <a:latin typeface="Proxima Soft Cond Black" panose="02000506030000020004" pitchFamily="50" charset="0"/>
            </a:endParaRPr>
          </a:p>
        </p:txBody>
      </p:sp>
      <p:sp>
        <p:nvSpPr>
          <p:cNvPr id="3" name="Content Placeholder 2">
            <a:extLst>
              <a:ext uri="{FF2B5EF4-FFF2-40B4-BE49-F238E27FC236}">
                <a16:creationId xmlns:a16="http://schemas.microsoft.com/office/drawing/2014/main" id="{B79AC358-0792-1AA2-59B9-F87DC4FD585D}"/>
              </a:ext>
            </a:extLst>
          </p:cNvPr>
          <p:cNvSpPr>
            <a:spLocks noGrp="1"/>
          </p:cNvSpPr>
          <p:nvPr>
            <p:ph sz="half" idx="1"/>
          </p:nvPr>
        </p:nvSpPr>
        <p:spPr>
          <a:xfrm>
            <a:off x="7104289" y="2426775"/>
            <a:ext cx="4895850" cy="2004449"/>
          </a:xfrm>
        </p:spPr>
        <p:txBody>
          <a:bodyPr vert="horz" lIns="91440" tIns="45720" rIns="91440" bIns="45720" rtlCol="0">
            <a:noAutofit/>
          </a:bodyPr>
          <a:lstStyle/>
          <a:p>
            <a:r>
              <a:rPr lang="en-US" sz="3200" dirty="0">
                <a:latin typeface="Proxima Soft Cond Light" panose="02000506030000020004" pitchFamily="50" charset="0"/>
              </a:rPr>
              <a:t>O</a:t>
            </a:r>
            <a:r>
              <a:rPr lang="en-US" sz="3200" b="0" i="0" dirty="0">
                <a:effectLst/>
                <a:latin typeface="Proxima Soft Cond Light" panose="02000506030000020004" pitchFamily="50" charset="0"/>
              </a:rPr>
              <a:t>pportunities for play-based learning experiences </a:t>
            </a:r>
          </a:p>
          <a:p>
            <a:endParaRPr lang="en-US" sz="3200" b="0" i="0" dirty="0">
              <a:effectLst/>
              <a:latin typeface="Proxima Soft Cond Light" panose="02000506030000020004" pitchFamily="50" charset="0"/>
            </a:endParaRPr>
          </a:p>
          <a:p>
            <a:r>
              <a:rPr lang="en-US" sz="3200" dirty="0">
                <a:latin typeface="Proxima Soft Cond Light" panose="02000506030000020004" pitchFamily="50" charset="0"/>
              </a:rPr>
              <a:t>C</a:t>
            </a:r>
            <a:r>
              <a:rPr lang="en-US" sz="3200" b="0" i="0" dirty="0">
                <a:effectLst/>
                <a:latin typeface="Proxima Soft Cond Light" panose="02000506030000020004" pitchFamily="50" charset="0"/>
              </a:rPr>
              <a:t>hildren’s cognitive and physical development</a:t>
            </a:r>
          </a:p>
          <a:p>
            <a:endParaRPr lang="en-US" sz="3200" dirty="0">
              <a:latin typeface="Proxima Soft Cond Light" panose="02000506030000020004" pitchFamily="50" charset="0"/>
            </a:endParaRPr>
          </a:p>
          <a:p>
            <a:r>
              <a:rPr lang="en-US" sz="3200" b="0" i="0" dirty="0">
                <a:effectLst/>
                <a:latin typeface="Proxima Soft Cond Light" panose="02000506030000020004" pitchFamily="50" charset="0"/>
              </a:rPr>
              <a:t>Natural outdoor environments</a:t>
            </a:r>
          </a:p>
          <a:p>
            <a:pPr marL="0"/>
            <a:endParaRPr lang="en-US" sz="3200" dirty="0">
              <a:latin typeface="Proxima Soft Cond Light" panose="02000506030000020004" pitchFamily="50" charset="0"/>
            </a:endParaRPr>
          </a:p>
        </p:txBody>
      </p:sp>
    </p:spTree>
    <p:extLst>
      <p:ext uri="{BB962C8B-B14F-4D97-AF65-F5344CB8AC3E}">
        <p14:creationId xmlns:p14="http://schemas.microsoft.com/office/powerpoint/2010/main" val="3334361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C0CAF1-DBD8-B435-8532-044800948864}"/>
              </a:ext>
            </a:extLst>
          </p:cNvPr>
          <p:cNvSpPr>
            <a:spLocks noGrp="1"/>
          </p:cNvSpPr>
          <p:nvPr>
            <p:ph type="title"/>
          </p:nvPr>
        </p:nvSpPr>
        <p:spPr>
          <a:xfrm>
            <a:off x="7320466" y="514084"/>
            <a:ext cx="4433170" cy="1330839"/>
          </a:xfrm>
        </p:spPr>
        <p:txBody>
          <a:bodyPr vert="horz" lIns="91440" tIns="45720" rIns="91440" bIns="45720" rtlCol="0" anchor="ctr">
            <a:normAutofit/>
          </a:bodyPr>
          <a:lstStyle/>
          <a:p>
            <a:r>
              <a:rPr lang="en-US" dirty="0">
                <a:solidFill>
                  <a:srgbClr val="6D2979"/>
                </a:solidFill>
                <a:latin typeface="Proxima Soft Cond Black" panose="02000506030000020004" pitchFamily="50" charset="0"/>
              </a:rPr>
              <a:t>MOVEMENT PLAY</a:t>
            </a:r>
          </a:p>
        </p:txBody>
      </p:sp>
      <p:pic>
        <p:nvPicPr>
          <p:cNvPr id="5" name="Picture 4" descr="A group of kids playing outside&#10;&#10;Description automatically generated">
            <a:extLst>
              <a:ext uri="{FF2B5EF4-FFF2-40B4-BE49-F238E27FC236}">
                <a16:creationId xmlns:a16="http://schemas.microsoft.com/office/drawing/2014/main" id="{2E3A2A5B-FDE1-FDB2-2295-237FE55D313F}"/>
              </a:ext>
            </a:extLst>
          </p:cNvPr>
          <p:cNvPicPr>
            <a:picLocks noChangeAspect="1"/>
          </p:cNvPicPr>
          <p:nvPr/>
        </p:nvPicPr>
        <p:blipFill rotWithShape="1">
          <a:blip r:embed="rId3"/>
          <a:srcRect l="7056" r="17466"/>
          <a:stretch/>
        </p:blipFill>
        <p:spPr>
          <a:xfrm>
            <a:off x="0" y="10"/>
            <a:ext cx="7161464"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3" name="Content Placeholder 2">
            <a:extLst>
              <a:ext uri="{FF2B5EF4-FFF2-40B4-BE49-F238E27FC236}">
                <a16:creationId xmlns:a16="http://schemas.microsoft.com/office/drawing/2014/main" id="{C649CE36-A941-33A6-FCB4-66714AA07E3D}"/>
              </a:ext>
            </a:extLst>
          </p:cNvPr>
          <p:cNvSpPr>
            <a:spLocks noGrp="1"/>
          </p:cNvSpPr>
          <p:nvPr>
            <p:ph sz="half" idx="1"/>
          </p:nvPr>
        </p:nvSpPr>
        <p:spPr>
          <a:xfrm>
            <a:off x="7320465" y="2359007"/>
            <a:ext cx="4611781" cy="1868434"/>
          </a:xfrm>
        </p:spPr>
        <p:txBody>
          <a:bodyPr vert="horz" lIns="91440" tIns="45720" rIns="91440" bIns="45720" rtlCol="0">
            <a:noAutofit/>
          </a:bodyPr>
          <a:lstStyle/>
          <a:p>
            <a:pPr marL="0"/>
            <a:r>
              <a:rPr lang="en-US" sz="3200" dirty="0">
                <a:latin typeface="Proxima Soft Cond Light" panose="02000506030000020004" pitchFamily="50" charset="0"/>
              </a:rPr>
              <a:t>M</a:t>
            </a:r>
            <a:r>
              <a:rPr lang="en-US" sz="3200" b="0" i="0" dirty="0">
                <a:effectLst/>
                <a:latin typeface="Proxima Soft Cond Light" panose="02000506030000020004" pitchFamily="50" charset="0"/>
              </a:rPr>
              <a:t>ore space and freedom for large movement play. </a:t>
            </a:r>
          </a:p>
          <a:p>
            <a:pPr marL="0"/>
            <a:r>
              <a:rPr lang="en-US" sz="3200" dirty="0">
                <a:latin typeface="Proxima Soft Cond Light" panose="02000506030000020004" pitchFamily="50" charset="0"/>
              </a:rPr>
              <a:t>P</a:t>
            </a:r>
            <a:r>
              <a:rPr lang="en-US" sz="3200" b="0" i="0" dirty="0">
                <a:effectLst/>
                <a:latin typeface="Proxima Soft Cond Light" panose="02000506030000020004" pitchFamily="50" charset="0"/>
              </a:rPr>
              <a:t>hysical development </a:t>
            </a:r>
            <a:endParaRPr lang="en-US" sz="3200" dirty="0">
              <a:latin typeface="Proxima Soft Cond Light" panose="02000506030000020004" pitchFamily="50" charset="0"/>
            </a:endParaRPr>
          </a:p>
          <a:p>
            <a:pPr marL="0"/>
            <a:r>
              <a:rPr lang="en-US" sz="3200" dirty="0">
                <a:latin typeface="Proxima Soft Cond Light" panose="02000506030000020004" pitchFamily="50" charset="0"/>
              </a:rPr>
              <a:t>U</a:t>
            </a:r>
            <a:r>
              <a:rPr lang="en-US" sz="3200" b="0" i="0" dirty="0">
                <a:effectLst/>
                <a:latin typeface="Proxima Soft Cond Light" panose="02000506030000020004" pitchFamily="50" charset="0"/>
              </a:rPr>
              <a:t>nstructured play as well as adult-led activities.</a:t>
            </a:r>
          </a:p>
          <a:p>
            <a:pPr marL="0"/>
            <a:r>
              <a:rPr lang="en-US" sz="3200" dirty="0">
                <a:latin typeface="Proxima Soft Cond Light" panose="02000506030000020004" pitchFamily="50" charset="0"/>
              </a:rPr>
              <a:t>M</a:t>
            </a:r>
            <a:r>
              <a:rPr lang="en-US" sz="3200" b="0" i="0" dirty="0">
                <a:effectLst/>
                <a:latin typeface="Proxima Soft Cond Light" panose="02000506030000020004" pitchFamily="50" charset="0"/>
              </a:rPr>
              <a:t>odelling</a:t>
            </a:r>
          </a:p>
          <a:p>
            <a:pPr marL="0" indent="0">
              <a:buNone/>
            </a:pPr>
            <a:endParaRPr lang="en-US" sz="3200" dirty="0">
              <a:latin typeface="Proxima Soft Cond Light" panose="02000506030000020004" pitchFamily="50" charset="0"/>
            </a:endParaRPr>
          </a:p>
        </p:txBody>
      </p:sp>
    </p:spTree>
    <p:extLst>
      <p:ext uri="{BB962C8B-B14F-4D97-AF65-F5344CB8AC3E}">
        <p14:creationId xmlns:p14="http://schemas.microsoft.com/office/powerpoint/2010/main" val="1939401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laying with leaves&#10;&#10;Description automatically generated">
            <a:extLst>
              <a:ext uri="{FF2B5EF4-FFF2-40B4-BE49-F238E27FC236}">
                <a16:creationId xmlns:a16="http://schemas.microsoft.com/office/drawing/2014/main" id="{251E307B-0372-EAC6-9B76-818BF38CAB2C}"/>
              </a:ext>
            </a:extLst>
          </p:cNvPr>
          <p:cNvPicPr>
            <a:picLocks noChangeAspect="1"/>
          </p:cNvPicPr>
          <p:nvPr/>
        </p:nvPicPr>
        <p:blipFill rotWithShape="1">
          <a:blip r:embed="rId2">
            <a:alphaModFix/>
          </a:blip>
          <a:srcRect r="19560" b="1"/>
          <a:stretch/>
        </p:blipFill>
        <p:spPr>
          <a:xfrm rot="5400000">
            <a:off x="5602052" y="231924"/>
            <a:ext cx="6858000" cy="6394152"/>
          </a:xfrm>
          <a:prstGeom prst="rect">
            <a:avLst/>
          </a:prstGeom>
          <a:noFill/>
        </p:spPr>
      </p:pic>
      <p:grpSp>
        <p:nvGrpSpPr>
          <p:cNvPr id="17" name="Group 16">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18" name="Freeform: Shape 17">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21">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34944D8F-9779-3640-C5F9-C33C5924FD2B}"/>
              </a:ext>
            </a:extLst>
          </p:cNvPr>
          <p:cNvSpPr>
            <a:spLocks noGrp="1"/>
          </p:cNvSpPr>
          <p:nvPr>
            <p:ph sz="half" idx="1"/>
          </p:nvPr>
        </p:nvSpPr>
        <p:spPr>
          <a:xfrm>
            <a:off x="479974" y="1534585"/>
            <a:ext cx="5181035" cy="3788830"/>
          </a:xfrm>
        </p:spPr>
        <p:txBody>
          <a:bodyPr vert="horz" lIns="91440" tIns="45720" rIns="91440" bIns="45720" rtlCol="0" anchor="ctr">
            <a:normAutofit fontScale="92500"/>
          </a:bodyPr>
          <a:lstStyle/>
          <a:p>
            <a:pPr marL="0" indent="0" algn="ctr">
              <a:buNone/>
            </a:pPr>
            <a:r>
              <a:rPr lang="en-US" sz="4800" b="1" i="0" u="none" strike="noStrike" baseline="0" dirty="0">
                <a:solidFill>
                  <a:srgbClr val="6D2979"/>
                </a:solidFill>
                <a:latin typeface="Proxima Soft Cond Black" panose="02000506030000020004" pitchFamily="50" charset="0"/>
              </a:rPr>
              <a:t>Children are 10 times more active when they are outdoors rather than indoors in child care settings.</a:t>
            </a:r>
          </a:p>
          <a:p>
            <a:pPr marL="0" indent="0" algn="ctr">
              <a:buNone/>
            </a:pPr>
            <a:r>
              <a:rPr lang="en-US" sz="1800" b="0" i="0" u="none" strike="noStrike" baseline="0" dirty="0"/>
              <a:t>Tucker and </a:t>
            </a:r>
            <a:r>
              <a:rPr lang="en-US" sz="1800" b="0" i="0" u="none" strike="noStrike" baseline="0" dirty="0" err="1"/>
              <a:t>Vanderloo</a:t>
            </a:r>
            <a:r>
              <a:rPr lang="en-US" sz="1800" b="0" i="0" u="none" strike="noStrike" baseline="0" dirty="0"/>
              <a:t>, 2019 </a:t>
            </a:r>
          </a:p>
          <a:p>
            <a:pPr marL="0"/>
            <a:endParaRPr lang="en-US" sz="1800" dirty="0">
              <a:solidFill>
                <a:schemeClr val="tx2"/>
              </a:solidFill>
            </a:endParaRPr>
          </a:p>
        </p:txBody>
      </p:sp>
    </p:spTree>
    <p:extLst>
      <p:ext uri="{BB962C8B-B14F-4D97-AF65-F5344CB8AC3E}">
        <p14:creationId xmlns:p14="http://schemas.microsoft.com/office/powerpoint/2010/main" val="3326964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lanter with a log in it&#10;&#10;Description automatically generated">
            <a:extLst>
              <a:ext uri="{FF2B5EF4-FFF2-40B4-BE49-F238E27FC236}">
                <a16:creationId xmlns:a16="http://schemas.microsoft.com/office/drawing/2014/main" id="{D79262A6-FED0-1136-1331-54B922C978BF}"/>
              </a:ext>
            </a:extLst>
          </p:cNvPr>
          <p:cNvPicPr>
            <a:picLocks noChangeAspect="1"/>
          </p:cNvPicPr>
          <p:nvPr/>
        </p:nvPicPr>
        <p:blipFill rotWithShape="1">
          <a:blip r:embed="rId3"/>
          <a:srcRect l="10294" r="36513"/>
          <a:stretch/>
        </p:blipFill>
        <p:spPr>
          <a:xfrm rot="5400000">
            <a:off x="1405822" y="-1405821"/>
            <a:ext cx="6858000" cy="9669642"/>
          </a:xfrm>
          <a:prstGeom prst="rect">
            <a:avLst/>
          </a:prstGeom>
          <a:noFill/>
        </p:spPr>
      </p:pic>
      <p:sp>
        <p:nvSpPr>
          <p:cNvPr id="99" name="Rectangle 9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F68221-5535-A633-CF75-2F40274985FB}"/>
              </a:ext>
            </a:extLst>
          </p:cNvPr>
          <p:cNvSpPr>
            <a:spLocks noGrp="1"/>
          </p:cNvSpPr>
          <p:nvPr>
            <p:ph type="title"/>
          </p:nvPr>
        </p:nvSpPr>
        <p:spPr>
          <a:xfrm>
            <a:off x="7531610" y="-1"/>
            <a:ext cx="4424863" cy="1899912"/>
          </a:xfrm>
        </p:spPr>
        <p:txBody>
          <a:bodyPr vert="horz" lIns="91440" tIns="45720" rIns="91440" bIns="45720" rtlCol="0" anchor="ctr">
            <a:normAutofit/>
          </a:bodyPr>
          <a:lstStyle/>
          <a:p>
            <a:r>
              <a:rPr lang="en-US" dirty="0">
                <a:solidFill>
                  <a:srgbClr val="6D2979"/>
                </a:solidFill>
                <a:latin typeface="Proxima Soft Cond Black" panose="02000506030000020004" pitchFamily="50" charset="0"/>
              </a:rPr>
              <a:t>ENVIRONMENTAL</a:t>
            </a:r>
            <a:r>
              <a:rPr lang="en-US" sz="4000" dirty="0">
                <a:solidFill>
                  <a:srgbClr val="6D2979"/>
                </a:solidFill>
                <a:latin typeface="Proxima Soft Cond Black" panose="02000506030000020004" pitchFamily="50" charset="0"/>
              </a:rPr>
              <a:t> </a:t>
            </a:r>
            <a:r>
              <a:rPr lang="en-US" dirty="0">
                <a:solidFill>
                  <a:srgbClr val="6D2979"/>
                </a:solidFill>
                <a:latin typeface="Proxima Soft Cond Black" panose="02000506030000020004" pitchFamily="50" charset="0"/>
              </a:rPr>
              <a:t>AWARENESS</a:t>
            </a:r>
          </a:p>
        </p:txBody>
      </p:sp>
      <p:sp>
        <p:nvSpPr>
          <p:cNvPr id="3" name="Content Placeholder 2">
            <a:extLst>
              <a:ext uri="{FF2B5EF4-FFF2-40B4-BE49-F238E27FC236}">
                <a16:creationId xmlns:a16="http://schemas.microsoft.com/office/drawing/2014/main" id="{B65BA75A-DD3F-568E-C2DA-6B56DDEA60F0}"/>
              </a:ext>
            </a:extLst>
          </p:cNvPr>
          <p:cNvSpPr>
            <a:spLocks noGrp="1"/>
          </p:cNvSpPr>
          <p:nvPr>
            <p:ph sz="half" idx="1"/>
          </p:nvPr>
        </p:nvSpPr>
        <p:spPr>
          <a:xfrm>
            <a:off x="7531610" y="2101692"/>
            <a:ext cx="4581621" cy="1899912"/>
          </a:xfrm>
        </p:spPr>
        <p:txBody>
          <a:bodyPr vert="horz" lIns="91440" tIns="45720" rIns="91440" bIns="45720" rtlCol="0">
            <a:noAutofit/>
          </a:bodyPr>
          <a:lstStyle/>
          <a:p>
            <a:pPr marL="0"/>
            <a:r>
              <a:rPr lang="en-US" sz="3200" dirty="0">
                <a:latin typeface="Proxima Soft Cond" panose="02000506030000020004" pitchFamily="50" charset="0"/>
              </a:rPr>
              <a:t>N</a:t>
            </a:r>
            <a:r>
              <a:rPr lang="en-US" sz="3200" i="0" dirty="0">
                <a:effectLst/>
                <a:latin typeface="Proxima Soft Cond" panose="02000506030000020004" pitchFamily="50" charset="0"/>
              </a:rPr>
              <a:t>atural elements</a:t>
            </a:r>
            <a:endParaRPr lang="en-US" sz="3200" dirty="0">
              <a:latin typeface="Proxima Soft Cond" panose="02000506030000020004" pitchFamily="50" charset="0"/>
            </a:endParaRPr>
          </a:p>
          <a:p>
            <a:pPr marL="0"/>
            <a:r>
              <a:rPr lang="en-US" sz="3200" dirty="0">
                <a:latin typeface="Proxima Soft Cond" panose="02000506030000020004" pitchFamily="50" charset="0"/>
              </a:rPr>
              <a:t>F</a:t>
            </a:r>
            <a:r>
              <a:rPr lang="en-US" sz="3200" i="0" dirty="0">
                <a:effectLst/>
                <a:latin typeface="Proxima Soft Cond" panose="02000506030000020004" pitchFamily="50" charset="0"/>
              </a:rPr>
              <a:t>osters a sense of environmental stewardship and respect for nature.</a:t>
            </a:r>
            <a:endParaRPr lang="en-US" sz="3200" dirty="0">
              <a:latin typeface="Proxima Soft Cond" panose="02000506030000020004" pitchFamily="50" charset="0"/>
            </a:endParaRPr>
          </a:p>
          <a:p>
            <a:pPr marL="0"/>
            <a:r>
              <a:rPr lang="en-US" sz="3200" i="0" dirty="0">
                <a:effectLst/>
                <a:latin typeface="Proxima Soft Cond" panose="02000506030000020004" pitchFamily="50" charset="0"/>
              </a:rPr>
              <a:t>Children’s hands-on activities in the outdoors </a:t>
            </a:r>
          </a:p>
          <a:p>
            <a:pPr marL="0"/>
            <a:r>
              <a:rPr lang="en-US" sz="3200" i="0" dirty="0">
                <a:effectLst/>
                <a:latin typeface="Proxima Soft Cond" panose="02000506030000020004" pitchFamily="50" charset="0"/>
              </a:rPr>
              <a:t>Children can have a visible impact on the environment.   </a:t>
            </a:r>
          </a:p>
          <a:p>
            <a:endParaRPr lang="en-US" sz="3200" dirty="0">
              <a:latin typeface="Proxima Soft Cond" panose="02000506030000020004" pitchFamily="50" charset="0"/>
            </a:endParaRPr>
          </a:p>
        </p:txBody>
      </p:sp>
    </p:spTree>
    <p:extLst>
      <p:ext uri="{BB962C8B-B14F-4D97-AF65-F5344CB8AC3E}">
        <p14:creationId xmlns:p14="http://schemas.microsoft.com/office/powerpoint/2010/main" val="1386494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37A258-725B-845A-6CA8-78FA023B8B42}"/>
              </a:ext>
            </a:extLst>
          </p:cNvPr>
          <p:cNvSpPr>
            <a:spLocks noGrp="1"/>
          </p:cNvSpPr>
          <p:nvPr>
            <p:ph sz="quarter" idx="10"/>
          </p:nvPr>
        </p:nvSpPr>
        <p:spPr>
          <a:xfrm>
            <a:off x="838199" y="1690689"/>
            <a:ext cx="10515599" cy="2881312"/>
          </a:xfrm>
        </p:spPr>
        <p:txBody>
          <a:bodyPr>
            <a:noAutofit/>
          </a:bodyPr>
          <a:lstStyle/>
          <a:p>
            <a:pPr marL="0" indent="0" algn="ctr">
              <a:buNone/>
            </a:pPr>
            <a:r>
              <a:rPr lang="en-US" sz="3600" b="1" i="0" dirty="0">
                <a:solidFill>
                  <a:srgbClr val="6D2979"/>
                </a:solidFill>
                <a:effectLst/>
                <a:latin typeface="Californian FB" panose="0207040306080B030204" pitchFamily="18" charset="0"/>
              </a:rPr>
              <a:t>"Given the degree of research indicating how critical children's interactions with the natural world are, it is the responsibility of early childhood educators to step in and advocate for children's rights to experience organic play spaces." </a:t>
            </a:r>
          </a:p>
          <a:p>
            <a:pPr marL="0" indent="0" algn="ctr">
              <a:buNone/>
            </a:pPr>
            <a:endParaRPr lang="en-US" sz="3600" b="1" i="0" dirty="0">
              <a:solidFill>
                <a:srgbClr val="6D2979"/>
              </a:solidFill>
              <a:effectLst/>
              <a:latin typeface="Californian FB" panose="0207040306080B030204" pitchFamily="18" charset="0"/>
            </a:endParaRPr>
          </a:p>
          <a:p>
            <a:pPr marL="0" indent="0">
              <a:buNone/>
            </a:pPr>
            <a:r>
              <a:rPr lang="en-US" sz="3600" b="0" i="0" dirty="0">
                <a:solidFill>
                  <a:srgbClr val="475262"/>
                </a:solidFill>
                <a:effectLst/>
                <a:latin typeface="RalewayRegular"/>
              </a:rPr>
              <a:t>(Nedovic &amp; Morrissey, 2013, p. 11)</a:t>
            </a:r>
          </a:p>
          <a:p>
            <a:pPr marL="0" indent="0">
              <a:buNone/>
            </a:pPr>
            <a:endParaRPr lang="en-CA" sz="3600" dirty="0"/>
          </a:p>
        </p:txBody>
      </p:sp>
    </p:spTree>
    <p:extLst>
      <p:ext uri="{BB962C8B-B14F-4D97-AF65-F5344CB8AC3E}">
        <p14:creationId xmlns:p14="http://schemas.microsoft.com/office/powerpoint/2010/main" val="54148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a:extLst>
              <a:ext uri="{FF2B5EF4-FFF2-40B4-BE49-F238E27FC236}">
                <a16:creationId xmlns:a16="http://schemas.microsoft.com/office/drawing/2014/main" id="{7823007C-191B-E5A4-C43E-A8B9DBFDF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6"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6CC10F-9A66-ED82-12F8-D85DC7265B4F}"/>
              </a:ext>
            </a:extLst>
          </p:cNvPr>
          <p:cNvSpPr txBox="1"/>
          <p:nvPr/>
        </p:nvSpPr>
        <p:spPr>
          <a:xfrm>
            <a:off x="256855" y="200025"/>
            <a:ext cx="5982020" cy="1200329"/>
          </a:xfrm>
          <a:prstGeom prst="rect">
            <a:avLst/>
          </a:prstGeom>
          <a:noFill/>
        </p:spPr>
        <p:txBody>
          <a:bodyPr wrap="square" rtlCol="0">
            <a:spAutoFit/>
          </a:bodyPr>
          <a:lstStyle/>
          <a:p>
            <a:r>
              <a:rPr lang="en-US" sz="7200" dirty="0">
                <a:solidFill>
                  <a:srgbClr val="0070C0"/>
                </a:solidFill>
                <a:latin typeface="Proxima Soft Cond Black" panose="02000506030000020004" pitchFamily="50" charset="0"/>
              </a:rPr>
              <a:t>Rainbow Walk</a:t>
            </a:r>
            <a:endParaRPr lang="en-CA" sz="7200" dirty="0">
              <a:solidFill>
                <a:srgbClr val="0070C0"/>
              </a:solidFill>
              <a:latin typeface="Proxima Soft Cond Black" panose="02000506030000020004" pitchFamily="50" charset="0"/>
            </a:endParaRPr>
          </a:p>
        </p:txBody>
      </p:sp>
    </p:spTree>
    <p:extLst>
      <p:ext uri="{BB962C8B-B14F-4D97-AF65-F5344CB8AC3E}">
        <p14:creationId xmlns:p14="http://schemas.microsoft.com/office/powerpoint/2010/main" val="450803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2" descr="Nature Collection Rock Weaving">
            <a:extLst>
              <a:ext uri="{FF2B5EF4-FFF2-40B4-BE49-F238E27FC236}">
                <a16:creationId xmlns:a16="http://schemas.microsoft.com/office/drawing/2014/main" id="{FF9E4991-4885-F1D3-9846-E5BBF889D5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467" b="3235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71523A-5FAB-D505-2E20-8E47CBA269E0}"/>
              </a:ext>
            </a:extLst>
          </p:cNvPr>
          <p:cNvSpPr txBox="1"/>
          <p:nvPr/>
        </p:nvSpPr>
        <p:spPr>
          <a:xfrm>
            <a:off x="4804228" y="722476"/>
            <a:ext cx="6096000" cy="1200329"/>
          </a:xfrm>
          <a:prstGeom prst="rect">
            <a:avLst/>
          </a:prstGeom>
          <a:noFill/>
        </p:spPr>
        <p:txBody>
          <a:bodyPr wrap="square">
            <a:spAutoFit/>
          </a:bodyPr>
          <a:lstStyle/>
          <a:p>
            <a:pPr algn="l"/>
            <a:r>
              <a:rPr lang="en-CA" sz="7200" b="1" dirty="0">
                <a:solidFill>
                  <a:schemeClr val="accent6">
                    <a:lumMod val="20000"/>
                    <a:lumOff val="80000"/>
                  </a:schemeClr>
                </a:solidFill>
                <a:effectLst/>
                <a:latin typeface="Proxima Soft Cond Black" panose="02000506030000020004" pitchFamily="50" charset="0"/>
              </a:rPr>
              <a:t>Rock weaving</a:t>
            </a:r>
          </a:p>
        </p:txBody>
      </p:sp>
    </p:spTree>
    <p:extLst>
      <p:ext uri="{BB962C8B-B14F-4D97-AF65-F5344CB8AC3E}">
        <p14:creationId xmlns:p14="http://schemas.microsoft.com/office/powerpoint/2010/main" val="211592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CC56-6BD4-574D-9C29-DA2C2E493019}"/>
              </a:ext>
            </a:extLst>
          </p:cNvPr>
          <p:cNvSpPr>
            <a:spLocks noGrp="1"/>
          </p:cNvSpPr>
          <p:nvPr>
            <p:ph type="title"/>
          </p:nvPr>
        </p:nvSpPr>
        <p:spPr>
          <a:xfrm>
            <a:off x="838200" y="-11988"/>
            <a:ext cx="10515600" cy="1325563"/>
          </a:xfrm>
        </p:spPr>
        <p:txBody>
          <a:bodyPr/>
          <a:lstStyle/>
          <a:p>
            <a:r>
              <a:rPr lang="en-US" dirty="0">
                <a:latin typeface="Proxima Soft Cond Black" panose="02000506030000020004" pitchFamily="50" charset="0"/>
              </a:rPr>
              <a:t>OUR GOALS FOR TODAY:</a:t>
            </a:r>
          </a:p>
        </p:txBody>
      </p:sp>
      <p:sp>
        <p:nvSpPr>
          <p:cNvPr id="3" name="Content Placeholder 2">
            <a:extLst>
              <a:ext uri="{FF2B5EF4-FFF2-40B4-BE49-F238E27FC236}">
                <a16:creationId xmlns:a16="http://schemas.microsoft.com/office/drawing/2014/main" id="{708CF0CB-BFD1-A046-99E7-0FE5A9E80270}"/>
              </a:ext>
            </a:extLst>
          </p:cNvPr>
          <p:cNvSpPr>
            <a:spLocks noGrp="1"/>
          </p:cNvSpPr>
          <p:nvPr>
            <p:ph sz="quarter" idx="10"/>
          </p:nvPr>
        </p:nvSpPr>
        <p:spPr>
          <a:xfrm>
            <a:off x="838199" y="1078608"/>
            <a:ext cx="10515599" cy="3840317"/>
          </a:xfrm>
        </p:spPr>
        <p:txBody>
          <a:bodyPr>
            <a:noAutofit/>
          </a:bodyPr>
          <a:lstStyle/>
          <a:p>
            <a:pPr marL="0" indent="0">
              <a:buNone/>
            </a:pPr>
            <a:r>
              <a:rPr lang="en-US" sz="2400" dirty="0">
                <a:latin typeface="Proxima Soft Cond Light" panose="02000506030000020004" pitchFamily="50" charset="0"/>
              </a:rPr>
              <a:t>What Is Outdoor Play?</a:t>
            </a:r>
          </a:p>
          <a:p>
            <a:pPr marL="0" indent="0">
              <a:buNone/>
            </a:pPr>
            <a:r>
              <a:rPr lang="en-US" sz="2400" dirty="0">
                <a:latin typeface="Proxima Soft Cond Light" panose="02000506030000020004" pitchFamily="50" charset="0"/>
              </a:rPr>
              <a:t>The Benefits Of Outdoor Pedagogy</a:t>
            </a:r>
          </a:p>
          <a:p>
            <a:pPr marL="0" indent="0">
              <a:buNone/>
            </a:pPr>
            <a:r>
              <a:rPr lang="en-US" sz="2400" dirty="0">
                <a:latin typeface="Proxima Soft Cond Light" panose="02000506030000020004" pitchFamily="50" charset="0"/>
              </a:rPr>
              <a:t>The Importance Of Physical Play</a:t>
            </a:r>
          </a:p>
          <a:p>
            <a:pPr marL="0" indent="0">
              <a:buNone/>
            </a:pPr>
            <a:r>
              <a:rPr lang="en-US" sz="2400" dirty="0">
                <a:latin typeface="Proxima Soft Cond Light" panose="02000506030000020004" pitchFamily="50" charset="0"/>
              </a:rPr>
              <a:t>Role Of An Educator</a:t>
            </a:r>
          </a:p>
          <a:p>
            <a:pPr marL="0" indent="0">
              <a:buNone/>
            </a:pPr>
            <a:r>
              <a:rPr lang="en-US" sz="2400" dirty="0">
                <a:latin typeface="Proxima Soft Cond Light" panose="02000506030000020004" pitchFamily="50" charset="0"/>
              </a:rPr>
              <a:t>Designing Your Outdoor Play Spaces</a:t>
            </a:r>
          </a:p>
          <a:p>
            <a:pPr marL="0" indent="0">
              <a:buNone/>
            </a:pPr>
            <a:r>
              <a:rPr lang="en-US" sz="2400" dirty="0">
                <a:latin typeface="Proxima Soft Cond Light" panose="02000506030000020004" pitchFamily="50" charset="0"/>
              </a:rPr>
              <a:t>Risk Play</a:t>
            </a:r>
          </a:p>
          <a:p>
            <a:pPr marL="0" indent="0">
              <a:buNone/>
            </a:pPr>
            <a:r>
              <a:rPr lang="en-US" sz="2400" dirty="0">
                <a:latin typeface="Proxima Soft Cond Light" panose="02000506030000020004" pitchFamily="50" charset="0"/>
              </a:rPr>
              <a:t>Nature Materials And Provocations</a:t>
            </a:r>
          </a:p>
          <a:p>
            <a:pPr marL="0" indent="0">
              <a:buNone/>
            </a:pPr>
            <a:r>
              <a:rPr lang="en-US" sz="2400" dirty="0">
                <a:latin typeface="Proxima Soft Cond Light" panose="02000506030000020004" pitchFamily="50" charset="0"/>
              </a:rPr>
              <a:t>Sit Spots</a:t>
            </a:r>
          </a:p>
          <a:p>
            <a:pPr marL="0" indent="0">
              <a:buNone/>
            </a:pPr>
            <a:r>
              <a:rPr lang="en-US" sz="2400" dirty="0">
                <a:latin typeface="Proxima Soft Cond Light" panose="02000506030000020004" pitchFamily="50" charset="0"/>
              </a:rPr>
              <a:t>What Can Parents Do? </a:t>
            </a:r>
          </a:p>
          <a:p>
            <a:pPr marL="0" indent="0">
              <a:buNone/>
            </a:pPr>
            <a:r>
              <a:rPr lang="en-US" sz="2400" dirty="0">
                <a:latin typeface="Proxima Soft Cond Light" panose="02000506030000020004" pitchFamily="50" charset="0"/>
              </a:rPr>
              <a:t>Prize Draw</a:t>
            </a:r>
          </a:p>
        </p:txBody>
      </p:sp>
    </p:spTree>
    <p:extLst>
      <p:ext uri="{BB962C8B-B14F-4D97-AF65-F5344CB8AC3E}">
        <p14:creationId xmlns:p14="http://schemas.microsoft.com/office/powerpoint/2010/main" val="4268420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E08DB332-778C-F017-FEDE-FA883186C3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97" b="7134"/>
          <a:stretch/>
        </p:blipFill>
        <p:spPr bwMode="auto">
          <a:xfrm>
            <a:off x="-1" y="-27537"/>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F6D16ECC-0DBD-F299-E8FC-1CA364FEF079}"/>
              </a:ext>
            </a:extLst>
          </p:cNvPr>
          <p:cNvSpPr>
            <a:spLocks noGrp="1"/>
          </p:cNvSpPr>
          <p:nvPr>
            <p:ph type="subTitle" idx="1"/>
          </p:nvPr>
        </p:nvSpPr>
        <p:spPr>
          <a:xfrm>
            <a:off x="1" y="5724140"/>
            <a:ext cx="10469365" cy="1106323"/>
          </a:xfrm>
        </p:spPr>
        <p:txBody>
          <a:bodyPr anchor="t">
            <a:noAutofit/>
          </a:bodyPr>
          <a:lstStyle/>
          <a:p>
            <a:pPr algn="l"/>
            <a:r>
              <a:rPr lang="en-CA" sz="8000" b="1" i="0" dirty="0">
                <a:solidFill>
                  <a:srgbClr val="00B050"/>
                </a:solidFill>
                <a:effectLst/>
                <a:latin typeface="Proxima Soft Cond Black" panose="02000506030000020004" pitchFamily="50" charset="0"/>
              </a:rPr>
              <a:t>Color Matching Walk</a:t>
            </a:r>
            <a:endParaRPr lang="en-CA" sz="8000" b="0" i="0" dirty="0">
              <a:solidFill>
                <a:srgbClr val="00B050"/>
              </a:solidFill>
              <a:effectLst/>
              <a:latin typeface="Proxima Soft Cond Black" panose="02000506030000020004" pitchFamily="50" charset="0"/>
            </a:endParaRPr>
          </a:p>
          <a:p>
            <a:pPr algn="l"/>
            <a:endParaRPr lang="en-CA" sz="8000" dirty="0">
              <a:solidFill>
                <a:srgbClr val="00B050"/>
              </a:solidFill>
              <a:latin typeface="Proxima Soft Cond Black" panose="02000506030000020004" pitchFamily="50" charset="0"/>
            </a:endParaRPr>
          </a:p>
        </p:txBody>
      </p:sp>
    </p:spTree>
    <p:extLst>
      <p:ext uri="{BB962C8B-B14F-4D97-AF65-F5344CB8AC3E}">
        <p14:creationId xmlns:p14="http://schemas.microsoft.com/office/powerpoint/2010/main" val="2636932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5" name="Rectangle 718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spikey chestnut, smooth nut, child holding chestnut">
            <a:extLst>
              <a:ext uri="{FF2B5EF4-FFF2-40B4-BE49-F238E27FC236}">
                <a16:creationId xmlns:a16="http://schemas.microsoft.com/office/drawing/2014/main" id="{B747FB22-CFA0-F81F-6995-A04DBB721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51" r="7312" b="-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2E770C16-A608-9710-4B0B-7F0DE58E82B3}"/>
              </a:ext>
            </a:extLst>
          </p:cNvPr>
          <p:cNvSpPr>
            <a:spLocks noGrp="1"/>
          </p:cNvSpPr>
          <p:nvPr>
            <p:ph type="subTitle" idx="1"/>
          </p:nvPr>
        </p:nvSpPr>
        <p:spPr>
          <a:xfrm>
            <a:off x="7101332" y="4299138"/>
            <a:ext cx="5395975" cy="646785"/>
          </a:xfrm>
        </p:spPr>
        <p:txBody>
          <a:bodyPr>
            <a:noAutofit/>
          </a:bodyPr>
          <a:lstStyle/>
          <a:p>
            <a:pPr algn="l"/>
            <a:r>
              <a:rPr lang="en-CA" sz="8000" b="1" i="0">
                <a:solidFill>
                  <a:srgbClr val="6D2979"/>
                </a:solidFill>
                <a:effectLst/>
                <a:latin typeface="Proxima Soft Cond Black" panose="02000506030000020004" pitchFamily="50" charset="0"/>
              </a:rPr>
              <a:t>Texture Walk</a:t>
            </a:r>
            <a:endParaRPr lang="en-CA" sz="8000" b="0" i="0" dirty="0">
              <a:solidFill>
                <a:srgbClr val="6D2979"/>
              </a:solidFill>
              <a:effectLst/>
              <a:latin typeface="Proxima Soft Cond Black" panose="02000506030000020004" pitchFamily="50" charset="0"/>
            </a:endParaRPr>
          </a:p>
        </p:txBody>
      </p:sp>
      <p:pic>
        <p:nvPicPr>
          <p:cNvPr id="7170" name="Picture 2" descr="child holding fluff from dandelion seeds">
            <a:extLst>
              <a:ext uri="{FF2B5EF4-FFF2-40B4-BE49-F238E27FC236}">
                <a16:creationId xmlns:a16="http://schemas.microsoft.com/office/drawing/2014/main" id="{7682A92D-FAEE-4DA7-0259-DD1691DB0A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7" r="13663" b="3"/>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024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80BF6EA4-04B4-73C0-20F7-A4B888490185}"/>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529" r="1" b="18031"/>
          <a:stretch/>
        </p:blipFill>
        <p:spPr bwMode="auto">
          <a:xfrm>
            <a:off x="5833976" y="10"/>
            <a:ext cx="6394152"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13" name="Freeform: Shape 12">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87CEC44-6D8A-EEF3-D45F-1F3EB1C4C07F}"/>
              </a:ext>
            </a:extLst>
          </p:cNvPr>
          <p:cNvSpPr>
            <a:spLocks noGrp="1"/>
          </p:cNvSpPr>
          <p:nvPr>
            <p:ph type="title"/>
          </p:nvPr>
        </p:nvSpPr>
        <p:spPr>
          <a:xfrm>
            <a:off x="224016" y="24994"/>
            <a:ext cx="7851056" cy="1311664"/>
          </a:xfrm>
        </p:spPr>
        <p:txBody>
          <a:bodyPr anchor="b">
            <a:normAutofit/>
          </a:bodyPr>
          <a:lstStyle/>
          <a:p>
            <a:r>
              <a:rPr lang="en-US" dirty="0">
                <a:solidFill>
                  <a:srgbClr val="6D2979"/>
                </a:solidFill>
                <a:latin typeface="Proxima Soft Cond Black" panose="02000506030000020004" pitchFamily="50" charset="0"/>
              </a:rPr>
              <a:t>THE ROLE OF THE EDUCATOR</a:t>
            </a:r>
            <a:endParaRPr lang="en-CA" dirty="0">
              <a:solidFill>
                <a:srgbClr val="6D2979"/>
              </a:solidFill>
              <a:latin typeface="Proxima Soft Cond Black" panose="02000506030000020004" pitchFamily="50" charset="0"/>
            </a:endParaRPr>
          </a:p>
        </p:txBody>
      </p:sp>
      <p:sp>
        <p:nvSpPr>
          <p:cNvPr id="8" name="TextBox 7">
            <a:extLst>
              <a:ext uri="{FF2B5EF4-FFF2-40B4-BE49-F238E27FC236}">
                <a16:creationId xmlns:a16="http://schemas.microsoft.com/office/drawing/2014/main" id="{0457ECDE-1204-37E5-B5A0-DE86171DB3D5}"/>
              </a:ext>
            </a:extLst>
          </p:cNvPr>
          <p:cNvSpPr txBox="1"/>
          <p:nvPr/>
        </p:nvSpPr>
        <p:spPr>
          <a:xfrm>
            <a:off x="224016" y="1372925"/>
            <a:ext cx="5609960" cy="4524315"/>
          </a:xfrm>
          <a:prstGeom prst="rect">
            <a:avLst/>
          </a:prstGeom>
          <a:noFill/>
        </p:spPr>
        <p:txBody>
          <a:bodyPr wrap="square">
            <a:spAutoFit/>
          </a:bodyPr>
          <a:lstStyle/>
          <a:p>
            <a:br>
              <a:rPr lang="en-US" sz="3200" dirty="0">
                <a:latin typeface="Proxima Soft Cond Light" panose="02000506030000020004" pitchFamily="50" charset="0"/>
              </a:rPr>
            </a:br>
            <a:r>
              <a:rPr lang="en-US" sz="3200" b="0" i="0" dirty="0">
                <a:solidFill>
                  <a:srgbClr val="374151"/>
                </a:solidFill>
                <a:effectLst/>
                <a:latin typeface="Proxima Soft Cond Light" panose="02000506030000020004" pitchFamily="50" charset="0"/>
              </a:rPr>
              <a:t>Educators play a crucial role in engaging children in outdoor spaces, fostering their development and providing valuable learning experiences. Here are several ways educators can actively participate in and enhance children's engagement in outdoor environments:</a:t>
            </a:r>
            <a:endParaRPr lang="en-CA" sz="3200" dirty="0">
              <a:latin typeface="Proxima Soft Cond Light" panose="02000506030000020004" pitchFamily="50" charset="0"/>
            </a:endParaRPr>
          </a:p>
        </p:txBody>
      </p:sp>
    </p:spTree>
    <p:extLst>
      <p:ext uri="{BB962C8B-B14F-4D97-AF65-F5344CB8AC3E}">
        <p14:creationId xmlns:p14="http://schemas.microsoft.com/office/powerpoint/2010/main" val="1209419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260A-D8BD-340E-97CC-21E406D94D1C}"/>
              </a:ext>
            </a:extLst>
          </p:cNvPr>
          <p:cNvSpPr>
            <a:spLocks noGrp="1"/>
          </p:cNvSpPr>
          <p:nvPr>
            <p:ph type="title"/>
          </p:nvPr>
        </p:nvSpPr>
        <p:spPr/>
        <p:txBody>
          <a:bodyPr/>
          <a:lstStyle/>
          <a:p>
            <a:r>
              <a:rPr lang="en-US" dirty="0"/>
              <a:t>UNSTRUCTURED FREE PLAY: </a:t>
            </a:r>
            <a:br>
              <a:rPr lang="en-US" dirty="0"/>
            </a:br>
            <a:r>
              <a:rPr lang="en-US" sz="2800" dirty="0"/>
              <a:t>WHAT DOES IT LOOK LIKE? </a:t>
            </a:r>
            <a:endParaRPr lang="en-CA" sz="2800" dirty="0"/>
          </a:p>
        </p:txBody>
      </p:sp>
      <p:sp>
        <p:nvSpPr>
          <p:cNvPr id="6" name="TextBox 5">
            <a:extLst>
              <a:ext uri="{FF2B5EF4-FFF2-40B4-BE49-F238E27FC236}">
                <a16:creationId xmlns:a16="http://schemas.microsoft.com/office/drawing/2014/main" id="{C2CF8425-A173-5333-FF32-CDC16A377A4B}"/>
              </a:ext>
            </a:extLst>
          </p:cNvPr>
          <p:cNvSpPr txBox="1"/>
          <p:nvPr/>
        </p:nvSpPr>
        <p:spPr>
          <a:xfrm>
            <a:off x="2115104" y="2140387"/>
            <a:ext cx="7632577" cy="3046988"/>
          </a:xfrm>
          <a:prstGeom prst="rect">
            <a:avLst/>
          </a:prstGeom>
          <a:noFill/>
        </p:spPr>
        <p:txBody>
          <a:bodyPr wrap="square">
            <a:spAutoFit/>
          </a:bodyPr>
          <a:lstStyle/>
          <a:p>
            <a:pPr algn="ctr"/>
            <a:r>
              <a:rPr lang="en-CA" sz="4800" b="0" i="0" dirty="0">
                <a:solidFill>
                  <a:srgbClr val="6D2979"/>
                </a:solidFill>
                <a:effectLst/>
                <a:latin typeface="Proxima Soft Cond Light" panose="02000506030000020004" pitchFamily="50" charset="0"/>
                <a:hlinkClick r:id="rId2">
                  <a:extLst>
                    <a:ext uri="{A12FA001-AC4F-418D-AE19-62706E023703}">
                      <ahyp:hlinkClr xmlns:ahyp="http://schemas.microsoft.com/office/drawing/2018/hyperlinkcolor" val="tx"/>
                    </a:ext>
                  </a:extLst>
                </a:hlinkClick>
              </a:rPr>
              <a:t>https://www.instagram.com/reel/C1DcocAP10N/?utm_source=ig_web_copy_link</a:t>
            </a:r>
            <a:endParaRPr lang="en-CA" sz="4800" b="0" i="0" dirty="0">
              <a:solidFill>
                <a:srgbClr val="6D2979"/>
              </a:solidFill>
              <a:effectLst/>
              <a:latin typeface="Proxima Soft Cond Light" panose="02000506030000020004" pitchFamily="50" charset="0"/>
            </a:endParaRPr>
          </a:p>
          <a:p>
            <a:pPr algn="ctr"/>
            <a:endParaRPr lang="en-CA" sz="4800" dirty="0">
              <a:solidFill>
                <a:srgbClr val="6D2979"/>
              </a:solidFill>
              <a:latin typeface="Proxima Soft Cond Light" panose="02000506030000020004" pitchFamily="50" charset="0"/>
            </a:endParaRPr>
          </a:p>
        </p:txBody>
      </p:sp>
    </p:spTree>
    <p:extLst>
      <p:ext uri="{BB962C8B-B14F-4D97-AF65-F5344CB8AC3E}">
        <p14:creationId xmlns:p14="http://schemas.microsoft.com/office/powerpoint/2010/main" val="4117250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laying with leaves&#10;&#10;Description automatically generated">
            <a:extLst>
              <a:ext uri="{FF2B5EF4-FFF2-40B4-BE49-F238E27FC236}">
                <a16:creationId xmlns:a16="http://schemas.microsoft.com/office/drawing/2014/main" id="{04F3C5FA-F899-D89B-4B2C-8DC30DF06073}"/>
              </a:ext>
            </a:extLst>
          </p:cNvPr>
          <p:cNvPicPr>
            <a:picLocks noChangeAspect="1"/>
          </p:cNvPicPr>
          <p:nvPr/>
        </p:nvPicPr>
        <p:blipFill rotWithShape="1">
          <a:blip r:embed="rId3"/>
          <a:srcRect l="9432" r="37376"/>
          <a:stretch/>
        </p:blipFill>
        <p:spPr>
          <a:xfrm rot="5400000">
            <a:off x="1405822" y="-1405821"/>
            <a:ext cx="6858000" cy="9669642"/>
          </a:xfrm>
          <a:prstGeom prst="rect">
            <a:avLst/>
          </a:prstGeom>
          <a:noFill/>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F9AAEC-FEBD-D07D-2F2B-104925B0B3B1}"/>
              </a:ext>
            </a:extLst>
          </p:cNvPr>
          <p:cNvSpPr>
            <a:spLocks noGrp="1"/>
          </p:cNvSpPr>
          <p:nvPr>
            <p:ph type="title"/>
          </p:nvPr>
        </p:nvSpPr>
        <p:spPr>
          <a:xfrm>
            <a:off x="7043351" y="176837"/>
            <a:ext cx="5145600" cy="6681164"/>
          </a:xfrm>
        </p:spPr>
        <p:txBody>
          <a:bodyPr vert="horz" lIns="91440" tIns="45720" rIns="91440" bIns="45720" rtlCol="0" anchor="ctr">
            <a:normAutofit/>
          </a:bodyPr>
          <a:lstStyle/>
          <a:p>
            <a:pPr algn="ctr"/>
            <a:r>
              <a:rPr lang="en-US" b="1" dirty="0">
                <a:solidFill>
                  <a:srgbClr val="6D2979"/>
                </a:solidFill>
                <a:latin typeface="Proxima Soft Cond Black" panose="02000506030000020004" pitchFamily="50" charset="0"/>
              </a:rPr>
              <a:t>C</a:t>
            </a:r>
            <a:r>
              <a:rPr lang="en-US" b="1" dirty="0">
                <a:solidFill>
                  <a:srgbClr val="6D2979"/>
                </a:solidFill>
                <a:effectLst/>
                <a:latin typeface="Proxima Soft Cond Black" panose="02000506030000020004" pitchFamily="50" charset="0"/>
              </a:rPr>
              <a:t>hildren learn and</a:t>
            </a:r>
            <a:r>
              <a:rPr lang="en-US" b="1" dirty="0">
                <a:solidFill>
                  <a:srgbClr val="6D2979"/>
                </a:solidFill>
                <a:latin typeface="Proxima Soft Cond Black" panose="02000506030000020004" pitchFamily="50" charset="0"/>
              </a:rPr>
              <a:t> </a:t>
            </a:r>
            <a:r>
              <a:rPr lang="en-US" b="1" dirty="0">
                <a:solidFill>
                  <a:srgbClr val="6D2979"/>
                </a:solidFill>
                <a:effectLst/>
                <a:latin typeface="Proxima Soft Cond Black" panose="02000506030000020004" pitchFamily="50" charset="0"/>
              </a:rPr>
              <a:t>develop by doing things, by playing and by having hands-on</a:t>
            </a:r>
            <a:r>
              <a:rPr lang="en-US" b="1" dirty="0">
                <a:solidFill>
                  <a:srgbClr val="6D2979"/>
                </a:solidFill>
                <a:latin typeface="Proxima Soft Cond Black" panose="02000506030000020004" pitchFamily="50" charset="0"/>
              </a:rPr>
              <a:t> </a:t>
            </a:r>
            <a:r>
              <a:rPr lang="en-US" b="1" dirty="0">
                <a:solidFill>
                  <a:srgbClr val="6D2979"/>
                </a:solidFill>
                <a:effectLst/>
                <a:latin typeface="Proxima Soft Cond Black" panose="02000506030000020004" pitchFamily="50" charset="0"/>
              </a:rPr>
              <a:t>meaningful experiences.</a:t>
            </a:r>
            <a:r>
              <a:rPr lang="en-US" b="1" dirty="0">
                <a:solidFill>
                  <a:srgbClr val="6D2979"/>
                </a:solidFill>
                <a:latin typeface="Proxima Soft Cond Black" panose="02000506030000020004" pitchFamily="50" charset="0"/>
              </a:rPr>
              <a:t> </a:t>
            </a:r>
            <a:br>
              <a:rPr lang="en-US" b="1" dirty="0">
                <a:solidFill>
                  <a:srgbClr val="6D2979"/>
                </a:solidFill>
                <a:latin typeface="Proxima Soft Cond Black" panose="02000506030000020004" pitchFamily="50" charset="0"/>
              </a:rPr>
            </a:br>
            <a:endParaRPr lang="en-US" b="1" dirty="0">
              <a:solidFill>
                <a:srgbClr val="6D2979"/>
              </a:solidFill>
              <a:latin typeface="Proxima Soft Cond Black" panose="02000506030000020004" pitchFamily="50" charset="0"/>
            </a:endParaRPr>
          </a:p>
        </p:txBody>
      </p:sp>
    </p:spTree>
    <p:extLst>
      <p:ext uri="{BB962C8B-B14F-4D97-AF65-F5344CB8AC3E}">
        <p14:creationId xmlns:p14="http://schemas.microsoft.com/office/powerpoint/2010/main" val="209749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F2A46FC-A8BE-4771-BE51-D9123E918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61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hild in a field of grass&#10;&#10;Description automatically generated">
            <a:extLst>
              <a:ext uri="{FF2B5EF4-FFF2-40B4-BE49-F238E27FC236}">
                <a16:creationId xmlns:a16="http://schemas.microsoft.com/office/drawing/2014/main" id="{D7E2028E-CEAD-FFF5-580C-2CDBC5F2D6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31" b="42485"/>
          <a:stretch/>
        </p:blipFill>
        <p:spPr bwMode="auto">
          <a:xfrm>
            <a:off x="615790" y="508000"/>
            <a:ext cx="10960420" cy="5792694"/>
          </a:xfrm>
          <a:custGeom>
            <a:avLst/>
            <a:gdLst/>
            <a:ahLst/>
            <a:cxnLst/>
            <a:rect l="l" t="t" r="r" b="b"/>
            <a:pathLst>
              <a:path w="10485104" h="5523506">
                <a:moveTo>
                  <a:pt x="5949681" y="536"/>
                </a:moveTo>
                <a:cubicBezTo>
                  <a:pt x="6074035" y="-2131"/>
                  <a:pt x="6198411" y="5173"/>
                  <a:pt x="6321822" y="22405"/>
                </a:cubicBezTo>
                <a:cubicBezTo>
                  <a:pt x="6498937" y="51493"/>
                  <a:pt x="6677824" y="73364"/>
                  <a:pt x="6857694" y="55210"/>
                </a:cubicBezTo>
                <a:cubicBezTo>
                  <a:pt x="6981675" y="42526"/>
                  <a:pt x="7105459" y="35089"/>
                  <a:pt x="7230031" y="35528"/>
                </a:cubicBezTo>
                <a:cubicBezTo>
                  <a:pt x="7516370" y="35528"/>
                  <a:pt x="7802902" y="38152"/>
                  <a:pt x="8089242" y="32684"/>
                </a:cubicBezTo>
                <a:cubicBezTo>
                  <a:pt x="8344090" y="27873"/>
                  <a:pt x="8597956" y="17377"/>
                  <a:pt x="8853003" y="43837"/>
                </a:cubicBezTo>
                <a:cubicBezTo>
                  <a:pt x="9229472" y="82767"/>
                  <a:pt x="9607909" y="70300"/>
                  <a:pt x="9985559" y="65708"/>
                </a:cubicBezTo>
                <a:cubicBezTo>
                  <a:pt x="10083101" y="64320"/>
                  <a:pt x="10180599" y="61132"/>
                  <a:pt x="10278047" y="56140"/>
                </a:cubicBezTo>
                <a:lnTo>
                  <a:pt x="10449151" y="44199"/>
                </a:lnTo>
                <a:lnTo>
                  <a:pt x="10468533" y="198724"/>
                </a:lnTo>
                <a:cubicBezTo>
                  <a:pt x="10475933" y="234109"/>
                  <a:pt x="10480462" y="270161"/>
                  <a:pt x="10482057" y="306442"/>
                </a:cubicBezTo>
                <a:cubicBezTo>
                  <a:pt x="10492136" y="438884"/>
                  <a:pt x="10475168" y="569479"/>
                  <a:pt x="10461007" y="700359"/>
                </a:cubicBezTo>
                <a:cubicBezTo>
                  <a:pt x="10451566" y="783776"/>
                  <a:pt x="10437150" y="868045"/>
                  <a:pt x="10461007" y="950608"/>
                </a:cubicBezTo>
                <a:cubicBezTo>
                  <a:pt x="10477350" y="1008147"/>
                  <a:pt x="10480985" y="1069224"/>
                  <a:pt x="10471595" y="1128666"/>
                </a:cubicBezTo>
                <a:cubicBezTo>
                  <a:pt x="10455763" y="1234166"/>
                  <a:pt x="10452459" y="1341527"/>
                  <a:pt x="10461772" y="1447979"/>
                </a:cubicBezTo>
                <a:cubicBezTo>
                  <a:pt x="10467921" y="1518165"/>
                  <a:pt x="10466977" y="1588906"/>
                  <a:pt x="10458965" y="1658865"/>
                </a:cubicBezTo>
                <a:cubicBezTo>
                  <a:pt x="10448377" y="1752939"/>
                  <a:pt x="10431919" y="1848719"/>
                  <a:pt x="10451949" y="1943076"/>
                </a:cubicBezTo>
                <a:cubicBezTo>
                  <a:pt x="10483843" y="2092999"/>
                  <a:pt x="10477464" y="2242779"/>
                  <a:pt x="10464706" y="2393837"/>
                </a:cubicBezTo>
                <a:cubicBezTo>
                  <a:pt x="10455138" y="2506243"/>
                  <a:pt x="10444549" y="2619928"/>
                  <a:pt x="10463686" y="2733613"/>
                </a:cubicBezTo>
                <a:cubicBezTo>
                  <a:pt x="10471914" y="2786362"/>
                  <a:pt x="10471914" y="2840306"/>
                  <a:pt x="10463686" y="2893056"/>
                </a:cubicBezTo>
                <a:cubicBezTo>
                  <a:pt x="10453735" y="2964109"/>
                  <a:pt x="10444294" y="3034452"/>
                  <a:pt x="10457052" y="3106215"/>
                </a:cubicBezTo>
                <a:cubicBezTo>
                  <a:pt x="10462665" y="3137479"/>
                  <a:pt x="10466875" y="3169026"/>
                  <a:pt x="10469810" y="3200574"/>
                </a:cubicBezTo>
                <a:cubicBezTo>
                  <a:pt x="10475653" y="3281119"/>
                  <a:pt x="10473561" y="3362120"/>
                  <a:pt x="10463559" y="3442154"/>
                </a:cubicBezTo>
                <a:cubicBezTo>
                  <a:pt x="10453990" y="3535091"/>
                  <a:pt x="10469554" y="3628597"/>
                  <a:pt x="10456797" y="3721250"/>
                </a:cubicBezTo>
                <a:cubicBezTo>
                  <a:pt x="10447738" y="3795870"/>
                  <a:pt x="10447394" y="3871485"/>
                  <a:pt x="10455776" y="3946204"/>
                </a:cubicBezTo>
                <a:cubicBezTo>
                  <a:pt x="10470855" y="4087457"/>
                  <a:pt x="10469912" y="4230260"/>
                  <a:pt x="10452970" y="4371244"/>
                </a:cubicBezTo>
                <a:cubicBezTo>
                  <a:pt x="10442508" y="4453523"/>
                  <a:pt x="10436512" y="4538218"/>
                  <a:pt x="10455266" y="4618934"/>
                </a:cubicBezTo>
                <a:cubicBezTo>
                  <a:pt x="10499408" y="4808646"/>
                  <a:pt x="10473637" y="4998642"/>
                  <a:pt x="10455266" y="5187359"/>
                </a:cubicBezTo>
                <a:cubicBezTo>
                  <a:pt x="10444103" y="5288708"/>
                  <a:pt x="10443847" y="5391181"/>
                  <a:pt x="10454500" y="5492602"/>
                </a:cubicBezTo>
                <a:lnTo>
                  <a:pt x="10454510" y="5492731"/>
                </a:lnTo>
                <a:lnTo>
                  <a:pt x="10414967" y="5491139"/>
                </a:lnTo>
                <a:cubicBezTo>
                  <a:pt x="10117611" y="5495732"/>
                  <a:pt x="9820450" y="5526349"/>
                  <a:pt x="9523092" y="5507105"/>
                </a:cubicBezTo>
                <a:cubicBezTo>
                  <a:pt x="9272964" y="5490920"/>
                  <a:pt x="9023034" y="5477142"/>
                  <a:pt x="8772711" y="5490483"/>
                </a:cubicBezTo>
                <a:cubicBezTo>
                  <a:pt x="8636774" y="5499549"/>
                  <a:pt x="8500636" y="5503107"/>
                  <a:pt x="8364561" y="5501172"/>
                </a:cubicBezTo>
                <a:lnTo>
                  <a:pt x="8196562" y="5491993"/>
                </a:lnTo>
                <a:lnTo>
                  <a:pt x="8077075" y="5475562"/>
                </a:lnTo>
                <a:lnTo>
                  <a:pt x="7915670" y="5468917"/>
                </a:lnTo>
                <a:lnTo>
                  <a:pt x="7914092" y="5467957"/>
                </a:lnTo>
                <a:lnTo>
                  <a:pt x="7894412" y="5467957"/>
                </a:lnTo>
                <a:lnTo>
                  <a:pt x="7892834" y="5468758"/>
                </a:lnTo>
                <a:lnTo>
                  <a:pt x="7727602" y="5475562"/>
                </a:lnTo>
                <a:lnTo>
                  <a:pt x="7690606" y="5480649"/>
                </a:lnTo>
                <a:lnTo>
                  <a:pt x="7624212" y="5484579"/>
                </a:lnTo>
                <a:cubicBezTo>
                  <a:pt x="7434738" y="5508001"/>
                  <a:pt x="7243868" y="5514147"/>
                  <a:pt x="7053506" y="5502949"/>
                </a:cubicBezTo>
                <a:cubicBezTo>
                  <a:pt x="6777009" y="5485453"/>
                  <a:pt x="6500117" y="5474737"/>
                  <a:pt x="6223029" y="5498574"/>
                </a:cubicBezTo>
                <a:cubicBezTo>
                  <a:pt x="6065592" y="5511916"/>
                  <a:pt x="5908157" y="5526131"/>
                  <a:pt x="5750720" y="5507761"/>
                </a:cubicBezTo>
                <a:cubicBezTo>
                  <a:pt x="5616170" y="5490965"/>
                  <a:pt x="5480520" y="5488253"/>
                  <a:pt x="5345518" y="5499668"/>
                </a:cubicBezTo>
                <a:cubicBezTo>
                  <a:pt x="5197844" y="5511040"/>
                  <a:pt x="5049616" y="5511040"/>
                  <a:pt x="4901942" y="5499668"/>
                </a:cubicBezTo>
                <a:cubicBezTo>
                  <a:pt x="4760445" y="5490920"/>
                  <a:pt x="4618556" y="5476268"/>
                  <a:pt x="4477454" y="5492013"/>
                </a:cubicBezTo>
                <a:cubicBezTo>
                  <a:pt x="4279085" y="5513884"/>
                  <a:pt x="4081305" y="5506667"/>
                  <a:pt x="3883329" y="5493326"/>
                </a:cubicBezTo>
                <a:cubicBezTo>
                  <a:pt x="3719792" y="5482391"/>
                  <a:pt x="3555664" y="5466425"/>
                  <a:pt x="3392914" y="5492233"/>
                </a:cubicBezTo>
                <a:cubicBezTo>
                  <a:pt x="3175771" y="5523222"/>
                  <a:pt x="2956480" y="5531206"/>
                  <a:pt x="2737979" y="5516072"/>
                </a:cubicBezTo>
                <a:cubicBezTo>
                  <a:pt x="2289680" y="5492670"/>
                  <a:pt x="1840986" y="5498574"/>
                  <a:pt x="1392489" y="5480641"/>
                </a:cubicBezTo>
                <a:cubicBezTo>
                  <a:pt x="1244499" y="5474519"/>
                  <a:pt x="1097296" y="5507322"/>
                  <a:pt x="949699" y="5509072"/>
                </a:cubicBezTo>
                <a:cubicBezTo>
                  <a:pt x="684469" y="5512352"/>
                  <a:pt x="418241" y="5493120"/>
                  <a:pt x="151598" y="5492249"/>
                </a:cubicBezTo>
                <a:lnTo>
                  <a:pt x="1415" y="5496057"/>
                </a:lnTo>
                <a:lnTo>
                  <a:pt x="3772" y="5431261"/>
                </a:lnTo>
                <a:cubicBezTo>
                  <a:pt x="7163" y="5398149"/>
                  <a:pt x="12808" y="5364994"/>
                  <a:pt x="20909" y="5331792"/>
                </a:cubicBezTo>
                <a:cubicBezTo>
                  <a:pt x="51502" y="5208362"/>
                  <a:pt x="50009" y="5079152"/>
                  <a:pt x="16572" y="4956462"/>
                </a:cubicBezTo>
                <a:cubicBezTo>
                  <a:pt x="9172" y="4924695"/>
                  <a:pt x="4643" y="4892329"/>
                  <a:pt x="3048" y="4859758"/>
                </a:cubicBezTo>
                <a:cubicBezTo>
                  <a:pt x="-7031" y="4740857"/>
                  <a:pt x="9937" y="4623614"/>
                  <a:pt x="24098" y="4506116"/>
                </a:cubicBezTo>
                <a:cubicBezTo>
                  <a:pt x="33539" y="4431228"/>
                  <a:pt x="47955" y="4355575"/>
                  <a:pt x="24098" y="4281453"/>
                </a:cubicBezTo>
                <a:cubicBezTo>
                  <a:pt x="7755" y="4229797"/>
                  <a:pt x="4120" y="4174965"/>
                  <a:pt x="13510" y="4121600"/>
                </a:cubicBezTo>
                <a:cubicBezTo>
                  <a:pt x="29342" y="4026887"/>
                  <a:pt x="32646" y="3930503"/>
                  <a:pt x="23333" y="3834935"/>
                </a:cubicBezTo>
                <a:cubicBezTo>
                  <a:pt x="17184" y="3771925"/>
                  <a:pt x="18128" y="3708417"/>
                  <a:pt x="26140" y="3645611"/>
                </a:cubicBezTo>
                <a:cubicBezTo>
                  <a:pt x="36728" y="3561155"/>
                  <a:pt x="53186" y="3475168"/>
                  <a:pt x="33156" y="3390458"/>
                </a:cubicBezTo>
                <a:cubicBezTo>
                  <a:pt x="1262" y="3255864"/>
                  <a:pt x="7641" y="3121398"/>
                  <a:pt x="20399" y="2985784"/>
                </a:cubicBezTo>
                <a:cubicBezTo>
                  <a:pt x="29967" y="2884871"/>
                  <a:pt x="40556" y="2782810"/>
                  <a:pt x="21419" y="2680748"/>
                </a:cubicBezTo>
                <a:cubicBezTo>
                  <a:pt x="13191" y="2633392"/>
                  <a:pt x="13191" y="2584964"/>
                  <a:pt x="21419" y="2537607"/>
                </a:cubicBezTo>
                <a:cubicBezTo>
                  <a:pt x="31370" y="2473819"/>
                  <a:pt x="40811" y="2410668"/>
                  <a:pt x="28053" y="2346242"/>
                </a:cubicBezTo>
                <a:cubicBezTo>
                  <a:pt x="22440" y="2318175"/>
                  <a:pt x="18230" y="2289853"/>
                  <a:pt x="15295" y="2261531"/>
                </a:cubicBezTo>
                <a:cubicBezTo>
                  <a:pt x="9452" y="2189221"/>
                  <a:pt x="11544" y="2116502"/>
                  <a:pt x="21546" y="2044651"/>
                </a:cubicBezTo>
                <a:cubicBezTo>
                  <a:pt x="31115" y="1961216"/>
                  <a:pt x="15551" y="1877270"/>
                  <a:pt x="28308" y="1794090"/>
                </a:cubicBezTo>
                <a:cubicBezTo>
                  <a:pt x="37367" y="1727100"/>
                  <a:pt x="37711" y="1659216"/>
                  <a:pt x="29329" y="1592136"/>
                </a:cubicBezTo>
                <a:cubicBezTo>
                  <a:pt x="14250" y="1465325"/>
                  <a:pt x="15193" y="1337123"/>
                  <a:pt x="32135" y="1210554"/>
                </a:cubicBezTo>
                <a:cubicBezTo>
                  <a:pt x="42597" y="1136687"/>
                  <a:pt x="48593" y="1060652"/>
                  <a:pt x="29839" y="988188"/>
                </a:cubicBezTo>
                <a:cubicBezTo>
                  <a:pt x="-14303" y="817873"/>
                  <a:pt x="11468" y="647303"/>
                  <a:pt x="29839" y="477881"/>
                </a:cubicBezTo>
                <a:cubicBezTo>
                  <a:pt x="41002" y="386894"/>
                  <a:pt x="41258" y="294898"/>
                  <a:pt x="30605" y="203847"/>
                </a:cubicBezTo>
                <a:lnTo>
                  <a:pt x="17136" y="42362"/>
                </a:lnTo>
                <a:lnTo>
                  <a:pt x="155390" y="51827"/>
                </a:lnTo>
                <a:cubicBezTo>
                  <a:pt x="380715" y="63616"/>
                  <a:pt x="606095" y="63411"/>
                  <a:pt x="831032" y="41432"/>
                </a:cubicBezTo>
                <a:cubicBezTo>
                  <a:pt x="1107234" y="18075"/>
                  <a:pt x="1384519" y="14708"/>
                  <a:pt x="1661115" y="31372"/>
                </a:cubicBezTo>
                <a:cubicBezTo>
                  <a:pt x="1911045" y="42962"/>
                  <a:pt x="2160581" y="71395"/>
                  <a:pt x="2411103" y="47120"/>
                </a:cubicBezTo>
                <a:cubicBezTo>
                  <a:pt x="2497298" y="38807"/>
                  <a:pt x="2581920" y="18689"/>
                  <a:pt x="2668707" y="14096"/>
                </a:cubicBezTo>
                <a:cubicBezTo>
                  <a:pt x="3075287" y="-7775"/>
                  <a:pt x="3480488" y="25030"/>
                  <a:pt x="3885690" y="51930"/>
                </a:cubicBezTo>
                <a:cubicBezTo>
                  <a:pt x="4033287" y="61770"/>
                  <a:pt x="4180883" y="73799"/>
                  <a:pt x="4328480" y="46900"/>
                </a:cubicBezTo>
                <a:cubicBezTo>
                  <a:pt x="4453032" y="25577"/>
                  <a:pt x="4579453" y="21181"/>
                  <a:pt x="4704949" y="33778"/>
                </a:cubicBezTo>
                <a:cubicBezTo>
                  <a:pt x="4816098" y="46376"/>
                  <a:pt x="4927939" y="49371"/>
                  <a:pt x="5039501" y="42745"/>
                </a:cubicBezTo>
                <a:cubicBezTo>
                  <a:pt x="5342568" y="15407"/>
                  <a:pt x="5645828" y="318"/>
                  <a:pt x="5949681" y="536"/>
                </a:cubicBezTo>
                <a:close/>
              </a:path>
            </a:pathLst>
          </a:cu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27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Question mark on green pastel background">
            <a:extLst>
              <a:ext uri="{FF2B5EF4-FFF2-40B4-BE49-F238E27FC236}">
                <a16:creationId xmlns:a16="http://schemas.microsoft.com/office/drawing/2014/main" id="{7444F1ED-E9B7-D9CF-B94F-FD9B64C83902}"/>
              </a:ext>
            </a:extLst>
          </p:cNvPr>
          <p:cNvPicPr>
            <a:picLocks noChangeAspect="1"/>
          </p:cNvPicPr>
          <p:nvPr/>
        </p:nvPicPr>
        <p:blipFill rotWithShape="1">
          <a:blip r:embed="rId3"/>
          <a:srcRect b="5436"/>
          <a:stretch/>
        </p:blipFill>
        <p:spPr>
          <a:xfrm>
            <a:off x="2555441" y="10"/>
            <a:ext cx="9669642" cy="6857990"/>
          </a:xfrm>
          <a:prstGeom prst="rect">
            <a:avLst/>
          </a:prstGeom>
          <a:noFill/>
        </p:spPr>
      </p:pic>
      <p:sp>
        <p:nvSpPr>
          <p:cNvPr id="2" name="Title 1">
            <a:extLst>
              <a:ext uri="{FF2B5EF4-FFF2-40B4-BE49-F238E27FC236}">
                <a16:creationId xmlns:a16="http://schemas.microsoft.com/office/drawing/2014/main" id="{6923883E-535D-BE60-D22C-246820E1CFE7}"/>
              </a:ext>
            </a:extLst>
          </p:cNvPr>
          <p:cNvSpPr>
            <a:spLocks noGrp="1"/>
          </p:cNvSpPr>
          <p:nvPr>
            <p:ph type="title"/>
          </p:nvPr>
        </p:nvSpPr>
        <p:spPr>
          <a:xfrm>
            <a:off x="438705" y="0"/>
            <a:ext cx="7950693" cy="1899912"/>
          </a:xfrm>
        </p:spPr>
        <p:txBody>
          <a:bodyPr vert="horz" lIns="91440" tIns="45720" rIns="91440" bIns="45720" rtlCol="0" anchor="ctr">
            <a:normAutofit/>
          </a:bodyPr>
          <a:lstStyle/>
          <a:p>
            <a:r>
              <a:rPr lang="en-US" sz="4000" dirty="0">
                <a:solidFill>
                  <a:srgbClr val="6D2979"/>
                </a:solidFill>
                <a:latin typeface="Proxima Soft Cond Black" panose="02000506030000020004" pitchFamily="50" charset="0"/>
              </a:rPr>
              <a:t>REFLECT: ON THE OUTDOOR SPACE:</a:t>
            </a:r>
          </a:p>
        </p:txBody>
      </p:sp>
      <p:sp>
        <p:nvSpPr>
          <p:cNvPr id="3" name="Content Placeholder 2">
            <a:extLst>
              <a:ext uri="{FF2B5EF4-FFF2-40B4-BE49-F238E27FC236}">
                <a16:creationId xmlns:a16="http://schemas.microsoft.com/office/drawing/2014/main" id="{77017C8C-6559-1C63-78AE-A76FEB2EE3F3}"/>
              </a:ext>
            </a:extLst>
          </p:cNvPr>
          <p:cNvSpPr>
            <a:spLocks noGrp="1"/>
          </p:cNvSpPr>
          <p:nvPr>
            <p:ph sz="half" idx="1"/>
          </p:nvPr>
        </p:nvSpPr>
        <p:spPr>
          <a:xfrm>
            <a:off x="438705" y="1926460"/>
            <a:ext cx="6166281" cy="3742762"/>
          </a:xfrm>
        </p:spPr>
        <p:txBody>
          <a:bodyPr vert="horz" lIns="91440" tIns="45720" rIns="91440" bIns="45720" rtlCol="0">
            <a:noAutofit/>
          </a:bodyPr>
          <a:lstStyle/>
          <a:p>
            <a:r>
              <a:rPr lang="en-US" sz="2000" i="0" dirty="0">
                <a:effectLst/>
                <a:latin typeface="Proxima Soft Cond Light" panose="02000506030000020004" pitchFamily="50" charset="0"/>
              </a:rPr>
              <a:t>As you observe children outdoors, do you notice differences in their attention and learning?</a:t>
            </a:r>
            <a:endParaRPr lang="en-US" sz="2000" dirty="0">
              <a:latin typeface="Proxima Soft Cond Light" panose="02000506030000020004" pitchFamily="50" charset="0"/>
            </a:endParaRPr>
          </a:p>
          <a:p>
            <a:r>
              <a:rPr lang="en-US" sz="2000" i="0" dirty="0">
                <a:effectLst/>
                <a:latin typeface="Proxima Soft Cond Light" panose="02000506030000020004" pitchFamily="50" charset="0"/>
              </a:rPr>
              <a:t>What are their interests and are they represented?</a:t>
            </a:r>
            <a:endParaRPr lang="en-US" sz="2000" dirty="0">
              <a:latin typeface="Proxima Soft Cond Light" panose="02000506030000020004" pitchFamily="50" charset="0"/>
            </a:endParaRPr>
          </a:p>
          <a:p>
            <a:r>
              <a:rPr lang="en-US" sz="2000" i="0" dirty="0">
                <a:effectLst/>
                <a:latin typeface="Proxima Soft Cond Light" panose="02000506030000020004" pitchFamily="50" charset="0"/>
              </a:rPr>
              <a:t>How do the children experience the different spaces or areas that have been designed outdoors?</a:t>
            </a:r>
            <a:endParaRPr lang="en-US" sz="2000" dirty="0">
              <a:latin typeface="Proxima Soft Cond Light" panose="02000506030000020004" pitchFamily="50" charset="0"/>
            </a:endParaRPr>
          </a:p>
          <a:p>
            <a:r>
              <a:rPr lang="en-US" sz="2000" i="0" dirty="0">
                <a:effectLst/>
                <a:latin typeface="Proxima Soft Cond Light" panose="02000506030000020004" pitchFamily="50" charset="0"/>
              </a:rPr>
              <a:t>How does the outdoor environment support each child’s development?</a:t>
            </a:r>
            <a:endParaRPr lang="en-US" sz="2000" dirty="0">
              <a:latin typeface="Proxima Soft Cond Light" panose="02000506030000020004" pitchFamily="50" charset="0"/>
            </a:endParaRPr>
          </a:p>
          <a:p>
            <a:r>
              <a:rPr lang="en-US" sz="2000" i="0" dirty="0">
                <a:effectLst/>
                <a:latin typeface="Proxima Soft Cond Light" panose="02000506030000020004" pitchFamily="50" charset="0"/>
              </a:rPr>
              <a:t>In what ways do I create areas of inquiry, curiosity, challenge, wonderment, and movement? </a:t>
            </a:r>
            <a:endParaRPr lang="en-US" sz="2000" dirty="0">
              <a:latin typeface="Proxima Soft Cond Light" panose="02000506030000020004" pitchFamily="50" charset="0"/>
            </a:endParaRPr>
          </a:p>
          <a:p>
            <a:r>
              <a:rPr lang="en-US" sz="2000" i="0" dirty="0">
                <a:effectLst/>
                <a:latin typeface="Proxima Soft Cond Light" panose="02000506030000020004" pitchFamily="50" charset="0"/>
              </a:rPr>
              <a:t>What ideas are emerging?</a:t>
            </a:r>
            <a:endParaRPr lang="en-US" sz="2000" dirty="0">
              <a:latin typeface="Proxima Soft Cond Light" panose="02000506030000020004" pitchFamily="50" charset="0"/>
            </a:endParaRPr>
          </a:p>
          <a:p>
            <a:r>
              <a:rPr lang="en-US" sz="2000" i="0" dirty="0">
                <a:effectLst/>
                <a:latin typeface="Proxima Soft Cond Light" panose="02000506030000020004" pitchFamily="50" charset="0"/>
              </a:rPr>
              <a:t>How can I support their ideas with provocations?</a:t>
            </a:r>
            <a:endParaRPr lang="en-US" sz="2000" dirty="0">
              <a:latin typeface="Proxima Soft Cond Light" panose="02000506030000020004" pitchFamily="50" charset="0"/>
            </a:endParaRPr>
          </a:p>
          <a:p>
            <a:endParaRPr lang="en-US" sz="2000" dirty="0">
              <a:latin typeface="Proxima Soft Cond Light" panose="02000506030000020004" pitchFamily="50" charset="0"/>
            </a:endParaRPr>
          </a:p>
        </p:txBody>
      </p:sp>
    </p:spTree>
    <p:extLst>
      <p:ext uri="{BB962C8B-B14F-4D97-AF65-F5344CB8AC3E}">
        <p14:creationId xmlns:p14="http://schemas.microsoft.com/office/powerpoint/2010/main" val="1237129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ence with numbers on it&#10;&#10;Description automatically generated">
            <a:extLst>
              <a:ext uri="{FF2B5EF4-FFF2-40B4-BE49-F238E27FC236}">
                <a16:creationId xmlns:a16="http://schemas.microsoft.com/office/drawing/2014/main" id="{CA7C72AE-22B7-6179-50B2-AF2C097D9562}"/>
              </a:ext>
            </a:extLst>
          </p:cNvPr>
          <p:cNvPicPr>
            <a:picLocks noChangeAspect="1"/>
          </p:cNvPicPr>
          <p:nvPr/>
        </p:nvPicPr>
        <p:blipFill rotWithShape="1">
          <a:blip r:embed="rId3"/>
          <a:srcRect b="5436"/>
          <a:stretch/>
        </p:blipFill>
        <p:spPr>
          <a:xfrm>
            <a:off x="2522356" y="10"/>
            <a:ext cx="9669642" cy="6857990"/>
          </a:xfrm>
          <a:prstGeom prst="rect">
            <a:avLst/>
          </a:prstGeom>
          <a:noFill/>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FEC3BDDE-AF59-A32A-EC7A-1D28674A6966}"/>
              </a:ext>
            </a:extLst>
          </p:cNvPr>
          <p:cNvSpPr txBox="1">
            <a:spLocks/>
          </p:cNvSpPr>
          <p:nvPr/>
        </p:nvSpPr>
        <p:spPr>
          <a:xfrm>
            <a:off x="333632" y="365125"/>
            <a:ext cx="5597611" cy="1899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6D2979"/>
                </a:solidFill>
                <a:latin typeface="+mn-lt"/>
                <a:ea typeface="+mj-ea"/>
                <a:cs typeface="+mj-cs"/>
              </a:defRPr>
            </a:lvl1pPr>
          </a:lstStyle>
          <a:p>
            <a:pPr>
              <a:spcAft>
                <a:spcPts val="600"/>
              </a:spcAft>
            </a:pPr>
            <a:r>
              <a:rPr lang="en-US" sz="4400" dirty="0">
                <a:latin typeface="Proxima Soft Cond Black" panose="02000506030000020004" pitchFamily="50" charset="0"/>
              </a:rPr>
              <a:t>DESIGNING OUTDOOR PLAY SPACES: </a:t>
            </a:r>
          </a:p>
        </p:txBody>
      </p:sp>
      <p:sp>
        <p:nvSpPr>
          <p:cNvPr id="3" name="Content Placeholder 2">
            <a:extLst>
              <a:ext uri="{FF2B5EF4-FFF2-40B4-BE49-F238E27FC236}">
                <a16:creationId xmlns:a16="http://schemas.microsoft.com/office/drawing/2014/main" id="{895B6D00-9413-CE66-93B5-3D46F4F21774}"/>
              </a:ext>
            </a:extLst>
          </p:cNvPr>
          <p:cNvSpPr>
            <a:spLocks noGrp="1"/>
          </p:cNvSpPr>
          <p:nvPr>
            <p:ph sz="half" idx="1"/>
          </p:nvPr>
        </p:nvSpPr>
        <p:spPr>
          <a:xfrm>
            <a:off x="349695" y="2641093"/>
            <a:ext cx="4345322" cy="3742762"/>
          </a:xfrm>
        </p:spPr>
        <p:txBody>
          <a:bodyPr vert="horz" lIns="91440" tIns="45720" rIns="91440" bIns="45720" rtlCol="0">
            <a:noAutofit/>
          </a:bodyPr>
          <a:lstStyle/>
          <a:p>
            <a:pPr marL="0"/>
            <a:r>
              <a:rPr lang="en-US" sz="3200" i="0" dirty="0">
                <a:effectLst/>
                <a:latin typeface="Proxima Soft Cond Light" panose="02000506030000020004" pitchFamily="50" charset="0"/>
              </a:rPr>
              <a:t>Be realistic </a:t>
            </a:r>
          </a:p>
          <a:p>
            <a:pPr marL="0"/>
            <a:r>
              <a:rPr lang="en-US" sz="3200" i="0" dirty="0">
                <a:effectLst/>
                <a:latin typeface="Proxima Soft Cond Light" panose="02000506030000020004" pitchFamily="50" charset="0"/>
              </a:rPr>
              <a:t>Write it down. </a:t>
            </a:r>
          </a:p>
          <a:p>
            <a:pPr marL="0"/>
            <a:r>
              <a:rPr lang="en-US" sz="3200" i="0" dirty="0">
                <a:effectLst/>
                <a:latin typeface="Proxima Soft Cond Light" panose="02000506030000020004" pitchFamily="50" charset="0"/>
              </a:rPr>
              <a:t>Set-up the playground to reflect all learning areas</a:t>
            </a:r>
          </a:p>
          <a:p>
            <a:pPr marL="0"/>
            <a:r>
              <a:rPr lang="en-US" sz="3200" i="0" dirty="0">
                <a:effectLst/>
                <a:latin typeface="Proxima Soft Cond Light" panose="02000506030000020004" pitchFamily="50" charset="0"/>
              </a:rPr>
              <a:t>Seek out the perspective and voice of the children </a:t>
            </a:r>
          </a:p>
          <a:p>
            <a:endParaRPr lang="en-US" sz="3200" dirty="0">
              <a:latin typeface="Proxima Soft Cond Light" panose="02000506030000020004" pitchFamily="50" charset="0"/>
            </a:endParaRPr>
          </a:p>
        </p:txBody>
      </p:sp>
    </p:spTree>
    <p:extLst>
      <p:ext uri="{BB962C8B-B14F-4D97-AF65-F5344CB8AC3E}">
        <p14:creationId xmlns:p14="http://schemas.microsoft.com/office/powerpoint/2010/main" val="3224460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3" name="Rectangle 297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A group of kids playing on tree stumps&#10;&#10;Description automatically generated">
            <a:extLst>
              <a:ext uri="{FF2B5EF4-FFF2-40B4-BE49-F238E27FC236}">
                <a16:creationId xmlns:a16="http://schemas.microsoft.com/office/drawing/2014/main" id="{E38FC377-52CE-1C97-3A77-5D849D2297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36"/>
          <a:stretch/>
        </p:blipFill>
        <p:spPr bwMode="auto">
          <a:xfrm>
            <a:off x="1" y="10"/>
            <a:ext cx="9669642" cy="6857990"/>
          </a:xfrm>
          <a:prstGeom prst="rect">
            <a:avLst/>
          </a:prstGeom>
          <a:solidFill>
            <a:srgbClr val="FFFFFF"/>
          </a:solidFill>
        </p:spPr>
      </p:pic>
      <p:sp>
        <p:nvSpPr>
          <p:cNvPr id="29705" name="Rectangle 297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AC6C9D-0D0A-394E-B0A1-A4F821ED43EC}"/>
              </a:ext>
            </a:extLst>
          </p:cNvPr>
          <p:cNvSpPr>
            <a:spLocks noGrp="1"/>
          </p:cNvSpPr>
          <p:nvPr>
            <p:ph type="title"/>
          </p:nvPr>
        </p:nvSpPr>
        <p:spPr>
          <a:xfrm>
            <a:off x="7198708" y="-23146"/>
            <a:ext cx="4838192" cy="1899912"/>
          </a:xfrm>
        </p:spPr>
        <p:txBody>
          <a:bodyPr vert="horz" lIns="91440" tIns="45720" rIns="91440" bIns="45720" rtlCol="0" anchor="ctr">
            <a:normAutofit/>
          </a:bodyPr>
          <a:lstStyle/>
          <a:p>
            <a:r>
              <a:rPr lang="en-US" dirty="0">
                <a:solidFill>
                  <a:srgbClr val="6D2979"/>
                </a:solidFill>
                <a:latin typeface="Proxima Soft Cond Black" panose="02000506030000020004" pitchFamily="50" charset="0"/>
              </a:rPr>
              <a:t>OUTDOOR LEARNING AREAS</a:t>
            </a:r>
          </a:p>
        </p:txBody>
      </p:sp>
      <p:sp>
        <p:nvSpPr>
          <p:cNvPr id="3" name="Content Placeholder 2">
            <a:extLst>
              <a:ext uri="{FF2B5EF4-FFF2-40B4-BE49-F238E27FC236}">
                <a16:creationId xmlns:a16="http://schemas.microsoft.com/office/drawing/2014/main" id="{0C23C1CE-6C48-FD3C-4A88-91C01D348CF1}"/>
              </a:ext>
            </a:extLst>
          </p:cNvPr>
          <p:cNvSpPr>
            <a:spLocks noGrp="1"/>
          </p:cNvSpPr>
          <p:nvPr>
            <p:ph sz="half" idx="1"/>
          </p:nvPr>
        </p:nvSpPr>
        <p:spPr>
          <a:xfrm>
            <a:off x="7198708" y="2157078"/>
            <a:ext cx="4941869" cy="3742762"/>
          </a:xfrm>
        </p:spPr>
        <p:txBody>
          <a:bodyPr vert="horz" lIns="91440" tIns="45720" rIns="91440" bIns="45720" rtlCol="0">
            <a:noAutofit/>
          </a:bodyPr>
          <a:lstStyle/>
          <a:p>
            <a:r>
              <a:rPr lang="en-US" sz="3200" dirty="0">
                <a:latin typeface="Proxima Soft Cond Light" panose="02000506030000020004" pitchFamily="50" charset="0"/>
              </a:rPr>
              <a:t>C</a:t>
            </a:r>
            <a:r>
              <a:rPr lang="en-US" sz="3200" i="0" dirty="0">
                <a:effectLst/>
                <a:latin typeface="Proxima Soft Cond Light" panose="02000506030000020004" pitchFamily="50" charset="0"/>
              </a:rPr>
              <a:t>hildren’s play and activities</a:t>
            </a:r>
          </a:p>
          <a:p>
            <a:r>
              <a:rPr lang="en-US" sz="3200" dirty="0">
                <a:latin typeface="Proxima Soft Cond Light" panose="02000506030000020004" pitchFamily="50" charset="0"/>
              </a:rPr>
              <a:t>P</a:t>
            </a:r>
            <a:r>
              <a:rPr lang="en-US" sz="3200" i="0" dirty="0">
                <a:effectLst/>
                <a:latin typeface="Proxima Soft Cond Light" panose="02000506030000020004" pitchFamily="50" charset="0"/>
              </a:rPr>
              <a:t>romote engagement outdoors.</a:t>
            </a:r>
          </a:p>
          <a:p>
            <a:r>
              <a:rPr lang="en-US" sz="3200" dirty="0">
                <a:solidFill>
                  <a:srgbClr val="000000"/>
                </a:solidFill>
                <a:latin typeface="Proxima Soft Cond Light" panose="02000506030000020004" pitchFamily="50" charset="0"/>
              </a:rPr>
              <a:t>Break </a:t>
            </a:r>
            <a:r>
              <a:rPr lang="en-US" sz="3200" i="0" dirty="0">
                <a:solidFill>
                  <a:srgbClr val="000000"/>
                </a:solidFill>
                <a:effectLst/>
                <a:latin typeface="Proxima Soft Cond Light" panose="02000506030000020004" pitchFamily="50" charset="0"/>
              </a:rPr>
              <a:t>from being indoors</a:t>
            </a:r>
            <a:endParaRPr lang="en-US" sz="3200" dirty="0">
              <a:solidFill>
                <a:srgbClr val="000000"/>
              </a:solidFill>
              <a:latin typeface="Proxima Soft Cond Light" panose="02000506030000020004" pitchFamily="50" charset="0"/>
            </a:endParaRPr>
          </a:p>
          <a:p>
            <a:r>
              <a:rPr lang="en-US" sz="3200" dirty="0">
                <a:solidFill>
                  <a:srgbClr val="000000"/>
                </a:solidFill>
                <a:latin typeface="Proxima Soft Cond Light" panose="02000506030000020004" pitchFamily="50" charset="0"/>
              </a:rPr>
              <a:t>S</a:t>
            </a:r>
            <a:r>
              <a:rPr lang="en-US" sz="3200" i="0" dirty="0">
                <a:solidFill>
                  <a:srgbClr val="000000"/>
                </a:solidFill>
                <a:effectLst/>
                <a:latin typeface="Proxima Soft Cond Light" panose="02000506030000020004" pitchFamily="50" charset="0"/>
              </a:rPr>
              <a:t>afe and organized </a:t>
            </a:r>
            <a:endParaRPr lang="en-US" sz="3200" dirty="0">
              <a:solidFill>
                <a:srgbClr val="000000"/>
              </a:solidFill>
              <a:latin typeface="Proxima Soft Cond Light" panose="02000506030000020004" pitchFamily="50" charset="0"/>
            </a:endParaRPr>
          </a:p>
          <a:p>
            <a:r>
              <a:rPr lang="en-US" sz="3200" dirty="0">
                <a:solidFill>
                  <a:srgbClr val="000000"/>
                </a:solidFill>
                <a:latin typeface="Proxima Soft Cond Light" panose="02000506030000020004" pitchFamily="50" charset="0"/>
              </a:rPr>
              <a:t>I</a:t>
            </a:r>
            <a:r>
              <a:rPr lang="en-US" sz="3200" i="0" dirty="0">
                <a:solidFill>
                  <a:srgbClr val="000000"/>
                </a:solidFill>
                <a:effectLst/>
                <a:latin typeface="Proxima Soft Cond Light" panose="02000506030000020004" pitchFamily="50" charset="0"/>
              </a:rPr>
              <a:t>nclude provocations, activities as well as free time.</a:t>
            </a:r>
            <a:endParaRPr lang="en-CA" sz="3200" dirty="0">
              <a:latin typeface="Proxima Soft Cond Light" panose="02000506030000020004" pitchFamily="50" charset="0"/>
            </a:endParaRPr>
          </a:p>
          <a:p>
            <a:pPr marL="0" indent="0">
              <a:buNone/>
            </a:pPr>
            <a:endParaRPr lang="en-US" sz="1800" dirty="0">
              <a:effectLst/>
              <a:latin typeface="Proxima Soft Cond Light" panose="02000506030000020004" pitchFamily="50" charset="0"/>
            </a:endParaRPr>
          </a:p>
          <a:p>
            <a:endParaRPr lang="en-US" sz="1800" dirty="0">
              <a:latin typeface="Proxima Soft Cond Light" panose="02000506030000020004" pitchFamily="50" charset="0"/>
            </a:endParaRPr>
          </a:p>
        </p:txBody>
      </p:sp>
    </p:spTree>
    <p:extLst>
      <p:ext uri="{BB962C8B-B14F-4D97-AF65-F5344CB8AC3E}">
        <p14:creationId xmlns:p14="http://schemas.microsoft.com/office/powerpoint/2010/main" val="1694426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914" name="Rectangle 32913">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16" name="Rectangle 32915">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7B00FD-CCDA-9F85-800E-344B3272EC2D}"/>
              </a:ext>
            </a:extLst>
          </p:cNvPr>
          <p:cNvSpPr>
            <a:spLocks noGrp="1"/>
          </p:cNvSpPr>
          <p:nvPr>
            <p:ph type="title"/>
          </p:nvPr>
        </p:nvSpPr>
        <p:spPr>
          <a:xfrm>
            <a:off x="302148" y="0"/>
            <a:ext cx="3595678" cy="1330839"/>
          </a:xfrm>
        </p:spPr>
        <p:txBody>
          <a:bodyPr vert="horz" lIns="91440" tIns="45720" rIns="91440" bIns="45720" rtlCol="0" anchor="ctr">
            <a:normAutofit/>
          </a:bodyPr>
          <a:lstStyle/>
          <a:p>
            <a:r>
              <a:rPr lang="en-US" dirty="0">
                <a:solidFill>
                  <a:srgbClr val="6D2979"/>
                </a:solidFill>
                <a:latin typeface="Proxima Soft Cond Black" panose="02000506030000020004" pitchFamily="50" charset="0"/>
              </a:rPr>
              <a:t>QUIET AREA:</a:t>
            </a:r>
          </a:p>
        </p:txBody>
      </p:sp>
      <p:sp>
        <p:nvSpPr>
          <p:cNvPr id="6" name="TextBox 5">
            <a:extLst>
              <a:ext uri="{FF2B5EF4-FFF2-40B4-BE49-F238E27FC236}">
                <a16:creationId xmlns:a16="http://schemas.microsoft.com/office/drawing/2014/main" id="{33B34F93-CC7D-D420-C532-D9C8E742D4B5}"/>
              </a:ext>
            </a:extLst>
          </p:cNvPr>
          <p:cNvSpPr txBox="1"/>
          <p:nvPr/>
        </p:nvSpPr>
        <p:spPr>
          <a:xfrm>
            <a:off x="119270" y="1677267"/>
            <a:ext cx="5149417" cy="2205619"/>
          </a:xfrm>
          <a:prstGeom prst="rect">
            <a:avLst/>
          </a:prstGeom>
        </p:spPr>
        <p:txBody>
          <a:bodyPr vert="horz" lIns="91440" tIns="45720" rIns="91440" bIns="45720" rtlCol="0">
            <a:noAutofit/>
          </a:bodyPr>
          <a:lstStyle/>
          <a:p>
            <a:pPr marL="0" indent="-228600">
              <a:lnSpc>
                <a:spcPct val="90000"/>
              </a:lnSpc>
              <a:spcAft>
                <a:spcPts val="600"/>
              </a:spcAft>
              <a:buFont typeface="Arial" panose="020B0604020202020204" pitchFamily="34" charset="0"/>
              <a:buChar char="•"/>
            </a:pPr>
            <a:endParaRPr lang="en-US" sz="3200" dirty="0">
              <a:effectLst/>
              <a:latin typeface="Proxima Soft Cond Light" panose="02000506030000020004" pitchFamily="50" charset="0"/>
            </a:endParaRPr>
          </a:p>
          <a:p>
            <a:pPr>
              <a:lnSpc>
                <a:spcPct val="107000"/>
              </a:lnSpc>
              <a:spcAft>
                <a:spcPts val="800"/>
              </a:spcAft>
            </a:pPr>
            <a:r>
              <a:rPr lang="en-CA" sz="3200" kern="100" dirty="0">
                <a:effectLst/>
                <a:latin typeface="Proxima Soft Cond Light" panose="02000506030000020004" pitchFamily="50" charset="0"/>
                <a:ea typeface="Calibri" panose="020F0502020204030204" pitchFamily="34" charset="0"/>
                <a:cs typeface="Times New Roman" panose="02020603050405020304" pitchFamily="18" charset="0"/>
              </a:rPr>
              <a:t>Set up a cozy reading corner with comfortable cushions, blankets, and outdoor-friendly bean bags. Provide a small bookshelf with a variety of age-appropriate books for kids to enjoy in a quiet atmosphere.</a:t>
            </a:r>
          </a:p>
        </p:txBody>
      </p:sp>
      <p:pic>
        <p:nvPicPr>
          <p:cNvPr id="9" name="Picture 2" descr="A child sitting on a couch&#10;&#10;Description automatically generated">
            <a:extLst>
              <a:ext uri="{FF2B5EF4-FFF2-40B4-BE49-F238E27FC236}">
                <a16:creationId xmlns:a16="http://schemas.microsoft.com/office/drawing/2014/main" id="{DBF8040D-F9F8-1AD7-8B3D-EBA2C3C29C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97" r="22106"/>
          <a:stretch/>
        </p:blipFill>
        <p:spPr bwMode="auto">
          <a:xfrm>
            <a:off x="5268687" y="50228"/>
            <a:ext cx="6908286"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38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mall stream in the woods&#10;&#10;Description automatically generated">
            <a:extLst>
              <a:ext uri="{FF2B5EF4-FFF2-40B4-BE49-F238E27FC236}">
                <a16:creationId xmlns:a16="http://schemas.microsoft.com/office/drawing/2014/main" id="{9A059AC6-45CA-4C62-E3D3-F24B08A51F4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436"/>
          <a:stretch/>
        </p:blipFill>
        <p:spPr>
          <a:xfrm>
            <a:off x="1" y="10"/>
            <a:ext cx="9669642" cy="6857990"/>
          </a:xfrm>
          <a:prstGeom prst="rect">
            <a:avLst/>
          </a:prstGeom>
          <a:noFill/>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9B14DB1-A99B-5864-C053-BF0597797C10}"/>
              </a:ext>
            </a:extLst>
          </p:cNvPr>
          <p:cNvSpPr txBox="1"/>
          <p:nvPr/>
        </p:nvSpPr>
        <p:spPr>
          <a:xfrm>
            <a:off x="6654883" y="10"/>
            <a:ext cx="5537117" cy="189991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dirty="0">
                <a:solidFill>
                  <a:srgbClr val="6D2979"/>
                </a:solidFill>
                <a:latin typeface="Proxima Soft Cond Black" panose="02000506030000020004" pitchFamily="50" charset="0"/>
                <a:ea typeface="+mj-ea"/>
                <a:cs typeface="+mj-cs"/>
              </a:rPr>
              <a:t>THINKING ABOUT YOUR OWN CHILDHOOD </a:t>
            </a:r>
          </a:p>
        </p:txBody>
      </p:sp>
      <p:sp>
        <p:nvSpPr>
          <p:cNvPr id="3" name="Content Placeholder 2">
            <a:extLst>
              <a:ext uri="{FF2B5EF4-FFF2-40B4-BE49-F238E27FC236}">
                <a16:creationId xmlns:a16="http://schemas.microsoft.com/office/drawing/2014/main" id="{F53F939F-A5F1-391F-2D94-8DE077769EEB}"/>
              </a:ext>
            </a:extLst>
          </p:cNvPr>
          <p:cNvSpPr>
            <a:spLocks noGrp="1"/>
          </p:cNvSpPr>
          <p:nvPr>
            <p:ph sz="half" idx="1"/>
          </p:nvPr>
        </p:nvSpPr>
        <p:spPr>
          <a:xfrm>
            <a:off x="7498886" y="2326930"/>
            <a:ext cx="4427509" cy="3373284"/>
          </a:xfrm>
        </p:spPr>
        <p:txBody>
          <a:bodyPr vert="horz" lIns="91440" tIns="45720" rIns="91440" bIns="45720" rtlCol="0">
            <a:noAutofit/>
          </a:bodyPr>
          <a:lstStyle/>
          <a:p>
            <a:r>
              <a:rPr lang="en-US" sz="3200" dirty="0">
                <a:latin typeface="Proxima Soft Cond Light" panose="02000506030000020004" pitchFamily="50" charset="0"/>
              </a:rPr>
              <a:t>Think about your </a:t>
            </a:r>
            <a:r>
              <a:rPr lang="en-US" sz="3200" dirty="0" err="1">
                <a:latin typeface="Proxima Soft Cond Light" panose="02000506030000020004" pitchFamily="50" charset="0"/>
              </a:rPr>
              <a:t>favourite</a:t>
            </a:r>
            <a:r>
              <a:rPr lang="en-US" sz="3200" dirty="0">
                <a:latin typeface="Proxima Soft Cond Light" panose="02000506030000020004" pitchFamily="50" charset="0"/>
              </a:rPr>
              <a:t> place to be as a child, where you most loved to play outdoors. </a:t>
            </a:r>
          </a:p>
          <a:p>
            <a:pPr marL="0" indent="0">
              <a:buNone/>
            </a:pPr>
            <a:endParaRPr lang="en-US" sz="3200" dirty="0">
              <a:latin typeface="Proxima Soft Cond Light" panose="02000506030000020004" pitchFamily="50" charset="0"/>
            </a:endParaRPr>
          </a:p>
          <a:p>
            <a:r>
              <a:rPr lang="en-US" sz="3200" dirty="0">
                <a:solidFill>
                  <a:srgbClr val="6D2979"/>
                </a:solidFill>
                <a:latin typeface="Proxima Soft Cond Light" panose="02000506030000020004" pitchFamily="50" charset="0"/>
              </a:rPr>
              <a:t>What was it about this place that you loved? </a:t>
            </a:r>
          </a:p>
        </p:txBody>
      </p:sp>
    </p:spTree>
    <p:extLst>
      <p:ext uri="{BB962C8B-B14F-4D97-AF65-F5344CB8AC3E}">
        <p14:creationId xmlns:p14="http://schemas.microsoft.com/office/powerpoint/2010/main" val="2207953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a:extLst>
              <a:ext uri="{FF2B5EF4-FFF2-40B4-BE49-F238E27FC236}">
                <a16:creationId xmlns:a16="http://schemas.microsoft.com/office/drawing/2014/main" id="{76747B29-8F82-6B86-E75D-78B3393B0CB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3032" r="17041"/>
          <a:stretch/>
        </p:blipFill>
        <p:spPr bwMode="auto">
          <a:xfrm>
            <a:off x="5833976" y="10"/>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6E57F7-3F17-3465-6C2C-E4E54B277137}"/>
              </a:ext>
            </a:extLst>
          </p:cNvPr>
          <p:cNvSpPr>
            <a:spLocks noGrp="1"/>
          </p:cNvSpPr>
          <p:nvPr>
            <p:ph type="title"/>
          </p:nvPr>
        </p:nvSpPr>
        <p:spPr>
          <a:xfrm>
            <a:off x="461639" y="202617"/>
            <a:ext cx="4803636" cy="1311664"/>
          </a:xfrm>
        </p:spPr>
        <p:txBody>
          <a:bodyPr vert="horz" lIns="91440" tIns="45720" rIns="91440" bIns="45720" rtlCol="0" anchor="b">
            <a:normAutofit/>
          </a:bodyPr>
          <a:lstStyle/>
          <a:p>
            <a:r>
              <a:rPr lang="en-US" dirty="0">
                <a:solidFill>
                  <a:srgbClr val="6D2979"/>
                </a:solidFill>
                <a:latin typeface="Proxima Soft Cond Black" panose="02000506030000020004" pitchFamily="50" charset="0"/>
              </a:rPr>
              <a:t>LANGUAGE AND LITERACY</a:t>
            </a:r>
          </a:p>
        </p:txBody>
      </p:sp>
      <p:sp>
        <p:nvSpPr>
          <p:cNvPr id="7" name="TextBox 6">
            <a:extLst>
              <a:ext uri="{FF2B5EF4-FFF2-40B4-BE49-F238E27FC236}">
                <a16:creationId xmlns:a16="http://schemas.microsoft.com/office/drawing/2014/main" id="{B84E725E-BD2D-9DF5-3DC0-A664CE1480D8}"/>
              </a:ext>
            </a:extLst>
          </p:cNvPr>
          <p:cNvSpPr txBox="1"/>
          <p:nvPr/>
        </p:nvSpPr>
        <p:spPr>
          <a:xfrm>
            <a:off x="266700" y="2417356"/>
            <a:ext cx="6111240" cy="3539430"/>
          </a:xfrm>
          <a:prstGeom prst="rect">
            <a:avLst/>
          </a:prstGeom>
          <a:noFill/>
        </p:spPr>
        <p:txBody>
          <a:bodyPr wrap="square">
            <a:spAutoFit/>
          </a:bodyPr>
          <a:lstStyle/>
          <a:p>
            <a:r>
              <a:rPr lang="en-US" sz="3200" b="0" i="0" dirty="0">
                <a:solidFill>
                  <a:srgbClr val="374151"/>
                </a:solidFill>
                <a:effectLst/>
                <a:latin typeface="Proxima Soft Cond Light" panose="02000506030000020004" pitchFamily="50" charset="0"/>
              </a:rPr>
              <a:t>Creating a language and literacy-rich outdoor environment for children is essential for their holistic development. Outdoor settings provide diverse opportunities for language exploration, communication, and literacy development.</a:t>
            </a:r>
            <a:endParaRPr lang="en-CA" sz="3200" dirty="0">
              <a:latin typeface="Proxima Soft Cond Light" panose="02000506030000020004" pitchFamily="50" charset="0"/>
            </a:endParaRPr>
          </a:p>
        </p:txBody>
      </p:sp>
    </p:spTree>
    <p:extLst>
      <p:ext uri="{BB962C8B-B14F-4D97-AF65-F5344CB8AC3E}">
        <p14:creationId xmlns:p14="http://schemas.microsoft.com/office/powerpoint/2010/main" val="4002170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706" name="Rectangle 25705">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8" name="Picture 8">
            <a:extLst>
              <a:ext uri="{FF2B5EF4-FFF2-40B4-BE49-F238E27FC236}">
                <a16:creationId xmlns:a16="http://schemas.microsoft.com/office/drawing/2014/main" id="{BFD19B80-36FC-65F6-7F07-7F15904B502F}"/>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6997" r="13075"/>
          <a:stretch/>
        </p:blipFill>
        <p:spPr bwMode="auto">
          <a:xfrm>
            <a:off x="5833976" y="10"/>
            <a:ext cx="6394152"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5708" name="Group 25707">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25709" name="Freeform: Shape 25708">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10" name="Freeform: Shape 25709">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11" name="Freeform: Shape 25710">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712" name="Freeform: Shape 25711">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713" name="Freeform: Shape 25712">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521EC34-3B00-0C74-04B8-D80347A08DC7}"/>
              </a:ext>
            </a:extLst>
          </p:cNvPr>
          <p:cNvSpPr>
            <a:spLocks noGrp="1"/>
          </p:cNvSpPr>
          <p:nvPr>
            <p:ph type="title"/>
          </p:nvPr>
        </p:nvSpPr>
        <p:spPr>
          <a:xfrm>
            <a:off x="396335" y="349205"/>
            <a:ext cx="4803636" cy="1311664"/>
          </a:xfrm>
        </p:spPr>
        <p:txBody>
          <a:bodyPr vert="horz" lIns="91440" tIns="45720" rIns="91440" bIns="45720" rtlCol="0" anchor="b">
            <a:normAutofit/>
          </a:bodyPr>
          <a:lstStyle/>
          <a:p>
            <a:r>
              <a:rPr lang="en-US" dirty="0">
                <a:solidFill>
                  <a:srgbClr val="6D2979"/>
                </a:solidFill>
                <a:latin typeface="Proxima Soft Cond Black" panose="02000506030000020004" pitchFamily="50" charset="0"/>
              </a:rPr>
              <a:t>ART AND CREATIVE EXPRESSION</a:t>
            </a:r>
          </a:p>
        </p:txBody>
      </p:sp>
      <p:sp>
        <p:nvSpPr>
          <p:cNvPr id="7" name="TextBox 6">
            <a:extLst>
              <a:ext uri="{FF2B5EF4-FFF2-40B4-BE49-F238E27FC236}">
                <a16:creationId xmlns:a16="http://schemas.microsoft.com/office/drawing/2014/main" id="{162619EB-1B5C-C881-8D20-1C6E321092A6}"/>
              </a:ext>
            </a:extLst>
          </p:cNvPr>
          <p:cNvSpPr txBox="1"/>
          <p:nvPr/>
        </p:nvSpPr>
        <p:spPr>
          <a:xfrm>
            <a:off x="396335" y="2895836"/>
            <a:ext cx="6115878" cy="2308324"/>
          </a:xfrm>
          <a:prstGeom prst="rect">
            <a:avLst/>
          </a:prstGeom>
          <a:noFill/>
        </p:spPr>
        <p:txBody>
          <a:bodyPr wrap="square">
            <a:spAutoFit/>
          </a:bodyPr>
          <a:lstStyle/>
          <a:p>
            <a:pPr marL="0" indent="0">
              <a:lnSpc>
                <a:spcPct val="90000"/>
              </a:lnSpc>
              <a:spcAft>
                <a:spcPts val="600"/>
              </a:spcAft>
              <a:buFont typeface="Arial" panose="020B0604020202020204" pitchFamily="34" charset="0"/>
              <a:buNone/>
            </a:pPr>
            <a:r>
              <a:rPr lang="en-US" sz="3200" b="0" i="0" dirty="0">
                <a:effectLst/>
                <a:latin typeface="Proxima Soft Cond Light" panose="02000506030000020004" pitchFamily="50" charset="0"/>
              </a:rPr>
              <a:t>Bringing art and creative expression outdoors for children not only enhances their artistic abilities but also provides a holistic and sensory-rich learning experience. </a:t>
            </a:r>
          </a:p>
        </p:txBody>
      </p:sp>
    </p:spTree>
    <p:extLst>
      <p:ext uri="{BB962C8B-B14F-4D97-AF65-F5344CB8AC3E}">
        <p14:creationId xmlns:p14="http://schemas.microsoft.com/office/powerpoint/2010/main" val="3311954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sitting on a tree stump&#10;&#10;Description automatically generated">
            <a:extLst>
              <a:ext uri="{FF2B5EF4-FFF2-40B4-BE49-F238E27FC236}">
                <a16:creationId xmlns:a16="http://schemas.microsoft.com/office/drawing/2014/main" id="{0F3D487D-9D19-2095-6428-4D81863E9933}"/>
              </a:ext>
            </a:extLst>
          </p:cNvPr>
          <p:cNvPicPr>
            <a:picLocks noChangeAspect="1"/>
          </p:cNvPicPr>
          <p:nvPr/>
        </p:nvPicPr>
        <p:blipFill rotWithShape="1">
          <a:blip r:embed="rId3"/>
          <a:srcRect r="12114" b="-1"/>
          <a:stretch/>
        </p:blipFill>
        <p:spPr>
          <a:xfrm rot="5400000">
            <a:off x="-522945" y="489087"/>
            <a:ext cx="6850548" cy="5846165"/>
          </a:xfrm>
          <a:prstGeom prst="rect">
            <a:avLst/>
          </a:prstGeom>
        </p:spPr>
      </p:pic>
      <p:grpSp>
        <p:nvGrpSpPr>
          <p:cNvPr id="19" name="Group 18">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20" name="Freeform: Shape 19">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23" name="Freeform: Shape 22">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46069A9B-EF1F-0C4E-DE90-7840ADE85D62}"/>
              </a:ext>
            </a:extLst>
          </p:cNvPr>
          <p:cNvSpPr>
            <a:spLocks noGrp="1"/>
          </p:cNvSpPr>
          <p:nvPr>
            <p:ph type="title"/>
          </p:nvPr>
        </p:nvSpPr>
        <p:spPr>
          <a:xfrm>
            <a:off x="6090176" y="75929"/>
            <a:ext cx="5475748" cy="1454051"/>
          </a:xfrm>
        </p:spPr>
        <p:txBody>
          <a:bodyPr vert="horz" lIns="91440" tIns="45720" rIns="91440" bIns="45720" rtlCol="0" anchor="b">
            <a:normAutofit/>
          </a:bodyPr>
          <a:lstStyle/>
          <a:p>
            <a:r>
              <a:rPr lang="en-US" dirty="0">
                <a:solidFill>
                  <a:srgbClr val="6D2979"/>
                </a:solidFill>
                <a:latin typeface="Proxima Soft Cond Black" panose="02000506030000020004" pitchFamily="50" charset="0"/>
              </a:rPr>
              <a:t>MANIPULATIVE AREA</a:t>
            </a:r>
          </a:p>
        </p:txBody>
      </p:sp>
      <p:sp>
        <p:nvSpPr>
          <p:cNvPr id="3" name="Content Placeholder 2">
            <a:extLst>
              <a:ext uri="{FF2B5EF4-FFF2-40B4-BE49-F238E27FC236}">
                <a16:creationId xmlns:a16="http://schemas.microsoft.com/office/drawing/2014/main" id="{A48D542D-FD06-AAB9-0B1E-D6B152DB94A4}"/>
              </a:ext>
            </a:extLst>
          </p:cNvPr>
          <p:cNvSpPr>
            <a:spLocks noGrp="1"/>
          </p:cNvSpPr>
          <p:nvPr>
            <p:ph sz="half" idx="2"/>
          </p:nvPr>
        </p:nvSpPr>
        <p:spPr>
          <a:xfrm>
            <a:off x="6245305" y="2386936"/>
            <a:ext cx="4977578" cy="3639289"/>
          </a:xfrm>
        </p:spPr>
        <p:txBody>
          <a:bodyPr vert="horz" lIns="91440" tIns="45720" rIns="91440" bIns="45720" rtlCol="0" anchor="ctr">
            <a:noAutofit/>
          </a:bodyPr>
          <a:lstStyle/>
          <a:p>
            <a:pPr marL="0" indent="0">
              <a:buNone/>
            </a:pPr>
            <a:r>
              <a:rPr lang="en-US" sz="3200" b="0" i="0" dirty="0">
                <a:effectLst/>
                <a:latin typeface="Proxima Soft Cond Light" panose="02000506030000020004" pitchFamily="50" charset="0"/>
              </a:rPr>
              <a:t>When we talk about manipulation in the context of activities for children, it typically refers to activities that involve using hands and fingers for fine motor skill development. </a:t>
            </a:r>
            <a:endParaRPr lang="en-US" sz="3200" dirty="0">
              <a:latin typeface="Proxima Soft Cond Light" panose="02000506030000020004" pitchFamily="50" charset="0"/>
            </a:endParaRPr>
          </a:p>
        </p:txBody>
      </p:sp>
    </p:spTree>
    <p:extLst>
      <p:ext uri="{BB962C8B-B14F-4D97-AF65-F5344CB8AC3E}">
        <p14:creationId xmlns:p14="http://schemas.microsoft.com/office/powerpoint/2010/main" val="2683662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4" name="Picture 4">
            <a:extLst>
              <a:ext uri="{FF2B5EF4-FFF2-40B4-BE49-F238E27FC236}">
                <a16:creationId xmlns:a16="http://schemas.microsoft.com/office/drawing/2014/main" id="{BA7AFBF5-2ED4-465C-6F3B-774E0CA48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 y="26066"/>
            <a:ext cx="5855313" cy="65079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27" y="-6558"/>
            <a:ext cx="6254832" cy="6874766"/>
            <a:chOff x="-9149" y="3725"/>
            <a:chExt cx="6254832" cy="6887203"/>
          </a:xfrm>
        </p:grpSpPr>
        <p:sp>
          <p:nvSpPr>
            <p:cNvPr id="24" name="Freeform: Shape 23">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27" name="Freeform: Shape 26">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16" name="TextBox 15">
            <a:extLst>
              <a:ext uri="{FF2B5EF4-FFF2-40B4-BE49-F238E27FC236}">
                <a16:creationId xmlns:a16="http://schemas.microsoft.com/office/drawing/2014/main" id="{1D6F0B06-33FE-4EB3-BC61-7ACD3F2EB8B5}"/>
              </a:ext>
            </a:extLst>
          </p:cNvPr>
          <p:cNvSpPr txBox="1"/>
          <p:nvPr/>
        </p:nvSpPr>
        <p:spPr>
          <a:xfrm>
            <a:off x="6094105" y="361166"/>
            <a:ext cx="4977976" cy="145405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solidFill>
                  <a:srgbClr val="6D2979"/>
                </a:solidFill>
                <a:latin typeface="Proxima Soft Cond Black" panose="02000506030000020004" pitchFamily="50" charset="0"/>
                <a:ea typeface="+mj-ea"/>
                <a:cs typeface="+mj-cs"/>
              </a:rPr>
              <a:t>BLOCKS AND CONSTRUCTION</a:t>
            </a:r>
          </a:p>
        </p:txBody>
      </p:sp>
      <p:sp>
        <p:nvSpPr>
          <p:cNvPr id="3" name="Content Placeholder 2">
            <a:extLst>
              <a:ext uri="{FF2B5EF4-FFF2-40B4-BE49-F238E27FC236}">
                <a16:creationId xmlns:a16="http://schemas.microsoft.com/office/drawing/2014/main" id="{4D8B6F5F-AEC4-B046-821C-0950BB47504B}"/>
              </a:ext>
            </a:extLst>
          </p:cNvPr>
          <p:cNvSpPr>
            <a:spLocks noGrp="1"/>
          </p:cNvSpPr>
          <p:nvPr>
            <p:ph sz="half" idx="2"/>
          </p:nvPr>
        </p:nvSpPr>
        <p:spPr>
          <a:xfrm>
            <a:off x="6094502" y="2194928"/>
            <a:ext cx="5355375" cy="3639289"/>
          </a:xfrm>
        </p:spPr>
        <p:txBody>
          <a:bodyPr vert="horz" lIns="91440" tIns="45720" rIns="91440" bIns="45720" rtlCol="0" anchor="ctr">
            <a:noAutofit/>
          </a:bodyPr>
          <a:lstStyle/>
          <a:p>
            <a:pPr marL="0" indent="0">
              <a:buNone/>
            </a:pPr>
            <a:r>
              <a:rPr lang="en-CA" sz="3200" kern="100" dirty="0">
                <a:effectLst/>
                <a:latin typeface="Proxima Soft Cond Light" panose="02000506030000020004" pitchFamily="50" charset="0"/>
                <a:ea typeface="Calibri" panose="020F0502020204030204" pitchFamily="34" charset="0"/>
                <a:cs typeface="Times New Roman" panose="02020603050405020304" pitchFamily="18" charset="0"/>
              </a:rPr>
              <a:t>Outdoor block play and construction activities for children offer a fantastic opportunity for creativity, problem-solving, and physical development</a:t>
            </a:r>
            <a:endParaRPr lang="en-US" sz="3200" b="0" i="0" u="none" strike="noStrike" baseline="0" dirty="0">
              <a:latin typeface="Proxima Soft Cond Light" panose="02000506030000020004" pitchFamily="50" charset="0"/>
            </a:endParaRPr>
          </a:p>
        </p:txBody>
      </p:sp>
    </p:spTree>
    <p:extLst>
      <p:ext uri="{BB962C8B-B14F-4D97-AF65-F5344CB8AC3E}">
        <p14:creationId xmlns:p14="http://schemas.microsoft.com/office/powerpoint/2010/main" val="3886554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908" name="Rectangle 31907">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10" name="Rectangle 31909">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FEC23C-45C9-9154-6D9B-52ACF24D8DE7}"/>
              </a:ext>
            </a:extLst>
          </p:cNvPr>
          <p:cNvSpPr>
            <a:spLocks noGrp="1"/>
          </p:cNvSpPr>
          <p:nvPr>
            <p:ph type="title"/>
          </p:nvPr>
        </p:nvSpPr>
        <p:spPr>
          <a:xfrm>
            <a:off x="3424027" y="79020"/>
            <a:ext cx="5156436" cy="1351472"/>
          </a:xfrm>
        </p:spPr>
        <p:txBody>
          <a:bodyPr vert="horz" lIns="91440" tIns="45720" rIns="91440" bIns="45720" rtlCol="0" anchor="ctr">
            <a:normAutofit/>
          </a:bodyPr>
          <a:lstStyle/>
          <a:p>
            <a:pPr algn="ctr"/>
            <a:r>
              <a:rPr lang="en-US" kern="1200" dirty="0">
                <a:solidFill>
                  <a:srgbClr val="6D2979"/>
                </a:solidFill>
                <a:latin typeface="Proxima Soft Cond Black" panose="02000506030000020004" pitchFamily="50" charset="0"/>
              </a:rPr>
              <a:t>MUSIC AND MOVEMENT </a:t>
            </a:r>
          </a:p>
        </p:txBody>
      </p:sp>
      <p:pic>
        <p:nvPicPr>
          <p:cNvPr id="31746" name="Picture 2" descr="A group of children playing with chalk on the pavement&#10;&#10;Description automatically generated">
            <a:extLst>
              <a:ext uri="{FF2B5EF4-FFF2-40B4-BE49-F238E27FC236}">
                <a16:creationId xmlns:a16="http://schemas.microsoft.com/office/drawing/2014/main" id="{64B56455-602A-8417-E02A-B127AE4989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53" r="22330"/>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solidFill>
            <a:srgbClr val="FFFFFF"/>
          </a:solidFill>
        </p:spPr>
      </p:pic>
      <p:sp>
        <p:nvSpPr>
          <p:cNvPr id="5" name="TextBox 4">
            <a:extLst>
              <a:ext uri="{FF2B5EF4-FFF2-40B4-BE49-F238E27FC236}">
                <a16:creationId xmlns:a16="http://schemas.microsoft.com/office/drawing/2014/main" id="{E5DC29B6-8BB7-BA24-F5A0-BCD718FA6135}"/>
              </a:ext>
            </a:extLst>
          </p:cNvPr>
          <p:cNvSpPr txBox="1"/>
          <p:nvPr/>
        </p:nvSpPr>
        <p:spPr>
          <a:xfrm>
            <a:off x="3732807" y="2179927"/>
            <a:ext cx="4538875" cy="2776386"/>
          </a:xfrm>
          <a:prstGeom prst="rect">
            <a:avLst/>
          </a:prstGeom>
        </p:spPr>
        <p:txBody>
          <a:bodyPr vert="horz" lIns="91440" tIns="45720" rIns="91440" bIns="45720" rtlCol="0">
            <a:noAutofit/>
          </a:bodyPr>
          <a:lstStyle/>
          <a:p>
            <a:pPr>
              <a:lnSpc>
                <a:spcPct val="90000"/>
              </a:lnSpc>
              <a:spcBef>
                <a:spcPts val="1000"/>
              </a:spcBef>
            </a:pPr>
            <a:r>
              <a:rPr lang="en-US" sz="3200" b="0" i="0" dirty="0">
                <a:effectLst/>
                <a:latin typeface="Proxima Soft Cond Light" panose="02000506030000020004" pitchFamily="50" charset="0"/>
              </a:rPr>
              <a:t>Outdoor music and movement activities for children provide a fun and engaging way for them to explore rhythm, coordination, and creative expression</a:t>
            </a:r>
            <a:r>
              <a:rPr lang="en-US" sz="3200" b="0" i="0" u="none" strike="noStrike" baseline="0" dirty="0">
                <a:latin typeface="Proxima Soft Cond Light" panose="02000506030000020004" pitchFamily="50" charset="0"/>
              </a:rPr>
              <a:t>. </a:t>
            </a:r>
          </a:p>
        </p:txBody>
      </p:sp>
      <p:pic>
        <p:nvPicPr>
          <p:cNvPr id="31748" name="Picture 4" descr="A child playing with a drum&#10;&#10;Description automatically generated">
            <a:extLst>
              <a:ext uri="{FF2B5EF4-FFF2-40B4-BE49-F238E27FC236}">
                <a16:creationId xmlns:a16="http://schemas.microsoft.com/office/drawing/2014/main" id="{9FF4D6AE-6F6A-16E7-38B1-45B85C5DF0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35" r="41269"/>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501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727" name="Rectangle 26726">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30" name="Picture 6" descr="Wonderful Wintertime Frozen Sun Catcher Ice Ornaments ⋆ Take Them Outside">
            <a:extLst>
              <a:ext uri="{FF2B5EF4-FFF2-40B4-BE49-F238E27FC236}">
                <a16:creationId xmlns:a16="http://schemas.microsoft.com/office/drawing/2014/main" id="{9A75FEB9-ED9E-F7C0-5F3A-DF66911F5C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9" r="1842" b="2"/>
          <a:stretch/>
        </p:blipFill>
        <p:spPr bwMode="auto">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26626" name="Picture 2" descr="4 Steps to Get Started with Storytelling in Nature. Rain or Shine Mamma">
            <a:extLst>
              <a:ext uri="{FF2B5EF4-FFF2-40B4-BE49-F238E27FC236}">
                <a16:creationId xmlns:a16="http://schemas.microsoft.com/office/drawing/2014/main" id="{E5EDBF62-8C44-F732-7DBC-1440BF1B87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70" r="31531" b="-2"/>
          <a:stretch/>
        </p:blipFill>
        <p:spPr bwMode="auto">
          <a:xfrm>
            <a:off x="0" y="1191491"/>
            <a:ext cx="3935465" cy="5140036"/>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extLst>
            <a:ext uri="{909E8E84-426E-40DD-AFC4-6F175D3DCCD1}">
              <a14:hiddenFill xmlns:a14="http://schemas.microsoft.com/office/drawing/2010/main">
                <a:solidFill>
                  <a:srgbClr val="FFFFFF"/>
                </a:solidFill>
              </a14:hiddenFill>
            </a:ext>
          </a:extLst>
        </p:spPr>
      </p:pic>
      <p:pic>
        <p:nvPicPr>
          <p:cNvPr id="6" name="Picture 5" descr="A cup of pens and pencils on a pile of cotton&#10;&#10;Description automatically generated">
            <a:extLst>
              <a:ext uri="{FF2B5EF4-FFF2-40B4-BE49-F238E27FC236}">
                <a16:creationId xmlns:a16="http://schemas.microsoft.com/office/drawing/2014/main" id="{F48739A2-29F2-7BA1-75B5-819B306DF88D}"/>
              </a:ext>
            </a:extLst>
          </p:cNvPr>
          <p:cNvPicPr>
            <a:picLocks noChangeAspect="1"/>
          </p:cNvPicPr>
          <p:nvPr/>
        </p:nvPicPr>
        <p:blipFill rotWithShape="1">
          <a:blip r:embed="rId5"/>
          <a:srcRect r="4" b="293"/>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2" name="Title 1">
            <a:extLst>
              <a:ext uri="{FF2B5EF4-FFF2-40B4-BE49-F238E27FC236}">
                <a16:creationId xmlns:a16="http://schemas.microsoft.com/office/drawing/2014/main" id="{1DE94A76-F8D6-0C4D-5303-EA0303A14BD2}"/>
              </a:ext>
            </a:extLst>
          </p:cNvPr>
          <p:cNvSpPr>
            <a:spLocks noGrp="1"/>
          </p:cNvSpPr>
          <p:nvPr>
            <p:ph type="title"/>
          </p:nvPr>
        </p:nvSpPr>
        <p:spPr>
          <a:xfrm>
            <a:off x="-88229" y="43800"/>
            <a:ext cx="5131284" cy="1325563"/>
          </a:xfrm>
        </p:spPr>
        <p:txBody>
          <a:bodyPr vert="horz" lIns="91440" tIns="45720" rIns="91440" bIns="45720" rtlCol="0" anchor="b">
            <a:normAutofit/>
          </a:bodyPr>
          <a:lstStyle/>
          <a:p>
            <a:pPr algn="ctr"/>
            <a:r>
              <a:rPr lang="en-US" b="1" kern="1200" dirty="0">
                <a:solidFill>
                  <a:srgbClr val="6D2979"/>
                </a:solidFill>
                <a:latin typeface="Proxima Soft Cond Black" panose="02000506030000020004" pitchFamily="50" charset="0"/>
              </a:rPr>
              <a:t>SCIENCE AND NATURE</a:t>
            </a:r>
          </a:p>
        </p:txBody>
      </p:sp>
      <p:sp>
        <p:nvSpPr>
          <p:cNvPr id="3" name="Content Placeholder 2">
            <a:extLst>
              <a:ext uri="{FF2B5EF4-FFF2-40B4-BE49-F238E27FC236}">
                <a16:creationId xmlns:a16="http://schemas.microsoft.com/office/drawing/2014/main" id="{7DD3544B-926D-F43E-5B89-D28016323D21}"/>
              </a:ext>
            </a:extLst>
          </p:cNvPr>
          <p:cNvSpPr>
            <a:spLocks noGrp="1"/>
          </p:cNvSpPr>
          <p:nvPr>
            <p:ph sz="half" idx="1"/>
          </p:nvPr>
        </p:nvSpPr>
        <p:spPr>
          <a:xfrm>
            <a:off x="4261071" y="3949967"/>
            <a:ext cx="5964081" cy="1299943"/>
          </a:xfrm>
        </p:spPr>
        <p:txBody>
          <a:bodyPr vert="horz" lIns="91440" tIns="45720" rIns="91440" bIns="45720" rtlCol="0">
            <a:noAutofit/>
          </a:bodyPr>
          <a:lstStyle/>
          <a:p>
            <a:pPr marL="0" indent="0">
              <a:buNone/>
            </a:pPr>
            <a:r>
              <a:rPr lang="en-US" sz="3200" b="0" i="0" dirty="0">
                <a:effectLst/>
                <a:latin typeface="Proxima Soft Cond Light" panose="02000506030000020004" pitchFamily="50" charset="0"/>
              </a:rPr>
              <a:t>Outdoor science and nature activities for children provide hands-on experiences that foster curiosity, exploration, and a deeper understanding of the natural world</a:t>
            </a:r>
            <a:r>
              <a:rPr lang="en-US" sz="3200" b="0" i="0" u="none" strike="noStrike" baseline="0" dirty="0">
                <a:latin typeface="Proxima Soft Cond Light" panose="02000506030000020004" pitchFamily="50" charset="0"/>
              </a:rPr>
              <a:t>. </a:t>
            </a:r>
          </a:p>
          <a:p>
            <a:pPr marL="0"/>
            <a:endParaRPr lang="en-US" sz="3200" dirty="0">
              <a:latin typeface="Proxima Soft Cond Light" panose="02000506030000020004" pitchFamily="50" charset="0"/>
            </a:endParaRPr>
          </a:p>
        </p:txBody>
      </p:sp>
    </p:spTree>
    <p:extLst>
      <p:ext uri="{BB962C8B-B14F-4D97-AF65-F5344CB8AC3E}">
        <p14:creationId xmlns:p14="http://schemas.microsoft.com/office/powerpoint/2010/main" val="2489921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1" name="Rectangle 1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011733-7F19-63BE-146B-47CE85FCCD2C}"/>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solidFill>
                  <a:srgbClr val="6D2979"/>
                </a:solidFill>
                <a:latin typeface="Proxima Soft Cond Black" panose="02000506030000020004" pitchFamily="50" charset="0"/>
              </a:rPr>
              <a:t>SENSORY AREA:</a:t>
            </a:r>
          </a:p>
        </p:txBody>
      </p:sp>
      <p:sp>
        <p:nvSpPr>
          <p:cNvPr id="3" name="Content Placeholder 2">
            <a:extLst>
              <a:ext uri="{FF2B5EF4-FFF2-40B4-BE49-F238E27FC236}">
                <a16:creationId xmlns:a16="http://schemas.microsoft.com/office/drawing/2014/main" id="{8A356B2A-B787-4699-9B0C-B9BC10C1C378}"/>
              </a:ext>
            </a:extLst>
          </p:cNvPr>
          <p:cNvSpPr>
            <a:spLocks noGrp="1"/>
          </p:cNvSpPr>
          <p:nvPr>
            <p:ph sz="half" idx="2"/>
          </p:nvPr>
        </p:nvSpPr>
        <p:spPr>
          <a:xfrm>
            <a:off x="585577" y="1723697"/>
            <a:ext cx="5756564" cy="3843666"/>
          </a:xfrm>
        </p:spPr>
        <p:txBody>
          <a:bodyPr vert="horz" lIns="91440" tIns="45720" rIns="91440" bIns="45720" rtlCol="0">
            <a:noAutofit/>
          </a:bodyPr>
          <a:lstStyle/>
          <a:p>
            <a:pPr marL="0"/>
            <a:endParaRPr lang="en-US" sz="3200" dirty="0">
              <a:effectLst/>
              <a:latin typeface="Proxima Soft Cond" panose="02000506030000020004" pitchFamily="50" charset="0"/>
            </a:endParaRPr>
          </a:p>
          <a:p>
            <a:pPr marL="0" indent="0">
              <a:buNone/>
            </a:pPr>
            <a:r>
              <a:rPr lang="en-US" sz="3200" b="0" i="0" dirty="0">
                <a:effectLst/>
                <a:latin typeface="Proxima Soft Cond Light" panose="02000506030000020004" pitchFamily="50" charset="0"/>
              </a:rPr>
              <a:t>Creating a sensory area outdoors for children provides a rich and stimulating environment that engages their senses and promotes sensory exploration. </a:t>
            </a:r>
            <a:endParaRPr lang="en-US" sz="3200" dirty="0">
              <a:latin typeface="Proxima Soft Cond Light" panose="02000506030000020004" pitchFamily="50" charset="0"/>
            </a:endParaRPr>
          </a:p>
        </p:txBody>
      </p:sp>
      <p:pic>
        <p:nvPicPr>
          <p:cNvPr id="10" name="Picture 4" descr="A group of paint in small cups&#10;&#10;Description automatically generated with medium confidence">
            <a:extLst>
              <a:ext uri="{FF2B5EF4-FFF2-40B4-BE49-F238E27FC236}">
                <a16:creationId xmlns:a16="http://schemas.microsoft.com/office/drawing/2014/main" id="{34364072-762E-5665-E31C-1A723369A3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65" r="2" b="5265"/>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868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99" name="Rectangle 28698">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01" name="Rectangle 28700">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4E5AF-31AB-DB27-8FB2-48B5D22A304D}"/>
              </a:ext>
            </a:extLst>
          </p:cNvPr>
          <p:cNvSpPr>
            <a:spLocks noGrp="1"/>
          </p:cNvSpPr>
          <p:nvPr>
            <p:ph type="title"/>
          </p:nvPr>
        </p:nvSpPr>
        <p:spPr>
          <a:xfrm>
            <a:off x="3741766" y="397943"/>
            <a:ext cx="4267200" cy="1351472"/>
          </a:xfrm>
        </p:spPr>
        <p:txBody>
          <a:bodyPr vert="horz" lIns="91440" tIns="45720" rIns="91440" bIns="45720" rtlCol="0" anchor="ctr">
            <a:normAutofit/>
          </a:bodyPr>
          <a:lstStyle/>
          <a:p>
            <a:pPr algn="ctr"/>
            <a:r>
              <a:rPr lang="en-US" kern="1200" dirty="0">
                <a:solidFill>
                  <a:srgbClr val="6D2979"/>
                </a:solidFill>
                <a:latin typeface="Proxima Soft Cond Black" panose="02000506030000020004" pitchFamily="50" charset="0"/>
              </a:rPr>
              <a:t>MATH AREA:</a:t>
            </a:r>
          </a:p>
        </p:txBody>
      </p:sp>
      <p:pic>
        <p:nvPicPr>
          <p:cNvPr id="28676" name="Picture 4" descr="Early Maths, Exploring Number Tuff Tray Idea | Tuff tray, Kids garden ...">
            <a:extLst>
              <a:ext uri="{FF2B5EF4-FFF2-40B4-BE49-F238E27FC236}">
                <a16:creationId xmlns:a16="http://schemas.microsoft.com/office/drawing/2014/main" id="{AAD4D440-14FF-D141-7099-EAC7845A68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62" r="29849"/>
          <a:stretch/>
        </p:blipFill>
        <p:spPr bwMode="auto">
          <a:xfrm>
            <a:off x="3" y="1"/>
            <a:ext cx="4404357"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solidFill>
            <a:srgbClr val="FFFFFF"/>
          </a:solidFill>
        </p:spPr>
      </p:pic>
      <p:sp>
        <p:nvSpPr>
          <p:cNvPr id="3" name="Content Placeholder 2">
            <a:extLst>
              <a:ext uri="{FF2B5EF4-FFF2-40B4-BE49-F238E27FC236}">
                <a16:creationId xmlns:a16="http://schemas.microsoft.com/office/drawing/2014/main" id="{DF4A247A-A98B-2EBE-EF11-AEE8A518CF86}"/>
              </a:ext>
            </a:extLst>
          </p:cNvPr>
          <p:cNvSpPr>
            <a:spLocks noGrp="1"/>
          </p:cNvSpPr>
          <p:nvPr>
            <p:ph sz="half" idx="1"/>
          </p:nvPr>
        </p:nvSpPr>
        <p:spPr>
          <a:xfrm>
            <a:off x="3970366" y="2147348"/>
            <a:ext cx="3810000" cy="4101042"/>
          </a:xfrm>
        </p:spPr>
        <p:txBody>
          <a:bodyPr vert="horz" lIns="91440" tIns="45720" rIns="91440" bIns="45720" rtlCol="0">
            <a:normAutofit/>
          </a:bodyPr>
          <a:lstStyle/>
          <a:p>
            <a:pPr marL="0" algn="ctr"/>
            <a:endParaRPr lang="en-US" sz="3200" dirty="0">
              <a:solidFill>
                <a:schemeClr val="tx1">
                  <a:lumMod val="85000"/>
                  <a:lumOff val="15000"/>
                </a:schemeClr>
              </a:solidFill>
              <a:effectLst/>
              <a:latin typeface="Proxima Soft Cond Light" panose="02000506030000020004" pitchFamily="50" charset="0"/>
            </a:endParaRPr>
          </a:p>
          <a:p>
            <a:pPr marL="0" indent="0" algn="ctr">
              <a:buNone/>
            </a:pPr>
            <a:r>
              <a:rPr lang="en-US" sz="3200" b="0" i="0" dirty="0">
                <a:solidFill>
                  <a:schemeClr val="tx1">
                    <a:lumMod val="85000"/>
                    <a:lumOff val="15000"/>
                  </a:schemeClr>
                </a:solidFill>
                <a:effectLst/>
                <a:latin typeface="Proxima Soft Cond Light" panose="02000506030000020004" pitchFamily="50" charset="0"/>
              </a:rPr>
              <a:t>Creating a math area outdoors for children is a fantastic way to make learning math concepts enjoyable and hands-on. </a:t>
            </a:r>
            <a:endParaRPr lang="en-US" sz="3200" dirty="0">
              <a:solidFill>
                <a:schemeClr val="tx1">
                  <a:lumMod val="85000"/>
                  <a:lumOff val="15000"/>
                </a:schemeClr>
              </a:solidFill>
              <a:latin typeface="Proxima Soft Cond Light" panose="02000506030000020004" pitchFamily="50" charset="0"/>
            </a:endParaRPr>
          </a:p>
        </p:txBody>
      </p:sp>
      <p:pic>
        <p:nvPicPr>
          <p:cNvPr id="4" name="Picture 2" descr="Preschool Counting Practice with Nature - Where Imagination Grows">
            <a:extLst>
              <a:ext uri="{FF2B5EF4-FFF2-40B4-BE49-F238E27FC236}">
                <a16:creationId xmlns:a16="http://schemas.microsoft.com/office/drawing/2014/main" id="{432A8AF4-2A95-593D-2D8E-8089774662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80" r="23767"/>
          <a:stretch/>
        </p:blipFill>
        <p:spPr bwMode="auto">
          <a:xfrm>
            <a:off x="7787643" y="10"/>
            <a:ext cx="4420286"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solidFill>
            <a:srgbClr val="FFFFFF"/>
          </a:solidFill>
        </p:spPr>
      </p:pic>
    </p:spTree>
    <p:extLst>
      <p:ext uri="{BB962C8B-B14F-4D97-AF65-F5344CB8AC3E}">
        <p14:creationId xmlns:p14="http://schemas.microsoft.com/office/powerpoint/2010/main" val="3343352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27" name="Rectangle 30726">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A group of kids playing with sand&#10;&#10;Description automatically generated">
            <a:extLst>
              <a:ext uri="{FF2B5EF4-FFF2-40B4-BE49-F238E27FC236}">
                <a16:creationId xmlns:a16="http://schemas.microsoft.com/office/drawing/2014/main" id="{F9874489-C199-9854-15C6-6266B5E56A3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2618" r="7454"/>
          <a:stretch/>
        </p:blipFill>
        <p:spPr bwMode="auto">
          <a:xfrm>
            <a:off x="5833976" y="10"/>
            <a:ext cx="6394152" cy="6857990"/>
          </a:xfrm>
          <a:prstGeom prst="rect">
            <a:avLst/>
          </a:prstGeom>
          <a:solidFill>
            <a:srgbClr val="FFFFFF"/>
          </a:solidFill>
        </p:spPr>
      </p:pic>
      <p:grpSp>
        <p:nvGrpSpPr>
          <p:cNvPr id="30729" name="Group 30728">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30730" name="Freeform: Shape 30729">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1" name="Freeform: Shape 30730">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2" name="Freeform: Shape 30731">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733" name="Freeform: Shape 30732">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734" name="Freeform: Shape 30733">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47AFBBE-BAFE-D88F-3C48-FD3A24393B36}"/>
              </a:ext>
            </a:extLst>
          </p:cNvPr>
          <p:cNvSpPr>
            <a:spLocks noGrp="1"/>
          </p:cNvSpPr>
          <p:nvPr>
            <p:ph type="title"/>
          </p:nvPr>
        </p:nvSpPr>
        <p:spPr>
          <a:xfrm>
            <a:off x="804672" y="169369"/>
            <a:ext cx="4803636" cy="1311664"/>
          </a:xfrm>
        </p:spPr>
        <p:txBody>
          <a:bodyPr vert="horz" lIns="91440" tIns="45720" rIns="91440" bIns="45720" rtlCol="0" anchor="b">
            <a:normAutofit/>
          </a:bodyPr>
          <a:lstStyle/>
          <a:p>
            <a:r>
              <a:rPr lang="en-US" dirty="0">
                <a:solidFill>
                  <a:srgbClr val="6D2979"/>
                </a:solidFill>
                <a:latin typeface="Proxima Soft Cond Black" panose="02000506030000020004" pitchFamily="50" charset="0"/>
              </a:rPr>
              <a:t>DRAMATIC PLAY</a:t>
            </a:r>
          </a:p>
        </p:txBody>
      </p:sp>
      <p:sp>
        <p:nvSpPr>
          <p:cNvPr id="3" name="Content Placeholder 2">
            <a:extLst>
              <a:ext uri="{FF2B5EF4-FFF2-40B4-BE49-F238E27FC236}">
                <a16:creationId xmlns:a16="http://schemas.microsoft.com/office/drawing/2014/main" id="{1A053A3D-DBCE-94F2-C4FE-1582D5768F8A}"/>
              </a:ext>
            </a:extLst>
          </p:cNvPr>
          <p:cNvSpPr>
            <a:spLocks noGrp="1"/>
          </p:cNvSpPr>
          <p:nvPr>
            <p:ph sz="half" idx="1"/>
          </p:nvPr>
        </p:nvSpPr>
        <p:spPr>
          <a:xfrm>
            <a:off x="804672" y="2272143"/>
            <a:ext cx="4706803" cy="3788830"/>
          </a:xfrm>
        </p:spPr>
        <p:txBody>
          <a:bodyPr vert="horz" lIns="91440" tIns="45720" rIns="91440" bIns="45720" rtlCol="0" anchor="ctr">
            <a:normAutofit lnSpcReduction="10000"/>
          </a:bodyPr>
          <a:lstStyle/>
          <a:p>
            <a:pPr marL="0" indent="0">
              <a:buNone/>
            </a:pPr>
            <a:r>
              <a:rPr lang="en-US" sz="3200" b="0" i="0" dirty="0">
                <a:effectLst/>
                <a:latin typeface="Proxima Soft Cond Light" panose="02000506030000020004" pitchFamily="50" charset="0"/>
              </a:rPr>
              <a:t>Designing a dramatic play area outdoors for children encourages imaginative play, creativity, and social interaction. </a:t>
            </a:r>
          </a:p>
          <a:p>
            <a:pPr marL="0" indent="0">
              <a:buNone/>
            </a:pPr>
            <a:r>
              <a:rPr lang="en-US" sz="3200" dirty="0">
                <a:latin typeface="Proxima Soft Cond Light" panose="02000506030000020004" pitchFamily="50" charset="0"/>
              </a:rPr>
              <a:t>E</a:t>
            </a:r>
            <a:r>
              <a:rPr lang="en-US" sz="3200" b="0" i="0" u="none" strike="noStrike" baseline="0" dirty="0">
                <a:latin typeface="Proxima Soft Cond Light" panose="02000506030000020004" pitchFamily="50" charset="0"/>
              </a:rPr>
              <a:t>ducators to encourage and expand on children's ideas and ask open-ended questions. </a:t>
            </a:r>
          </a:p>
          <a:p>
            <a:pPr marL="0"/>
            <a:endParaRPr lang="en-US" sz="3200" dirty="0">
              <a:latin typeface="Proxima Soft Cond Light" panose="02000506030000020004" pitchFamily="50" charset="0"/>
            </a:endParaRPr>
          </a:p>
        </p:txBody>
      </p:sp>
    </p:spTree>
    <p:extLst>
      <p:ext uri="{BB962C8B-B14F-4D97-AF65-F5344CB8AC3E}">
        <p14:creationId xmlns:p14="http://schemas.microsoft.com/office/powerpoint/2010/main" val="1143291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C4993-84D3-D056-C7C0-02064F85F5C3}"/>
              </a:ext>
            </a:extLst>
          </p:cNvPr>
          <p:cNvSpPr>
            <a:spLocks noGrp="1"/>
          </p:cNvSpPr>
          <p:nvPr>
            <p:ph type="title"/>
          </p:nvPr>
        </p:nvSpPr>
        <p:spPr/>
        <p:txBody>
          <a:bodyPr/>
          <a:lstStyle/>
          <a:p>
            <a:r>
              <a:rPr lang="en-US" b="0" i="0" dirty="0">
                <a:effectLst/>
                <a:latin typeface="Proxima Soft Cond Black" panose="02000506030000020004" pitchFamily="50" charset="0"/>
              </a:rPr>
              <a:t>WHAT'S THE MOST ADVENTUROUS THING YOU'VE DONE IN YOUR OUTDOOR SPACE?</a:t>
            </a:r>
            <a:endParaRPr lang="en-CA" dirty="0">
              <a:latin typeface="Proxima Soft Cond Black" panose="02000506030000020004" pitchFamily="50" charset="0"/>
            </a:endParaRPr>
          </a:p>
        </p:txBody>
      </p:sp>
      <p:pic>
        <p:nvPicPr>
          <p:cNvPr id="45058" name="Picture 2">
            <a:extLst>
              <a:ext uri="{FF2B5EF4-FFF2-40B4-BE49-F238E27FC236}">
                <a16:creationId xmlns:a16="http://schemas.microsoft.com/office/drawing/2014/main" id="{8E170E62-CAD0-57FB-1493-69BF52575DC2}"/>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5942576" y="1690688"/>
            <a:ext cx="3840162" cy="38401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3E994D3-1B5D-345B-061C-F97DA4B5FFC0}"/>
              </a:ext>
            </a:extLst>
          </p:cNvPr>
          <p:cNvSpPr txBox="1"/>
          <p:nvPr/>
        </p:nvSpPr>
        <p:spPr>
          <a:xfrm>
            <a:off x="2409262" y="2560700"/>
            <a:ext cx="3312253" cy="2308324"/>
          </a:xfrm>
          <a:prstGeom prst="rect">
            <a:avLst/>
          </a:prstGeom>
          <a:noFill/>
        </p:spPr>
        <p:txBody>
          <a:bodyPr wrap="square">
            <a:spAutoFit/>
          </a:bodyPr>
          <a:lstStyle/>
          <a:p>
            <a:r>
              <a:rPr lang="en-CA" sz="4800" dirty="0">
                <a:solidFill>
                  <a:srgbClr val="6D2979"/>
                </a:solidFill>
                <a:latin typeface="Proxima Soft Cond Light" panose="02000506030000020004" pitchFamily="50" charset="0"/>
              </a:rPr>
              <a:t>https://www.menti.com/almq1hdx5dxk</a:t>
            </a:r>
          </a:p>
        </p:txBody>
      </p:sp>
    </p:spTree>
    <p:extLst>
      <p:ext uri="{BB962C8B-B14F-4D97-AF65-F5344CB8AC3E}">
        <p14:creationId xmlns:p14="http://schemas.microsoft.com/office/powerpoint/2010/main" val="3125420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071A4-AE19-A711-32E4-1ABFF4D6DE25}"/>
              </a:ext>
            </a:extLst>
          </p:cNvPr>
          <p:cNvSpPr>
            <a:spLocks noGrp="1"/>
          </p:cNvSpPr>
          <p:nvPr>
            <p:ph type="title"/>
          </p:nvPr>
        </p:nvSpPr>
        <p:spPr>
          <a:xfrm>
            <a:off x="386139" y="69186"/>
            <a:ext cx="5251316" cy="1807305"/>
          </a:xfrm>
        </p:spPr>
        <p:txBody>
          <a:bodyPr vert="horz" lIns="91440" tIns="45720" rIns="91440" bIns="45720" rtlCol="0" anchor="ctr">
            <a:normAutofit/>
          </a:bodyPr>
          <a:lstStyle/>
          <a:p>
            <a:r>
              <a:rPr lang="en-US" sz="4000" dirty="0">
                <a:solidFill>
                  <a:srgbClr val="6D2979"/>
                </a:solidFill>
                <a:latin typeface="Proxima Soft Cond Black" panose="02000506030000020004" pitchFamily="50" charset="0"/>
              </a:rPr>
              <a:t>WHAT IS </a:t>
            </a:r>
            <a:br>
              <a:rPr lang="en-US" sz="4000" dirty="0">
                <a:solidFill>
                  <a:srgbClr val="6D2979"/>
                </a:solidFill>
                <a:latin typeface="Proxima Soft Cond Black" panose="02000506030000020004" pitchFamily="50" charset="0"/>
              </a:rPr>
            </a:br>
            <a:r>
              <a:rPr lang="en-US" sz="4000" dirty="0">
                <a:solidFill>
                  <a:srgbClr val="6D2979"/>
                </a:solidFill>
                <a:latin typeface="Proxima Soft Cond Black" panose="02000506030000020004" pitchFamily="50" charset="0"/>
              </a:rPr>
              <a:t>OUTDOOR PEDAGOGY?</a:t>
            </a:r>
          </a:p>
        </p:txBody>
      </p:sp>
      <p:sp>
        <p:nvSpPr>
          <p:cNvPr id="4" name="Content Placeholder 2">
            <a:extLst>
              <a:ext uri="{FF2B5EF4-FFF2-40B4-BE49-F238E27FC236}">
                <a16:creationId xmlns:a16="http://schemas.microsoft.com/office/drawing/2014/main" id="{2F8981DA-17A0-1E98-0A26-FFFBA984EE1B}"/>
              </a:ext>
            </a:extLst>
          </p:cNvPr>
          <p:cNvSpPr>
            <a:spLocks noGrp="1"/>
          </p:cNvSpPr>
          <p:nvPr>
            <p:ph type="body" sz="half" idx="2"/>
          </p:nvPr>
        </p:nvSpPr>
        <p:spPr>
          <a:xfrm>
            <a:off x="386139" y="1876491"/>
            <a:ext cx="6189322" cy="1417351"/>
          </a:xfrm>
        </p:spPr>
        <p:txBody>
          <a:bodyPr vert="horz" lIns="91440" tIns="45720" rIns="91440" bIns="45720" rtlCol="0">
            <a:noAutofit/>
          </a:bodyPr>
          <a:lstStyle/>
          <a:p>
            <a:pPr marL="342900" indent="-342900">
              <a:buFont typeface="Arial" panose="020B0604020202020204" pitchFamily="34" charset="0"/>
              <a:buChar char="•"/>
            </a:pPr>
            <a:r>
              <a:rPr lang="en-US" sz="3200" b="0" dirty="0">
                <a:effectLst/>
                <a:latin typeface="Proxima Soft Cond Light" panose="02000506030000020004" pitchFamily="50" charset="0"/>
              </a:rPr>
              <a:t>What is Outdoor </a:t>
            </a:r>
            <a:r>
              <a:rPr lang="en-US" sz="3200" dirty="0">
                <a:latin typeface="Proxima Soft Cond Light" panose="02000506030000020004" pitchFamily="50" charset="0"/>
              </a:rPr>
              <a:t>P</a:t>
            </a:r>
            <a:r>
              <a:rPr lang="en-US" sz="3200" b="0" dirty="0">
                <a:effectLst/>
                <a:latin typeface="Proxima Soft Cond Light" panose="02000506030000020004" pitchFamily="50" charset="0"/>
              </a:rPr>
              <a:t>edagogy?</a:t>
            </a:r>
          </a:p>
          <a:p>
            <a:endParaRPr lang="en-US" sz="3200" dirty="0">
              <a:latin typeface="Proxima Soft Cond Light" panose="02000506030000020004" pitchFamily="50" charset="0"/>
            </a:endParaRPr>
          </a:p>
          <a:p>
            <a:pPr marL="342900" indent="-342900">
              <a:buFont typeface="Arial" panose="020B0604020202020204" pitchFamily="34" charset="0"/>
              <a:buChar char="•"/>
            </a:pPr>
            <a:r>
              <a:rPr lang="en-US" sz="3200" dirty="0">
                <a:latin typeface="Proxima Soft Cond Light" panose="02000506030000020004" pitchFamily="50" charset="0"/>
              </a:rPr>
              <a:t>The outdoors gives children unique opportunities:</a:t>
            </a:r>
          </a:p>
          <a:p>
            <a:pPr marL="457200" indent="-457200">
              <a:buFont typeface="Wingdings" panose="05000000000000000000" pitchFamily="2" charset="2"/>
              <a:buChar char="ü"/>
            </a:pPr>
            <a:r>
              <a:rPr lang="en-US" sz="2000" dirty="0">
                <a:latin typeface="Proxima Soft Cond Light" panose="02000506030000020004" pitchFamily="50" charset="0"/>
              </a:rPr>
              <a:t>Experience with all their senses</a:t>
            </a:r>
          </a:p>
          <a:p>
            <a:pPr marL="457200" indent="-457200">
              <a:buFont typeface="Wingdings" panose="05000000000000000000" pitchFamily="2" charset="2"/>
              <a:buChar char="ü"/>
            </a:pPr>
            <a:r>
              <a:rPr lang="en-US" sz="2000" dirty="0">
                <a:latin typeface="Proxima Soft Cond Light" panose="02000506030000020004" pitchFamily="50" charset="0"/>
              </a:rPr>
              <a:t>Observations</a:t>
            </a:r>
          </a:p>
          <a:p>
            <a:pPr marL="457200" indent="-457200">
              <a:buFont typeface="Wingdings" panose="05000000000000000000" pitchFamily="2" charset="2"/>
              <a:buChar char="ü"/>
            </a:pPr>
            <a:r>
              <a:rPr lang="en-US" sz="2000" dirty="0">
                <a:latin typeface="Proxima Soft Cond Light" panose="02000506030000020004" pitchFamily="50" charset="0"/>
              </a:rPr>
              <a:t>Art, science, mathematics, language</a:t>
            </a:r>
          </a:p>
          <a:p>
            <a:pPr marL="457200" indent="-457200">
              <a:buFont typeface="Wingdings" panose="05000000000000000000" pitchFamily="2" charset="2"/>
              <a:buChar char="ü"/>
            </a:pPr>
            <a:r>
              <a:rPr lang="en-US" sz="2000" dirty="0">
                <a:latin typeface="Proxima Soft Cond Light" panose="02000506030000020004" pitchFamily="50" charset="0"/>
              </a:rPr>
              <a:t>Developing social skills </a:t>
            </a:r>
          </a:p>
          <a:p>
            <a:pPr marL="457200" indent="-457200">
              <a:buFont typeface="Wingdings" panose="05000000000000000000" pitchFamily="2" charset="2"/>
              <a:buChar char="ü"/>
            </a:pPr>
            <a:r>
              <a:rPr lang="en-US" sz="2000" dirty="0">
                <a:latin typeface="Proxima Soft Cond Light" panose="02000506030000020004" pitchFamily="50" charset="0"/>
              </a:rPr>
              <a:t>Building and constructing with sand, water and mud </a:t>
            </a:r>
          </a:p>
          <a:p>
            <a:r>
              <a:rPr lang="en-US" sz="3200" dirty="0">
                <a:latin typeface="Proxima Soft Cond Light" panose="02000506030000020004" pitchFamily="50" charset="0"/>
              </a:rPr>
              <a:t>	</a:t>
            </a:r>
          </a:p>
        </p:txBody>
      </p:sp>
      <p:pic>
        <p:nvPicPr>
          <p:cNvPr id="6" name="Picture 5" descr="A stream in the woods&#10;&#10;Description automatically generated">
            <a:extLst>
              <a:ext uri="{FF2B5EF4-FFF2-40B4-BE49-F238E27FC236}">
                <a16:creationId xmlns:a16="http://schemas.microsoft.com/office/drawing/2014/main" id="{04DF7C5C-9FF9-795D-7216-F2DD21DB962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3924" r="18038"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3701189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3CB64E-4D84-AE17-4B60-8BC0823E0F0B}"/>
              </a:ext>
            </a:extLst>
          </p:cNvPr>
          <p:cNvSpPr>
            <a:spLocks noGrp="1"/>
          </p:cNvSpPr>
          <p:nvPr>
            <p:ph type="title"/>
          </p:nvPr>
        </p:nvSpPr>
        <p:spPr>
          <a:xfrm>
            <a:off x="132797" y="689115"/>
            <a:ext cx="4918132" cy="1330839"/>
          </a:xfrm>
        </p:spPr>
        <p:txBody>
          <a:bodyPr vert="horz" lIns="91440" tIns="45720" rIns="91440" bIns="45720" rtlCol="0" anchor="ctr">
            <a:noAutofit/>
          </a:bodyPr>
          <a:lstStyle/>
          <a:p>
            <a:r>
              <a:rPr lang="en-US" dirty="0">
                <a:solidFill>
                  <a:srgbClr val="6D2979"/>
                </a:solidFill>
                <a:latin typeface="Proxima Soft Cond Black" panose="02000506030000020004" pitchFamily="50" charset="0"/>
              </a:rPr>
              <a:t>OUTDOOR ENVIRONMENT AND </a:t>
            </a:r>
            <a:br>
              <a:rPr lang="en-US" dirty="0">
                <a:solidFill>
                  <a:srgbClr val="6D2979"/>
                </a:solidFill>
                <a:latin typeface="Proxima Soft Cond Black" panose="02000506030000020004" pitchFamily="50" charset="0"/>
              </a:rPr>
            </a:br>
            <a:r>
              <a:rPr lang="en-US" dirty="0">
                <a:solidFill>
                  <a:srgbClr val="6D2979"/>
                </a:solidFill>
                <a:latin typeface="Proxima Soft Cond Black" panose="02000506030000020004" pitchFamily="50" charset="0"/>
              </a:rPr>
              <a:t>THE NEED FOR PLAY</a:t>
            </a:r>
          </a:p>
        </p:txBody>
      </p:sp>
      <p:sp>
        <p:nvSpPr>
          <p:cNvPr id="3" name="Content Placeholder 2">
            <a:extLst>
              <a:ext uri="{FF2B5EF4-FFF2-40B4-BE49-F238E27FC236}">
                <a16:creationId xmlns:a16="http://schemas.microsoft.com/office/drawing/2014/main" id="{4E820B40-83D2-6DE6-A6B9-4CF233EEA048}"/>
              </a:ext>
            </a:extLst>
          </p:cNvPr>
          <p:cNvSpPr>
            <a:spLocks noGrp="1"/>
          </p:cNvSpPr>
          <p:nvPr>
            <p:ph sz="half" idx="1"/>
          </p:nvPr>
        </p:nvSpPr>
        <p:spPr>
          <a:xfrm>
            <a:off x="-30056" y="3119939"/>
            <a:ext cx="4918132" cy="3908586"/>
          </a:xfrm>
        </p:spPr>
        <p:txBody>
          <a:bodyPr vert="horz" lIns="91440" tIns="45720" rIns="91440" bIns="45720" rtlCol="0">
            <a:noAutofit/>
          </a:bodyPr>
          <a:lstStyle/>
          <a:p>
            <a:r>
              <a:rPr lang="en-US" sz="3200" b="0" i="0" dirty="0">
                <a:effectLst/>
                <a:latin typeface="Proxima Soft Cond Light" panose="02000506030000020004" pitchFamily="50" charset="0"/>
              </a:rPr>
              <a:t>Imagination</a:t>
            </a:r>
            <a:endParaRPr lang="en-US" sz="3200" dirty="0">
              <a:latin typeface="Proxima Soft Cond Light" panose="02000506030000020004" pitchFamily="50" charset="0"/>
            </a:endParaRPr>
          </a:p>
          <a:p>
            <a:r>
              <a:rPr lang="en-US" sz="3200" dirty="0">
                <a:latin typeface="Proxima Soft Cond Light" panose="02000506030000020004" pitchFamily="50" charset="0"/>
              </a:rPr>
              <a:t>Developmental skills</a:t>
            </a:r>
          </a:p>
          <a:p>
            <a:r>
              <a:rPr lang="en-US" sz="3200" dirty="0">
                <a:latin typeface="Proxima Soft Cond Light" panose="02000506030000020004" pitchFamily="50" charset="0"/>
              </a:rPr>
              <a:t>I</a:t>
            </a:r>
            <a:r>
              <a:rPr lang="en-US" sz="3200" b="0" i="0" dirty="0">
                <a:effectLst/>
                <a:latin typeface="Proxima Soft Cond Light" panose="02000506030000020004" pitchFamily="50" charset="0"/>
              </a:rPr>
              <a:t>ncrease their problem-solving abilities</a:t>
            </a:r>
            <a:endParaRPr lang="en-US" sz="3200" dirty="0">
              <a:latin typeface="Proxima Soft Cond Light" panose="02000506030000020004" pitchFamily="50" charset="0"/>
            </a:endParaRPr>
          </a:p>
        </p:txBody>
      </p:sp>
      <p:pic>
        <p:nvPicPr>
          <p:cNvPr id="6" name="Picture 5" descr="A couple of children holding hands&#10;&#10;Description automatically generated">
            <a:extLst>
              <a:ext uri="{FF2B5EF4-FFF2-40B4-BE49-F238E27FC236}">
                <a16:creationId xmlns:a16="http://schemas.microsoft.com/office/drawing/2014/main" id="{126B9D16-39DE-A375-A9D5-8EEE3AB6A8C5}"/>
              </a:ext>
            </a:extLst>
          </p:cNvPr>
          <p:cNvPicPr>
            <a:picLocks noChangeAspect="1"/>
          </p:cNvPicPr>
          <p:nvPr/>
        </p:nvPicPr>
        <p:blipFill rotWithShape="1">
          <a:blip r:embed="rId3"/>
          <a:srcRect t="4850" r="3" b="3"/>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p:spPr>
      </p:pic>
    </p:spTree>
    <p:extLst>
      <p:ext uri="{BB962C8B-B14F-4D97-AF65-F5344CB8AC3E}">
        <p14:creationId xmlns:p14="http://schemas.microsoft.com/office/powerpoint/2010/main" val="513263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43" name="Rectangle 34842">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45" name="Rectangle 34844">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4539A-7546-67B2-63F6-B7EC18827FB0}"/>
              </a:ext>
            </a:extLst>
          </p:cNvPr>
          <p:cNvSpPr>
            <a:spLocks noGrp="1"/>
          </p:cNvSpPr>
          <p:nvPr>
            <p:ph type="title"/>
          </p:nvPr>
        </p:nvSpPr>
        <p:spPr>
          <a:xfrm>
            <a:off x="3431569" y="90504"/>
            <a:ext cx="5064731" cy="1351472"/>
          </a:xfrm>
        </p:spPr>
        <p:txBody>
          <a:bodyPr vert="horz" lIns="91440" tIns="45720" rIns="91440" bIns="45720" rtlCol="0" anchor="ctr">
            <a:noAutofit/>
          </a:bodyPr>
          <a:lstStyle/>
          <a:p>
            <a:pPr algn="ctr"/>
            <a:r>
              <a:rPr lang="en-US" kern="1200" dirty="0">
                <a:solidFill>
                  <a:srgbClr val="6D2979"/>
                </a:solidFill>
                <a:latin typeface="Proxima Soft Cond Black" panose="02000506030000020004" pitchFamily="50" charset="0"/>
              </a:rPr>
              <a:t>APPROPRIATE</a:t>
            </a:r>
            <a:br>
              <a:rPr lang="en-US" kern="1200" dirty="0">
                <a:solidFill>
                  <a:srgbClr val="6D2979"/>
                </a:solidFill>
                <a:latin typeface="Proxima Soft Cond Black" panose="02000506030000020004" pitchFamily="50" charset="0"/>
              </a:rPr>
            </a:br>
            <a:r>
              <a:rPr lang="en-US" kern="1200" dirty="0">
                <a:solidFill>
                  <a:srgbClr val="6D2979"/>
                </a:solidFill>
                <a:latin typeface="Proxima Soft Cond Black" panose="02000506030000020004" pitchFamily="50" charset="0"/>
              </a:rPr>
              <a:t> RISK PLAY</a:t>
            </a:r>
          </a:p>
        </p:txBody>
      </p:sp>
      <p:pic>
        <p:nvPicPr>
          <p:cNvPr id="34820" name="Picture 4" descr="A child doing a handstand on grass&#10;&#10;Description automatically generated">
            <a:extLst>
              <a:ext uri="{FF2B5EF4-FFF2-40B4-BE49-F238E27FC236}">
                <a16:creationId xmlns:a16="http://schemas.microsoft.com/office/drawing/2014/main" id="{C7DDEAEF-ED6C-C370-7FE7-3FF3DFA967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55" r="9794"/>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D7F853B-872C-C17E-C36B-791CDA8436C6}"/>
              </a:ext>
            </a:extLst>
          </p:cNvPr>
          <p:cNvSpPr>
            <a:spLocks noGrp="1"/>
          </p:cNvSpPr>
          <p:nvPr>
            <p:ph sz="half" idx="1"/>
          </p:nvPr>
        </p:nvSpPr>
        <p:spPr>
          <a:xfrm>
            <a:off x="3695702" y="1807970"/>
            <a:ext cx="4964286" cy="4101042"/>
          </a:xfrm>
        </p:spPr>
        <p:txBody>
          <a:bodyPr vert="horz" lIns="91440" tIns="45720" rIns="91440" bIns="45720" rtlCol="0">
            <a:noAutofit/>
          </a:bodyPr>
          <a:lstStyle/>
          <a:p>
            <a:pPr marL="0"/>
            <a:r>
              <a:rPr lang="en-US" dirty="0">
                <a:solidFill>
                  <a:schemeClr val="tx1">
                    <a:lumMod val="85000"/>
                    <a:lumOff val="15000"/>
                  </a:schemeClr>
                </a:solidFill>
                <a:latin typeface="Proxima Soft Cond Light" panose="02000506030000020004" pitchFamily="50" charset="0"/>
              </a:rPr>
              <a:t>A</a:t>
            </a:r>
            <a:r>
              <a:rPr lang="en-US" i="0" u="none" strike="noStrike" baseline="0" dirty="0">
                <a:solidFill>
                  <a:schemeClr val="tx1">
                    <a:lumMod val="85000"/>
                    <a:lumOff val="15000"/>
                  </a:schemeClr>
                </a:solidFill>
                <a:latin typeface="Proxima Soft Cond Light" panose="02000506030000020004" pitchFamily="50" charset="0"/>
              </a:rPr>
              <a:t>dventure and challenge in the process. </a:t>
            </a:r>
          </a:p>
          <a:p>
            <a:pPr marL="0"/>
            <a:r>
              <a:rPr lang="en-US" i="0" u="none" strike="noStrike" baseline="0" dirty="0">
                <a:solidFill>
                  <a:schemeClr val="tx1">
                    <a:lumMod val="85000"/>
                    <a:lumOff val="15000"/>
                  </a:schemeClr>
                </a:solidFill>
                <a:latin typeface="Proxima Soft Cond Light" panose="02000506030000020004" pitchFamily="50" charset="0"/>
              </a:rPr>
              <a:t>They face the risk of mistakes</a:t>
            </a:r>
          </a:p>
          <a:p>
            <a:pPr marL="0"/>
            <a:r>
              <a:rPr lang="en-US" dirty="0">
                <a:solidFill>
                  <a:schemeClr val="tx1">
                    <a:lumMod val="85000"/>
                    <a:lumOff val="15000"/>
                  </a:schemeClr>
                </a:solidFill>
                <a:latin typeface="Proxima Soft Cond Light" panose="02000506030000020004" pitchFamily="50" charset="0"/>
              </a:rPr>
              <a:t>C</a:t>
            </a:r>
            <a:r>
              <a:rPr lang="en-US" i="0" u="none" strike="noStrike" baseline="0" dirty="0">
                <a:solidFill>
                  <a:schemeClr val="tx1">
                    <a:lumMod val="85000"/>
                    <a:lumOff val="15000"/>
                  </a:schemeClr>
                </a:solidFill>
                <a:latin typeface="Proxima Soft Cond Light" panose="02000506030000020004" pitchFamily="50" charset="0"/>
              </a:rPr>
              <a:t>hildren are given a chance to engage freely in risky play</a:t>
            </a:r>
          </a:p>
          <a:p>
            <a:pPr marL="0"/>
            <a:r>
              <a:rPr lang="en-US" i="0" u="none" strike="noStrike" baseline="0" dirty="0">
                <a:solidFill>
                  <a:schemeClr val="tx1">
                    <a:lumMod val="85000"/>
                    <a:lumOff val="15000"/>
                  </a:schemeClr>
                </a:solidFill>
                <a:latin typeface="Proxima Soft Cond Light" panose="02000506030000020004" pitchFamily="50" charset="0"/>
              </a:rPr>
              <a:t>Children  learn about themselves and their environment. </a:t>
            </a:r>
          </a:p>
          <a:p>
            <a:pPr marL="0"/>
            <a:r>
              <a:rPr lang="en-US" i="0" u="none" strike="noStrike" baseline="0" dirty="0">
                <a:solidFill>
                  <a:schemeClr val="tx1">
                    <a:lumMod val="85000"/>
                    <a:lumOff val="15000"/>
                  </a:schemeClr>
                </a:solidFill>
                <a:latin typeface="Proxima Soft Cond Light" panose="02000506030000020004" pitchFamily="50" charset="0"/>
              </a:rPr>
              <a:t>Confident children</a:t>
            </a:r>
          </a:p>
        </p:txBody>
      </p:sp>
      <p:pic>
        <p:nvPicPr>
          <p:cNvPr id="34818" name="Picture 2" descr="A person and child playing with blocks&#10;&#10;Description automatically generated">
            <a:extLst>
              <a:ext uri="{FF2B5EF4-FFF2-40B4-BE49-F238E27FC236}">
                <a16:creationId xmlns:a16="http://schemas.microsoft.com/office/drawing/2014/main" id="{84425AFA-B341-3237-A508-03176E39D6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65" r="22619"/>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solidFill>
            <a:srgbClr val="FFFFFF"/>
          </a:solidFill>
        </p:spPr>
      </p:pic>
    </p:spTree>
    <p:extLst>
      <p:ext uri="{BB962C8B-B14F-4D97-AF65-F5344CB8AC3E}">
        <p14:creationId xmlns:p14="http://schemas.microsoft.com/office/powerpoint/2010/main" val="975778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F8F6-504C-7C76-FD9E-2544FC6A7B7D}"/>
              </a:ext>
            </a:extLst>
          </p:cNvPr>
          <p:cNvSpPr>
            <a:spLocks noGrp="1"/>
          </p:cNvSpPr>
          <p:nvPr>
            <p:ph type="title"/>
          </p:nvPr>
        </p:nvSpPr>
        <p:spPr>
          <a:xfrm>
            <a:off x="552450" y="365125"/>
            <a:ext cx="10801350" cy="1325563"/>
          </a:xfrm>
        </p:spPr>
        <p:txBody>
          <a:bodyPr/>
          <a:lstStyle/>
          <a:p>
            <a:r>
              <a:rPr lang="en-US" b="1" i="0" dirty="0">
                <a:effectLst/>
                <a:latin typeface="Proxima Soft Cond Black" panose="02000506030000020004" pitchFamily="50" charset="0"/>
              </a:rPr>
              <a:t>‘POWER OF PLAY FROM A CHILD’S PERSPECTIVE’.</a:t>
            </a:r>
            <a:endParaRPr lang="en-CA" dirty="0">
              <a:latin typeface="Proxima Soft Cond Black" panose="02000506030000020004" pitchFamily="50" charset="0"/>
            </a:endParaRPr>
          </a:p>
        </p:txBody>
      </p:sp>
      <p:pic>
        <p:nvPicPr>
          <p:cNvPr id="4" name="Online Media 3" title="Play Will Always Shape  Us - Shaped By Play - Landscape Structures">
            <a:hlinkClick r:id="" action="ppaction://media"/>
            <a:extLst>
              <a:ext uri="{FF2B5EF4-FFF2-40B4-BE49-F238E27FC236}">
                <a16:creationId xmlns:a16="http://schemas.microsoft.com/office/drawing/2014/main" id="{F8A0F6AD-2109-453E-6C55-1EDD293AD2A1}"/>
              </a:ext>
            </a:extLst>
          </p:cNvPr>
          <p:cNvPicPr>
            <a:picLocks noRot="1" noChangeAspect="1"/>
          </p:cNvPicPr>
          <p:nvPr>
            <a:videoFile r:link="rId1"/>
          </p:nvPr>
        </p:nvPicPr>
        <p:blipFill>
          <a:blip r:embed="rId3"/>
          <a:stretch>
            <a:fillRect/>
          </a:stretch>
        </p:blipFill>
        <p:spPr>
          <a:xfrm>
            <a:off x="2247757" y="1555234"/>
            <a:ext cx="7141681" cy="4035050"/>
          </a:xfrm>
          <a:prstGeom prst="rect">
            <a:avLst/>
          </a:prstGeom>
          <a:ln w="88900" cap="sq" cmpd="thickThin">
            <a:solidFill>
              <a:srgbClr val="6D2979"/>
            </a:solidFill>
            <a:prstDash val="solid"/>
            <a:miter lim="800000"/>
          </a:ln>
          <a:effectLst>
            <a:innerShdw blurRad="76200">
              <a:srgbClr val="000000"/>
            </a:innerShdw>
          </a:effectLst>
        </p:spPr>
      </p:pic>
    </p:spTree>
    <p:extLst>
      <p:ext uri="{BB962C8B-B14F-4D97-AF65-F5344CB8AC3E}">
        <p14:creationId xmlns:p14="http://schemas.microsoft.com/office/powerpoint/2010/main" val="127178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close-up of a garden&#10;&#10;Description automatically generated">
            <a:extLst>
              <a:ext uri="{FF2B5EF4-FFF2-40B4-BE49-F238E27FC236}">
                <a16:creationId xmlns:a16="http://schemas.microsoft.com/office/drawing/2014/main" id="{E536529C-6C71-CA8B-E8B0-4EA60D170C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2" b="-1"/>
          <a:stretch/>
        </p:blipFill>
        <p:spPr bwMode="auto">
          <a:xfrm>
            <a:off x="5735782" y="10"/>
            <a:ext cx="645621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6F60A9-44EB-D081-484F-A0CB4DA40D2B}"/>
              </a:ext>
            </a:extLst>
          </p:cNvPr>
          <p:cNvSpPr>
            <a:spLocks noGrp="1"/>
          </p:cNvSpPr>
          <p:nvPr>
            <p:ph type="title"/>
          </p:nvPr>
        </p:nvSpPr>
        <p:spPr>
          <a:xfrm>
            <a:off x="277402" y="365125"/>
            <a:ext cx="5458380" cy="1899912"/>
          </a:xfrm>
        </p:spPr>
        <p:txBody>
          <a:bodyPr vert="horz" lIns="91440" tIns="45720" rIns="91440" bIns="45720" rtlCol="0" anchor="ctr">
            <a:noAutofit/>
          </a:bodyPr>
          <a:lstStyle/>
          <a:p>
            <a:r>
              <a:rPr lang="en-US" b="1" i="0" u="none" strike="noStrike" baseline="0" dirty="0">
                <a:solidFill>
                  <a:srgbClr val="6D2979"/>
                </a:solidFill>
                <a:latin typeface="Proxima Soft Cond Black" panose="02000506030000020004" pitchFamily="50" charset="0"/>
              </a:rPr>
              <a:t>NATURE AND</a:t>
            </a:r>
            <a:br>
              <a:rPr lang="en-US" b="1" i="0" u="none" strike="noStrike" baseline="0" dirty="0">
                <a:solidFill>
                  <a:srgbClr val="6D2979"/>
                </a:solidFill>
                <a:latin typeface="Proxima Soft Cond Black" panose="02000506030000020004" pitchFamily="50" charset="0"/>
              </a:rPr>
            </a:br>
            <a:r>
              <a:rPr lang="en-US" b="1" i="0" u="none" strike="noStrike" baseline="0" dirty="0">
                <a:solidFill>
                  <a:srgbClr val="6D2979"/>
                </a:solidFill>
                <a:latin typeface="Proxima Soft Cond Black" panose="02000506030000020004" pitchFamily="50" charset="0"/>
              </a:rPr>
              <a:t>NATURAL MATERIALS</a:t>
            </a:r>
            <a:endParaRPr lang="en-US" dirty="0">
              <a:solidFill>
                <a:srgbClr val="6D2979"/>
              </a:solidFill>
              <a:latin typeface="Proxima Soft Cond Black" panose="02000506030000020004" pitchFamily="50" charset="0"/>
            </a:endParaRPr>
          </a:p>
        </p:txBody>
      </p:sp>
      <p:sp>
        <p:nvSpPr>
          <p:cNvPr id="3" name="Content Placeholder 2">
            <a:extLst>
              <a:ext uri="{FF2B5EF4-FFF2-40B4-BE49-F238E27FC236}">
                <a16:creationId xmlns:a16="http://schemas.microsoft.com/office/drawing/2014/main" id="{E0262299-8303-FC35-ED9E-F154BBEC39BC}"/>
              </a:ext>
            </a:extLst>
          </p:cNvPr>
          <p:cNvSpPr>
            <a:spLocks noGrp="1"/>
          </p:cNvSpPr>
          <p:nvPr>
            <p:ph sz="half" idx="1"/>
          </p:nvPr>
        </p:nvSpPr>
        <p:spPr>
          <a:xfrm>
            <a:off x="183751" y="2630152"/>
            <a:ext cx="5131085" cy="3742762"/>
          </a:xfrm>
        </p:spPr>
        <p:txBody>
          <a:bodyPr vert="horz" lIns="91440" tIns="45720" rIns="91440" bIns="45720" rtlCol="0">
            <a:noAutofit/>
          </a:bodyPr>
          <a:lstStyle/>
          <a:p>
            <a:r>
              <a:rPr lang="en-US" sz="3200" dirty="0">
                <a:latin typeface="Proxima Soft Cond Light" panose="02000506030000020004" pitchFamily="50" charset="0"/>
              </a:rPr>
              <a:t>E</a:t>
            </a:r>
            <a:r>
              <a:rPr lang="en-US" sz="3200" b="0" i="0" u="none" strike="noStrike" baseline="0" dirty="0">
                <a:latin typeface="Proxima Soft Cond Light" panose="02000506030000020004" pitchFamily="50" charset="0"/>
              </a:rPr>
              <a:t>xperience of hands-on involvement with natural materials.</a:t>
            </a:r>
          </a:p>
          <a:p>
            <a:r>
              <a:rPr lang="en-US" sz="3200" b="0" i="0" u="none" strike="noStrike" baseline="0" dirty="0">
                <a:latin typeface="Proxima Soft Cond Light" panose="02000506030000020004" pitchFamily="50" charset="0"/>
              </a:rPr>
              <a:t>When children are free to follow their own interests </a:t>
            </a:r>
          </a:p>
          <a:p>
            <a:r>
              <a:rPr lang="en-US" sz="3200" b="0" i="0" u="none" strike="noStrike" baseline="0" dirty="0">
                <a:latin typeface="Proxima Soft Cond Light" panose="02000506030000020004" pitchFamily="50" charset="0"/>
              </a:rPr>
              <a:t>Open-ended materials </a:t>
            </a:r>
          </a:p>
          <a:p>
            <a:r>
              <a:rPr lang="en-US" sz="3200" b="0" i="0" u="none" strike="noStrike" baseline="0" dirty="0">
                <a:latin typeface="Proxima Soft Cond Light" panose="02000506030000020004" pitchFamily="50" charset="0"/>
              </a:rPr>
              <a:t>Open-ended opportunities</a:t>
            </a:r>
          </a:p>
        </p:txBody>
      </p:sp>
    </p:spTree>
    <p:extLst>
      <p:ext uri="{BB962C8B-B14F-4D97-AF65-F5344CB8AC3E}">
        <p14:creationId xmlns:p14="http://schemas.microsoft.com/office/powerpoint/2010/main" val="3322603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C6EC-0A05-45E4-A247-202889E7449A}"/>
              </a:ext>
            </a:extLst>
          </p:cNvPr>
          <p:cNvSpPr>
            <a:spLocks noGrp="1"/>
          </p:cNvSpPr>
          <p:nvPr>
            <p:ph type="ctrTitle"/>
          </p:nvPr>
        </p:nvSpPr>
        <p:spPr>
          <a:xfrm>
            <a:off x="1524000" y="243474"/>
            <a:ext cx="9144000" cy="2387600"/>
          </a:xfrm>
        </p:spPr>
        <p:txBody>
          <a:bodyPr>
            <a:normAutofit fontScale="90000"/>
          </a:bodyPr>
          <a:lstStyle/>
          <a:p>
            <a:r>
              <a:rPr lang="en-US" b="1" dirty="0">
                <a:solidFill>
                  <a:srgbClr val="6D2979"/>
                </a:solidFill>
                <a:latin typeface="Proxima Soft Cond Black" panose="02000506030000020004" pitchFamily="50" charset="0"/>
              </a:rPr>
              <a:t>List some ways you can foster children’s curiosity about nature.</a:t>
            </a:r>
            <a:endParaRPr lang="en-CA" b="1" dirty="0">
              <a:solidFill>
                <a:srgbClr val="6D2979"/>
              </a:solidFill>
              <a:latin typeface="Proxima Soft Cond Black" panose="02000506030000020004" pitchFamily="50" charset="0"/>
            </a:endParaRPr>
          </a:p>
        </p:txBody>
      </p:sp>
      <p:sp>
        <p:nvSpPr>
          <p:cNvPr id="5" name="TextBox 4">
            <a:extLst>
              <a:ext uri="{FF2B5EF4-FFF2-40B4-BE49-F238E27FC236}">
                <a16:creationId xmlns:a16="http://schemas.microsoft.com/office/drawing/2014/main" id="{300C6DBE-8CED-596A-5E8F-5F0A4D716B0D}"/>
              </a:ext>
            </a:extLst>
          </p:cNvPr>
          <p:cNvSpPr txBox="1"/>
          <p:nvPr/>
        </p:nvSpPr>
        <p:spPr>
          <a:xfrm>
            <a:off x="1111927" y="3626762"/>
            <a:ext cx="3912833" cy="1200329"/>
          </a:xfrm>
          <a:prstGeom prst="rect">
            <a:avLst/>
          </a:prstGeom>
          <a:noFill/>
        </p:spPr>
        <p:txBody>
          <a:bodyPr wrap="square">
            <a:spAutoFit/>
          </a:bodyPr>
          <a:lstStyle/>
          <a:p>
            <a:r>
              <a:rPr lang="en-CA" sz="3600" dirty="0">
                <a:solidFill>
                  <a:srgbClr val="6D2979"/>
                </a:solidFill>
                <a:latin typeface="Proxima Soft Cond Light" panose="02000506030000020004" pitchFamily="50" charset="0"/>
              </a:rPr>
              <a:t>https://www.menti.com/almq1hdx5dxk</a:t>
            </a:r>
          </a:p>
        </p:txBody>
      </p:sp>
      <p:pic>
        <p:nvPicPr>
          <p:cNvPr id="2050" name="Picture 2">
            <a:extLst>
              <a:ext uri="{FF2B5EF4-FFF2-40B4-BE49-F238E27FC236}">
                <a16:creationId xmlns:a16="http://schemas.microsoft.com/office/drawing/2014/main" id="{442AB851-7714-C580-35E4-23C4803BB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5004" y="2687838"/>
            <a:ext cx="3565124" cy="3565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983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958CE3-1BDD-97C0-6C8F-281BCE7B9A62}"/>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kern="1200" dirty="0">
                <a:solidFill>
                  <a:srgbClr val="6D2979"/>
                </a:solidFill>
                <a:latin typeface="Proxima Soft Cond Black" panose="02000506030000020004" pitchFamily="50" charset="0"/>
              </a:rPr>
              <a:t>NATURE AREA:</a:t>
            </a:r>
          </a:p>
        </p:txBody>
      </p:sp>
      <p:sp>
        <p:nvSpPr>
          <p:cNvPr id="3" name="Content Placeholder 2">
            <a:extLst>
              <a:ext uri="{FF2B5EF4-FFF2-40B4-BE49-F238E27FC236}">
                <a16:creationId xmlns:a16="http://schemas.microsoft.com/office/drawing/2014/main" id="{CCD6F35B-7FF9-8312-B957-70AFDA101967}"/>
              </a:ext>
            </a:extLst>
          </p:cNvPr>
          <p:cNvSpPr>
            <a:spLocks noGrp="1"/>
          </p:cNvSpPr>
          <p:nvPr>
            <p:ph sz="half" idx="1"/>
          </p:nvPr>
        </p:nvSpPr>
        <p:spPr>
          <a:xfrm>
            <a:off x="785622" y="2482589"/>
            <a:ext cx="3816096" cy="3694373"/>
          </a:xfrm>
        </p:spPr>
        <p:txBody>
          <a:bodyPr vert="horz" lIns="91440" tIns="45720" rIns="91440" bIns="45720" rtlCol="0">
            <a:normAutofit/>
          </a:bodyPr>
          <a:lstStyle/>
          <a:p>
            <a:pPr marL="0" indent="0">
              <a:buNone/>
            </a:pPr>
            <a:r>
              <a:rPr lang="en-US" sz="3200" b="0" i="0" dirty="0">
                <a:effectLst/>
                <a:latin typeface="Proxima Soft Cond Light" panose="02000506030000020004" pitchFamily="50" charset="0"/>
              </a:rPr>
              <a:t>Creating a nature area outdoors for children provides a space for exploration, connection with the natural world, and learning about the environment. </a:t>
            </a:r>
            <a:endParaRPr lang="en-US" sz="3200" dirty="0">
              <a:latin typeface="Proxima Soft Cond Light" panose="02000506030000020004" pitchFamily="50" charset="0"/>
            </a:endParaRPr>
          </a:p>
        </p:txBody>
      </p:sp>
      <p:pic>
        <p:nvPicPr>
          <p:cNvPr id="1026" name="Picture 2" descr="Plants to Grow with Kids in the Outdoor Classroom">
            <a:extLst>
              <a:ext uri="{FF2B5EF4-FFF2-40B4-BE49-F238E27FC236}">
                <a16:creationId xmlns:a16="http://schemas.microsoft.com/office/drawing/2014/main" id="{73101C62-EC38-874E-8879-D128D74EB1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83" r="-1" b="16725"/>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muffin tray and muffin tin with leaves&#10;&#10;Description automatically generated">
            <a:extLst>
              <a:ext uri="{FF2B5EF4-FFF2-40B4-BE49-F238E27FC236}">
                <a16:creationId xmlns:a16="http://schemas.microsoft.com/office/drawing/2014/main" id="{20528459-B5DA-FE51-62C2-15B85167BFC2}"/>
              </a:ext>
            </a:extLst>
          </p:cNvPr>
          <p:cNvPicPr>
            <a:picLocks noChangeAspect="1"/>
          </p:cNvPicPr>
          <p:nvPr/>
        </p:nvPicPr>
        <p:blipFill rotWithShape="1">
          <a:blip r:embed="rId4"/>
          <a:srcRect t="16252" b="29235"/>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955577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799" name="Rectangle 3379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C148D8-DDF5-0AB0-B072-057B3063EB68}"/>
              </a:ext>
            </a:extLst>
          </p:cNvPr>
          <p:cNvSpPr>
            <a:spLocks noGrp="1"/>
          </p:cNvSpPr>
          <p:nvPr>
            <p:ph type="title"/>
          </p:nvPr>
        </p:nvSpPr>
        <p:spPr>
          <a:xfrm>
            <a:off x="308226" y="365125"/>
            <a:ext cx="5251316" cy="1807305"/>
          </a:xfrm>
        </p:spPr>
        <p:txBody>
          <a:bodyPr vert="horz" lIns="91440" tIns="45720" rIns="91440" bIns="45720" rtlCol="0" anchor="ctr">
            <a:normAutofit/>
          </a:bodyPr>
          <a:lstStyle/>
          <a:p>
            <a:r>
              <a:rPr lang="en-US" sz="4100" dirty="0">
                <a:solidFill>
                  <a:srgbClr val="6D2979"/>
                </a:solidFill>
                <a:latin typeface="Proxima Soft Cond Black" panose="02000506030000020004" pitchFamily="50" charset="0"/>
              </a:rPr>
              <a:t>NATURAL LOOSE PARTS</a:t>
            </a:r>
          </a:p>
        </p:txBody>
      </p:sp>
      <p:sp>
        <p:nvSpPr>
          <p:cNvPr id="3" name="Content Placeholder 2">
            <a:extLst>
              <a:ext uri="{FF2B5EF4-FFF2-40B4-BE49-F238E27FC236}">
                <a16:creationId xmlns:a16="http://schemas.microsoft.com/office/drawing/2014/main" id="{6BF5F998-3AB5-B055-99BF-430549B34C23}"/>
              </a:ext>
            </a:extLst>
          </p:cNvPr>
          <p:cNvSpPr>
            <a:spLocks noGrp="1"/>
          </p:cNvSpPr>
          <p:nvPr>
            <p:ph sz="half" idx="1"/>
          </p:nvPr>
        </p:nvSpPr>
        <p:spPr>
          <a:xfrm>
            <a:off x="308226" y="2643573"/>
            <a:ext cx="5654560" cy="2630793"/>
          </a:xfrm>
        </p:spPr>
        <p:txBody>
          <a:bodyPr vert="horz" lIns="91440" tIns="45720" rIns="91440" bIns="45720" rtlCol="0">
            <a:noAutofit/>
          </a:bodyPr>
          <a:lstStyle/>
          <a:p>
            <a:pPr marL="0" indent="0">
              <a:buNone/>
            </a:pPr>
            <a:r>
              <a:rPr lang="en-US" sz="3200" b="0" i="0" dirty="0">
                <a:effectLst/>
                <a:latin typeface="Proxima Soft Cond Light" panose="02000506030000020004" pitchFamily="50" charset="0"/>
              </a:rPr>
              <a:t>A loose parts play area outdoors for children provides an open-ended and creative space where kids can use various materials to build, manipulate, and imagine.</a:t>
            </a:r>
            <a:endParaRPr lang="en-US" sz="3200" dirty="0">
              <a:latin typeface="Proxima Soft Cond Light" panose="02000506030000020004" pitchFamily="50" charset="0"/>
            </a:endParaRPr>
          </a:p>
        </p:txBody>
      </p:sp>
      <p:pic>
        <p:nvPicPr>
          <p:cNvPr id="33794" name="Picture 2">
            <a:extLst>
              <a:ext uri="{FF2B5EF4-FFF2-40B4-BE49-F238E27FC236}">
                <a16:creationId xmlns:a16="http://schemas.microsoft.com/office/drawing/2014/main" id="{85429512-EE31-75E9-FAA5-04D81A7900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49" r="994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rgbClr val="FFFFFF"/>
          </a:solidFill>
        </p:spPr>
      </p:pic>
    </p:spTree>
    <p:extLst>
      <p:ext uri="{BB962C8B-B14F-4D97-AF65-F5344CB8AC3E}">
        <p14:creationId xmlns:p14="http://schemas.microsoft.com/office/powerpoint/2010/main" val="3671753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E8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 person holding nuts in their hands&#10;&#10;Description automatically generated">
            <a:extLst>
              <a:ext uri="{FF2B5EF4-FFF2-40B4-BE49-F238E27FC236}">
                <a16:creationId xmlns:a16="http://schemas.microsoft.com/office/drawing/2014/main" id="{80FDD830-477E-9010-92A2-2A42A7F872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 t="14628" r="-13" b="35425"/>
          <a:stretch/>
        </p:blipFill>
        <p:spPr bwMode="auto">
          <a:xfrm>
            <a:off x="643467" y="719241"/>
            <a:ext cx="10905066" cy="541951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9096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49290B1-6CDD-3D7D-DC49-A0E1C8255628}"/>
              </a:ext>
            </a:extLst>
          </p:cNvPr>
          <p:cNvSpPr txBox="1">
            <a:spLocks/>
          </p:cNvSpPr>
          <p:nvPr/>
        </p:nvSpPr>
        <p:spPr>
          <a:xfrm>
            <a:off x="102742" y="184805"/>
            <a:ext cx="12086210"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kern="1200" dirty="0">
                <a:solidFill>
                  <a:srgbClr val="6D2979"/>
                </a:solidFill>
                <a:latin typeface="Proxima Soft Cond Black" panose="02000506030000020004" pitchFamily="50" charset="0"/>
              </a:rPr>
              <a:t>WAYS TO MAKE YOUR PLAYGROUND MORE NATURAL</a:t>
            </a:r>
          </a:p>
        </p:txBody>
      </p:sp>
      <p:sp>
        <p:nvSpPr>
          <p:cNvPr id="8" name="TextBox 7">
            <a:extLst>
              <a:ext uri="{FF2B5EF4-FFF2-40B4-BE49-F238E27FC236}">
                <a16:creationId xmlns:a16="http://schemas.microsoft.com/office/drawing/2014/main" id="{89E44C9B-16F6-D358-A4B1-8653748F5216}"/>
              </a:ext>
            </a:extLst>
          </p:cNvPr>
          <p:cNvSpPr txBox="1"/>
          <p:nvPr/>
        </p:nvSpPr>
        <p:spPr>
          <a:xfrm>
            <a:off x="454819" y="1387552"/>
            <a:ext cx="3359150" cy="517770"/>
          </a:xfrm>
          <a:prstGeom prst="rect">
            <a:avLst/>
          </a:prstGeom>
          <a:noFill/>
          <a:ln>
            <a:noFill/>
          </a:ln>
        </p:spPr>
        <p:txBody>
          <a:bodyPr wrap="square" anchor="t">
            <a:normAutofit lnSpcReduction="10000"/>
          </a:bodyPr>
          <a:lstStyle/>
          <a:p>
            <a:pPr algn="ctr">
              <a:lnSpc>
                <a:spcPct val="90000"/>
              </a:lnSpc>
              <a:spcAft>
                <a:spcPts val="600"/>
              </a:spcAft>
            </a:pPr>
            <a:r>
              <a:rPr lang="en-US" sz="3200" i="0" u="none" strike="noStrike" baseline="0" dirty="0">
                <a:solidFill>
                  <a:srgbClr val="6D2979"/>
                </a:solidFill>
                <a:latin typeface="Proxima Soft Cond Black" panose="02000506030000020004" pitchFamily="50" charset="0"/>
              </a:rPr>
              <a:t>Water</a:t>
            </a:r>
          </a:p>
        </p:txBody>
      </p:sp>
      <p:sp>
        <p:nvSpPr>
          <p:cNvPr id="10" name="TextBox 9">
            <a:extLst>
              <a:ext uri="{FF2B5EF4-FFF2-40B4-BE49-F238E27FC236}">
                <a16:creationId xmlns:a16="http://schemas.microsoft.com/office/drawing/2014/main" id="{DDCCA841-A5CA-059A-8360-7767D6677221}"/>
              </a:ext>
            </a:extLst>
          </p:cNvPr>
          <p:cNvSpPr txBox="1"/>
          <p:nvPr/>
        </p:nvSpPr>
        <p:spPr>
          <a:xfrm>
            <a:off x="4268788" y="1431803"/>
            <a:ext cx="3505200" cy="517770"/>
          </a:xfrm>
          <a:prstGeom prst="rect">
            <a:avLst/>
          </a:prstGeom>
          <a:noFill/>
          <a:ln>
            <a:noFill/>
          </a:ln>
        </p:spPr>
        <p:txBody>
          <a:bodyPr vert="horz" wrap="square" lIns="91440" tIns="45720" rIns="91440" bIns="45720" rtlCol="0" anchor="t">
            <a:noAutofit/>
          </a:bodyPr>
          <a:lstStyle/>
          <a:p>
            <a:pPr algn="ctr">
              <a:lnSpc>
                <a:spcPct val="90000"/>
              </a:lnSpc>
              <a:spcBef>
                <a:spcPts val="1000"/>
              </a:spcBef>
              <a:spcAft>
                <a:spcPts val="600"/>
              </a:spcAft>
            </a:pPr>
            <a:r>
              <a:rPr lang="en-US" sz="3200" b="0" i="0" u="none" strike="noStrike" kern="1200" baseline="0" dirty="0">
                <a:solidFill>
                  <a:srgbClr val="6D2979"/>
                </a:solidFill>
                <a:latin typeface="Proxima Soft Cond Black" panose="02000506030000020004" pitchFamily="50" charset="0"/>
              </a:rPr>
              <a:t>Trees</a:t>
            </a:r>
          </a:p>
          <a:p>
            <a:pPr algn="ctr">
              <a:lnSpc>
                <a:spcPct val="90000"/>
              </a:lnSpc>
              <a:spcBef>
                <a:spcPts val="1000"/>
              </a:spcBef>
              <a:spcAft>
                <a:spcPts val="600"/>
              </a:spcAft>
            </a:pPr>
            <a:endParaRPr lang="en-US" sz="3200" kern="1200" dirty="0">
              <a:solidFill>
                <a:srgbClr val="6D2979"/>
              </a:solidFill>
              <a:latin typeface="Proxima Soft Cond Light" panose="02000506030000020004" pitchFamily="50" charset="0"/>
            </a:endParaRPr>
          </a:p>
        </p:txBody>
      </p:sp>
      <p:sp>
        <p:nvSpPr>
          <p:cNvPr id="7" name="TextBox 6">
            <a:extLst>
              <a:ext uri="{FF2B5EF4-FFF2-40B4-BE49-F238E27FC236}">
                <a16:creationId xmlns:a16="http://schemas.microsoft.com/office/drawing/2014/main" id="{BA9FDE2B-1876-F7B2-F9D1-81FE92B2A6D5}"/>
              </a:ext>
            </a:extLst>
          </p:cNvPr>
          <p:cNvSpPr txBox="1"/>
          <p:nvPr/>
        </p:nvSpPr>
        <p:spPr>
          <a:xfrm>
            <a:off x="8145545" y="1448118"/>
            <a:ext cx="3505200" cy="488090"/>
          </a:xfrm>
          <a:prstGeom prst="rect">
            <a:avLst/>
          </a:prstGeom>
          <a:noFill/>
          <a:ln>
            <a:noFill/>
          </a:ln>
        </p:spPr>
        <p:txBody>
          <a:bodyPr wrap="square" anchor="t">
            <a:noAutofit/>
          </a:bodyPr>
          <a:lstStyle/>
          <a:p>
            <a:pPr algn="ctr">
              <a:lnSpc>
                <a:spcPct val="90000"/>
              </a:lnSpc>
              <a:spcAft>
                <a:spcPts val="600"/>
              </a:spcAft>
            </a:pPr>
            <a:r>
              <a:rPr lang="en-US" sz="3200" b="0" i="0" u="none" strike="noStrike" baseline="0" dirty="0">
                <a:solidFill>
                  <a:srgbClr val="6D2979"/>
                </a:solidFill>
                <a:latin typeface="Proxima Soft Cond Black" panose="02000506030000020004" pitchFamily="50" charset="0"/>
              </a:rPr>
              <a:t>Rocks</a:t>
            </a:r>
          </a:p>
        </p:txBody>
      </p:sp>
      <p:sp>
        <p:nvSpPr>
          <p:cNvPr id="6" name="TextBox 5">
            <a:extLst>
              <a:ext uri="{FF2B5EF4-FFF2-40B4-BE49-F238E27FC236}">
                <a16:creationId xmlns:a16="http://schemas.microsoft.com/office/drawing/2014/main" id="{F3DA23BD-4EC0-41C4-FCE3-AD75D9505930}"/>
              </a:ext>
            </a:extLst>
          </p:cNvPr>
          <p:cNvSpPr txBox="1"/>
          <p:nvPr/>
        </p:nvSpPr>
        <p:spPr>
          <a:xfrm>
            <a:off x="736646" y="4076178"/>
            <a:ext cx="2787650" cy="432045"/>
          </a:xfrm>
          <a:prstGeom prst="rect">
            <a:avLst/>
          </a:prstGeom>
          <a:noFill/>
          <a:ln>
            <a:noFill/>
          </a:ln>
        </p:spPr>
        <p:txBody>
          <a:bodyPr vert="horz" wrap="square" lIns="91440" tIns="45720" rIns="91440" bIns="45720" rtlCol="0" anchor="t">
            <a:noAutofit/>
          </a:bodyPr>
          <a:lstStyle/>
          <a:p>
            <a:pPr algn="ctr">
              <a:lnSpc>
                <a:spcPct val="90000"/>
              </a:lnSpc>
              <a:spcAft>
                <a:spcPts val="600"/>
              </a:spcAft>
            </a:pPr>
            <a:r>
              <a:rPr lang="en-US" sz="3200" b="0" i="0" u="none" strike="noStrike" baseline="0" dirty="0">
                <a:solidFill>
                  <a:srgbClr val="6D2979"/>
                </a:solidFill>
                <a:latin typeface="Proxima Soft Cond Black" panose="02000506030000020004" pitchFamily="50" charset="0"/>
              </a:rPr>
              <a:t>Sand</a:t>
            </a:r>
          </a:p>
        </p:txBody>
      </p:sp>
      <p:sp>
        <p:nvSpPr>
          <p:cNvPr id="9" name="TextBox 8">
            <a:extLst>
              <a:ext uri="{FF2B5EF4-FFF2-40B4-BE49-F238E27FC236}">
                <a16:creationId xmlns:a16="http://schemas.microsoft.com/office/drawing/2014/main" id="{0CF4B06B-B64E-49B0-E8CC-01AC6C799991}"/>
              </a:ext>
            </a:extLst>
          </p:cNvPr>
          <p:cNvSpPr txBox="1"/>
          <p:nvPr/>
        </p:nvSpPr>
        <p:spPr>
          <a:xfrm>
            <a:off x="4103687" y="4076178"/>
            <a:ext cx="3835400" cy="517770"/>
          </a:xfrm>
          <a:prstGeom prst="rect">
            <a:avLst/>
          </a:prstGeom>
          <a:noFill/>
          <a:ln>
            <a:noFill/>
          </a:ln>
        </p:spPr>
        <p:txBody>
          <a:bodyPr wrap="square" anchor="t">
            <a:normAutofit lnSpcReduction="10000"/>
          </a:bodyPr>
          <a:lstStyle/>
          <a:p>
            <a:pPr algn="ctr">
              <a:lnSpc>
                <a:spcPct val="90000"/>
              </a:lnSpc>
              <a:spcAft>
                <a:spcPts val="600"/>
              </a:spcAft>
            </a:pPr>
            <a:r>
              <a:rPr lang="en-US" sz="3200" b="0" i="0" u="none" strike="noStrike" baseline="0" dirty="0">
                <a:solidFill>
                  <a:srgbClr val="6D2979"/>
                </a:solidFill>
                <a:latin typeface="Proxima Soft Cond Black" panose="02000506030000020004" pitchFamily="50" charset="0"/>
              </a:rPr>
              <a:t>Grass</a:t>
            </a:r>
          </a:p>
        </p:txBody>
      </p:sp>
      <p:sp>
        <p:nvSpPr>
          <p:cNvPr id="5" name="TextBox 4">
            <a:extLst>
              <a:ext uri="{FF2B5EF4-FFF2-40B4-BE49-F238E27FC236}">
                <a16:creationId xmlns:a16="http://schemas.microsoft.com/office/drawing/2014/main" id="{958D7FD7-6F23-739F-28B8-DAA1B8ED1C3A}"/>
              </a:ext>
            </a:extLst>
          </p:cNvPr>
          <p:cNvSpPr txBox="1"/>
          <p:nvPr/>
        </p:nvSpPr>
        <p:spPr>
          <a:xfrm>
            <a:off x="7980445" y="4076178"/>
            <a:ext cx="3835400" cy="517770"/>
          </a:xfrm>
          <a:prstGeom prst="rect">
            <a:avLst/>
          </a:prstGeom>
          <a:noFill/>
          <a:ln>
            <a:noFill/>
          </a:ln>
        </p:spPr>
        <p:txBody>
          <a:bodyPr wrap="square" anchor="t">
            <a:normAutofit lnSpcReduction="10000"/>
          </a:bodyPr>
          <a:lstStyle/>
          <a:p>
            <a:pPr algn="ctr">
              <a:lnSpc>
                <a:spcPct val="90000"/>
              </a:lnSpc>
              <a:spcAft>
                <a:spcPts val="600"/>
              </a:spcAft>
            </a:pPr>
            <a:r>
              <a:rPr lang="en-US" sz="3200" b="0" i="0" u="none" strike="noStrike" baseline="0" dirty="0">
                <a:solidFill>
                  <a:srgbClr val="6D2979"/>
                </a:solidFill>
                <a:latin typeface="Proxima Soft Cond Black" panose="02000506030000020004" pitchFamily="50" charset="0"/>
              </a:rPr>
              <a:t>Gardens</a:t>
            </a:r>
          </a:p>
        </p:txBody>
      </p:sp>
      <p:pic>
        <p:nvPicPr>
          <p:cNvPr id="4100" name="Picture 4" descr="Home - Tiny Green Trees">
            <a:extLst>
              <a:ext uri="{FF2B5EF4-FFF2-40B4-BE49-F238E27FC236}">
                <a16:creationId xmlns:a16="http://schemas.microsoft.com/office/drawing/2014/main" id="{58F49DBA-A3D8-4E0C-FBEA-F7A020802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087" y="2005855"/>
            <a:ext cx="3276601" cy="1843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Rocks Work Sheets and Coloring Pages">
            <a:extLst>
              <a:ext uri="{FF2B5EF4-FFF2-40B4-BE49-F238E27FC236}">
                <a16:creationId xmlns:a16="http://schemas.microsoft.com/office/drawing/2014/main" id="{0576C56A-CCB5-8400-CD50-DF5BFB678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5157" y="1982203"/>
            <a:ext cx="2961113" cy="1982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4" name="Picture 8" descr="Outdoor Classrooms | Playschool Child Care | Maplewood, MN">
            <a:extLst>
              <a:ext uri="{FF2B5EF4-FFF2-40B4-BE49-F238E27FC236}">
                <a16:creationId xmlns:a16="http://schemas.microsoft.com/office/drawing/2014/main" id="{2092BF68-4531-5D08-6B6D-9253344A4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3087" y="4654911"/>
            <a:ext cx="3276601" cy="2052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6" name="Picture 10" descr="Children Gardening Benefits - Kidskinder Child Care Centre">
            <a:extLst>
              <a:ext uri="{FF2B5EF4-FFF2-40B4-BE49-F238E27FC236}">
                <a16:creationId xmlns:a16="http://schemas.microsoft.com/office/drawing/2014/main" id="{85CCA956-8CE7-A30A-7C84-1E19183ADD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9743" y="4705587"/>
            <a:ext cx="2990679" cy="1950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8" name="Picture 12" descr="Sand Play">
            <a:extLst>
              <a:ext uri="{FF2B5EF4-FFF2-40B4-BE49-F238E27FC236}">
                <a16:creationId xmlns:a16="http://schemas.microsoft.com/office/drawing/2014/main" id="{D9E82AD4-7CC2-94E3-EECF-20E1779179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911" y="4649542"/>
            <a:ext cx="3085121"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10" name="Picture 14" descr="20 Food Theme for Preschool ideas | food themes, preschool, preschool ...">
            <a:extLst>
              <a:ext uri="{FF2B5EF4-FFF2-40B4-BE49-F238E27FC236}">
                <a16:creationId xmlns:a16="http://schemas.microsoft.com/office/drawing/2014/main" id="{4C0EBAF7-A2B1-1E92-E28F-D3DC597F32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630" y="2005855"/>
            <a:ext cx="3122402" cy="1909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744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CF67B2E">
            <a:hlinkClick r:id="" action="ppaction://media"/>
            <a:extLst>
              <a:ext uri="{FF2B5EF4-FFF2-40B4-BE49-F238E27FC236}">
                <a16:creationId xmlns:a16="http://schemas.microsoft.com/office/drawing/2014/main" id="{3584326C-5BE5-EA97-516E-99F33F7DCC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78174" y="291620"/>
            <a:ext cx="6345041" cy="6274760"/>
          </a:xfrm>
          <a:prstGeom prst="rect">
            <a:avLst/>
          </a:prstGeom>
          <a:ln w="127000" cap="sq">
            <a:solidFill>
              <a:srgbClr val="6D2979"/>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1064A359-1470-119B-237C-03AF9D7642FD}"/>
              </a:ext>
            </a:extLst>
          </p:cNvPr>
          <p:cNvSpPr txBox="1"/>
          <p:nvPr/>
        </p:nvSpPr>
        <p:spPr>
          <a:xfrm>
            <a:off x="969175" y="195309"/>
            <a:ext cx="3693111" cy="2123658"/>
          </a:xfrm>
          <a:prstGeom prst="rect">
            <a:avLst/>
          </a:prstGeom>
          <a:noFill/>
        </p:spPr>
        <p:txBody>
          <a:bodyPr wrap="square" rtlCol="0">
            <a:spAutoFit/>
          </a:bodyPr>
          <a:lstStyle/>
          <a:p>
            <a:r>
              <a:rPr lang="en-US" sz="4400" dirty="0">
                <a:solidFill>
                  <a:srgbClr val="6D2979"/>
                </a:solidFill>
                <a:latin typeface="Proxima Soft Cond Black" panose="02000506030000020004" pitchFamily="50" charset="0"/>
              </a:rPr>
              <a:t>WHAT LEARNING IS VISIBLE? </a:t>
            </a:r>
            <a:endParaRPr lang="en-CA" sz="4400" dirty="0">
              <a:solidFill>
                <a:srgbClr val="6D2979"/>
              </a:solidFill>
              <a:latin typeface="Proxima Soft Cond Black" panose="02000506030000020004" pitchFamily="50" charset="0"/>
            </a:endParaRPr>
          </a:p>
        </p:txBody>
      </p:sp>
      <p:sp>
        <p:nvSpPr>
          <p:cNvPr id="5" name="TextBox 4">
            <a:extLst>
              <a:ext uri="{FF2B5EF4-FFF2-40B4-BE49-F238E27FC236}">
                <a16:creationId xmlns:a16="http://schemas.microsoft.com/office/drawing/2014/main" id="{CBA705CD-F8FB-B725-07F9-4A39252E5694}"/>
              </a:ext>
            </a:extLst>
          </p:cNvPr>
          <p:cNvSpPr txBox="1"/>
          <p:nvPr/>
        </p:nvSpPr>
        <p:spPr>
          <a:xfrm>
            <a:off x="969175" y="2696968"/>
            <a:ext cx="3441577" cy="1200329"/>
          </a:xfrm>
          <a:prstGeom prst="rect">
            <a:avLst/>
          </a:prstGeom>
          <a:noFill/>
        </p:spPr>
        <p:txBody>
          <a:bodyPr wrap="square">
            <a:spAutoFit/>
          </a:bodyPr>
          <a:lstStyle/>
          <a:p>
            <a:r>
              <a:rPr lang="en-CA" sz="3600" dirty="0">
                <a:solidFill>
                  <a:srgbClr val="6D2979"/>
                </a:solidFill>
                <a:latin typeface="Proxima Soft Cond Light" panose="02000506030000020004" pitchFamily="50" charset="0"/>
              </a:rPr>
              <a:t>https://www.menti.com/almq1hdx5dxk</a:t>
            </a:r>
          </a:p>
        </p:txBody>
      </p:sp>
      <p:pic>
        <p:nvPicPr>
          <p:cNvPr id="47106" name="Picture 2">
            <a:extLst>
              <a:ext uri="{FF2B5EF4-FFF2-40B4-BE49-F238E27FC236}">
                <a16:creationId xmlns:a16="http://schemas.microsoft.com/office/drawing/2014/main" id="{D26CF8DD-92B5-E901-9AB9-136CBF21B4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5378" y="3897297"/>
            <a:ext cx="2960703" cy="296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11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hild and child playing with toys&#10;&#10;Description automatically generated">
            <a:extLst>
              <a:ext uri="{FF2B5EF4-FFF2-40B4-BE49-F238E27FC236}">
                <a16:creationId xmlns:a16="http://schemas.microsoft.com/office/drawing/2014/main" id="{B66D6ECB-C4BE-1D26-D87C-00BA144DDED8}"/>
              </a:ext>
            </a:extLst>
          </p:cNvPr>
          <p:cNvPicPr>
            <a:picLocks noChangeAspect="1"/>
          </p:cNvPicPr>
          <p:nvPr/>
        </p:nvPicPr>
        <p:blipFill rotWithShape="1">
          <a:blip r:embed="rId3"/>
          <a:srcRect l="22049" r="24758"/>
          <a:stretch/>
        </p:blipFill>
        <p:spPr>
          <a:xfrm rot="5400000">
            <a:off x="3961262" y="-1405821"/>
            <a:ext cx="6858000" cy="9669642"/>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B2EAB800-D849-A8B3-34A1-30BCDB4EC5DF}"/>
              </a:ext>
            </a:extLst>
          </p:cNvPr>
          <p:cNvSpPr>
            <a:spLocks noGrp="1"/>
          </p:cNvSpPr>
          <p:nvPr>
            <p:ph type="title"/>
          </p:nvPr>
        </p:nvSpPr>
        <p:spPr>
          <a:xfrm>
            <a:off x="171635" y="-264701"/>
            <a:ext cx="4933025" cy="1899912"/>
          </a:xfrm>
        </p:spPr>
        <p:txBody>
          <a:bodyPr vert="horz" lIns="91440" tIns="45720" rIns="91440" bIns="45720" rtlCol="0">
            <a:normAutofit/>
          </a:bodyPr>
          <a:lstStyle/>
          <a:p>
            <a:r>
              <a:rPr lang="en-US" sz="4000" dirty="0">
                <a:solidFill>
                  <a:srgbClr val="6D2979"/>
                </a:solidFill>
                <a:latin typeface="Proxima Soft Cond Black" panose="02000506030000020004" pitchFamily="50" charset="0"/>
              </a:rPr>
              <a:t>THE BENEFITS OF OUTDOOR PEDAGOGY </a:t>
            </a:r>
          </a:p>
        </p:txBody>
      </p:sp>
      <p:sp>
        <p:nvSpPr>
          <p:cNvPr id="4" name="Content Placeholder 4">
            <a:extLst>
              <a:ext uri="{FF2B5EF4-FFF2-40B4-BE49-F238E27FC236}">
                <a16:creationId xmlns:a16="http://schemas.microsoft.com/office/drawing/2014/main" id="{569C85C3-06E8-F597-9CC7-526CBDD2ACF5}"/>
              </a:ext>
            </a:extLst>
          </p:cNvPr>
          <p:cNvSpPr>
            <a:spLocks noGrp="1"/>
          </p:cNvSpPr>
          <p:nvPr>
            <p:ph idx="1"/>
          </p:nvPr>
        </p:nvSpPr>
        <p:spPr>
          <a:xfrm>
            <a:off x="171635" y="2202341"/>
            <a:ext cx="4258322" cy="1899912"/>
          </a:xfrm>
        </p:spPr>
        <p:txBody>
          <a:bodyPr>
            <a:noAutofit/>
          </a:bodyPr>
          <a:lstStyle/>
          <a:p>
            <a:r>
              <a:rPr lang="en-US" sz="3200" b="0" i="0" u="none" strike="noStrike" baseline="0" dirty="0">
                <a:latin typeface="Proxima Soft Cond Light" panose="02000506030000020004" pitchFamily="50" charset="0"/>
              </a:rPr>
              <a:t>How Does Learning Happen? </a:t>
            </a:r>
          </a:p>
          <a:p>
            <a:endParaRPr lang="en-US" sz="3200" b="0" i="0" u="none" strike="noStrike" baseline="0" dirty="0">
              <a:latin typeface="Proxima Soft Cond Light" panose="02000506030000020004" pitchFamily="50" charset="0"/>
            </a:endParaRPr>
          </a:p>
          <a:p>
            <a:r>
              <a:rPr lang="en-US" sz="3200" i="0" u="none" strike="noStrike" baseline="0" dirty="0">
                <a:latin typeface="Proxima Soft Cond Light" panose="02000506030000020004" pitchFamily="50" charset="0"/>
              </a:rPr>
              <a:t>Developing engaging outdoor environments can support children in creating meaningful play experiences. </a:t>
            </a:r>
            <a:endParaRPr lang="en-US" sz="3200" b="0" i="0" u="none" strike="noStrike" baseline="0" dirty="0">
              <a:latin typeface="Proxima Soft Cond Light" panose="02000506030000020004" pitchFamily="50" charset="0"/>
            </a:endParaRPr>
          </a:p>
          <a:p>
            <a:endParaRPr lang="en-US" sz="3200" b="0" i="0" u="none" strike="noStrike" baseline="0" dirty="0">
              <a:latin typeface="Proxima Soft Cond Light" panose="02000506030000020004" pitchFamily="50" charset="0"/>
            </a:endParaRPr>
          </a:p>
          <a:p>
            <a:pPr marL="0" indent="0">
              <a:buNone/>
            </a:pPr>
            <a:endParaRPr lang="en-CA" sz="3200" dirty="0">
              <a:latin typeface="Proxima Soft Cond Light" panose="02000506030000020004" pitchFamily="50" charset="0"/>
            </a:endParaRPr>
          </a:p>
        </p:txBody>
      </p:sp>
    </p:spTree>
    <p:extLst>
      <p:ext uri="{BB962C8B-B14F-4D97-AF65-F5344CB8AC3E}">
        <p14:creationId xmlns:p14="http://schemas.microsoft.com/office/powerpoint/2010/main" val="3047535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747D534-782C-D2CC-1D27-F61E4ECFDA57}"/>
              </a:ext>
            </a:extLst>
          </p:cNvPr>
          <p:cNvSpPr txBox="1"/>
          <p:nvPr/>
        </p:nvSpPr>
        <p:spPr>
          <a:xfrm>
            <a:off x="126732" y="365125"/>
            <a:ext cx="7219290"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0">
                <a:solidFill>
                  <a:srgbClr val="6D2979"/>
                </a:solidFill>
                <a:effectLst/>
                <a:latin typeface="Proxima Soft Cond Black" panose="02000506030000020004" pitchFamily="50" charset="0"/>
                <a:ea typeface="+mj-ea"/>
                <a:cs typeface="+mj-cs"/>
              </a:rPr>
              <a:t>The Outdoor Classroom</a:t>
            </a:r>
          </a:p>
          <a:p>
            <a:pPr>
              <a:lnSpc>
                <a:spcPct val="90000"/>
              </a:lnSpc>
              <a:spcBef>
                <a:spcPct val="0"/>
              </a:spcBef>
              <a:spcAft>
                <a:spcPts val="600"/>
              </a:spcAft>
            </a:pPr>
            <a:r>
              <a:rPr lang="en-US" sz="3700" b="0">
                <a:solidFill>
                  <a:srgbClr val="6D2979"/>
                </a:solidFill>
                <a:effectLst/>
                <a:latin typeface="Proxima Soft Cond Black" panose="02000506030000020004" pitchFamily="50" charset="0"/>
                <a:ea typeface="+mj-ea"/>
                <a:cs typeface="+mj-cs"/>
              </a:rPr>
              <a:t>Provocations &amp; Beautiful Materials</a:t>
            </a:r>
          </a:p>
        </p:txBody>
      </p:sp>
      <p:sp>
        <p:nvSpPr>
          <p:cNvPr id="7" name="TextBox 6">
            <a:extLst>
              <a:ext uri="{FF2B5EF4-FFF2-40B4-BE49-F238E27FC236}">
                <a16:creationId xmlns:a16="http://schemas.microsoft.com/office/drawing/2014/main" id="{D2AE4531-CE15-625E-163A-39411B81A135}"/>
              </a:ext>
            </a:extLst>
          </p:cNvPr>
          <p:cNvSpPr txBox="1"/>
          <p:nvPr/>
        </p:nvSpPr>
        <p:spPr>
          <a:xfrm>
            <a:off x="230820" y="2763738"/>
            <a:ext cx="5858698" cy="3843666"/>
          </a:xfrm>
          <a:prstGeom prst="rect">
            <a:avLst/>
          </a:prstGeom>
        </p:spPr>
        <p:txBody>
          <a:bodyPr vert="horz" lIns="91440" tIns="45720" rIns="91440" bIns="45720" rtlCol="0">
            <a:noAutofit/>
          </a:bodyPr>
          <a:lstStyle/>
          <a:p>
            <a:pPr algn="ctr">
              <a:lnSpc>
                <a:spcPct val="90000"/>
              </a:lnSpc>
              <a:spcBef>
                <a:spcPts val="1000"/>
              </a:spcBef>
            </a:pPr>
            <a:r>
              <a:rPr lang="en-US" sz="2800" b="1" i="1" dirty="0">
                <a:solidFill>
                  <a:srgbClr val="6D2979"/>
                </a:solidFill>
                <a:effectLst/>
                <a:latin typeface="Proxima Soft Cond Light" panose="02000506030000020004" pitchFamily="50" charset="0"/>
              </a:rPr>
              <a:t>If our beautiful outdoor space, abounding with natural light and fresh air, is a great place for traditional “outdoor play”, could we enhance and broaden the children’s play by also offering the opportunity to engage in the play we might think of as “indoor play”? </a:t>
            </a:r>
            <a:endParaRPr lang="en-US" sz="2800" dirty="0">
              <a:solidFill>
                <a:srgbClr val="6D2979"/>
              </a:solidFill>
              <a:latin typeface="Proxima Soft Cond Light" panose="02000506030000020004" pitchFamily="50" charset="0"/>
            </a:endParaRPr>
          </a:p>
        </p:txBody>
      </p:sp>
      <p:pic>
        <p:nvPicPr>
          <p:cNvPr id="20482" name="Picture 2" descr="IMG_3960">
            <a:extLst>
              <a:ext uri="{FF2B5EF4-FFF2-40B4-BE49-F238E27FC236}">
                <a16:creationId xmlns:a16="http://schemas.microsoft.com/office/drawing/2014/main" id="{03D93B11-1AF2-8F96-A550-6674754C0A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17" b="4523"/>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rgbClr val="FFFFFF"/>
          </a:solidFill>
        </p:spPr>
      </p:pic>
    </p:spTree>
    <p:extLst>
      <p:ext uri="{BB962C8B-B14F-4D97-AF65-F5344CB8AC3E}">
        <p14:creationId xmlns:p14="http://schemas.microsoft.com/office/powerpoint/2010/main" val="2619240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5" name="Rectangle 21514">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10" name="Picture 6" descr="IMG_3821">
            <a:extLst>
              <a:ext uri="{FF2B5EF4-FFF2-40B4-BE49-F238E27FC236}">
                <a16:creationId xmlns:a16="http://schemas.microsoft.com/office/drawing/2014/main" id="{EF5EEFAA-27C3-4E9A-4867-B3FC1F617D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28"/>
          <a:stretch/>
        </p:blipFill>
        <p:spPr bwMode="auto">
          <a:xfrm>
            <a:off x="7852152" y="0"/>
            <a:ext cx="4424328" cy="3688080"/>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10" descr="IMG_3965">
            <a:extLst>
              <a:ext uri="{FF2B5EF4-FFF2-40B4-BE49-F238E27FC236}">
                <a16:creationId xmlns:a16="http://schemas.microsoft.com/office/drawing/2014/main" id="{CE421FBE-F87E-EFD8-15AF-1337EFF86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28" r="33449" b="1"/>
          <a:stretch/>
        </p:blipFill>
        <p:spPr bwMode="auto">
          <a:xfrm>
            <a:off x="-3047" y="-67443"/>
            <a:ext cx="4089433" cy="5341130"/>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979AA9-B998-7210-0E5F-1EBEA74ED6CA}"/>
              </a:ext>
            </a:extLst>
          </p:cNvPr>
          <p:cNvSpPr txBox="1"/>
          <p:nvPr/>
        </p:nvSpPr>
        <p:spPr>
          <a:xfrm>
            <a:off x="4086386" y="1915535"/>
            <a:ext cx="4832375" cy="4794582"/>
          </a:xfrm>
          <a:prstGeom prst="rect">
            <a:avLst/>
          </a:prstGeom>
          <a:noFill/>
        </p:spPr>
        <p:txBody>
          <a:bodyPr wrap="square">
            <a:spAutoFit/>
          </a:bodyPr>
          <a:lstStyle/>
          <a:p>
            <a:pPr>
              <a:lnSpc>
                <a:spcPct val="107000"/>
              </a:lnSpc>
              <a:spcAft>
                <a:spcPts val="800"/>
              </a:spcAft>
            </a:pPr>
            <a:r>
              <a:rPr lang="en-CA" sz="3200" kern="100" dirty="0">
                <a:effectLst/>
                <a:latin typeface="Proxima Soft Cond Light" panose="02000506030000020004" pitchFamily="50" charset="0"/>
                <a:ea typeface="Calibri" panose="020F0502020204030204" pitchFamily="34" charset="0"/>
                <a:cs typeface="Times New Roman" panose="02020603050405020304" pitchFamily="18" charset="0"/>
              </a:rPr>
              <a:t>Outdoor provocations for children involve intentionally setting up environments or scenarios that inspire curiosity, exploration, and engagement. These provocations are designed to stimulate creativity, critical thinking, and imaginative play. </a:t>
            </a:r>
          </a:p>
        </p:txBody>
      </p:sp>
      <p:sp>
        <p:nvSpPr>
          <p:cNvPr id="6" name="TextBox 5">
            <a:extLst>
              <a:ext uri="{FF2B5EF4-FFF2-40B4-BE49-F238E27FC236}">
                <a16:creationId xmlns:a16="http://schemas.microsoft.com/office/drawing/2014/main" id="{4207AA88-DE17-045B-7B36-A234EDD239F1}"/>
              </a:ext>
            </a:extLst>
          </p:cNvPr>
          <p:cNvSpPr txBox="1"/>
          <p:nvPr/>
        </p:nvSpPr>
        <p:spPr>
          <a:xfrm>
            <a:off x="3513920" y="147883"/>
            <a:ext cx="5037462" cy="1486048"/>
          </a:xfrm>
          <a:prstGeom prst="rect">
            <a:avLst/>
          </a:prstGeom>
          <a:noFill/>
        </p:spPr>
        <p:txBody>
          <a:bodyPr wrap="square">
            <a:spAutoFit/>
          </a:bodyPr>
          <a:lstStyle/>
          <a:p>
            <a:pPr algn="ctr">
              <a:lnSpc>
                <a:spcPct val="107000"/>
              </a:lnSpc>
              <a:spcAft>
                <a:spcPts val="800"/>
              </a:spcAft>
            </a:pPr>
            <a:r>
              <a:rPr lang="en-CA" sz="4400" kern="100" dirty="0">
                <a:solidFill>
                  <a:srgbClr val="6D2979"/>
                </a:solidFill>
                <a:effectLst/>
                <a:latin typeface="Proxima Soft Cond Black" panose="02000506030000020004" pitchFamily="50" charset="0"/>
                <a:ea typeface="Calibri" panose="020F0502020204030204" pitchFamily="34" charset="0"/>
                <a:cs typeface="Times New Roman" panose="02020603050405020304" pitchFamily="18" charset="0"/>
              </a:rPr>
              <a:t>SETTING </a:t>
            </a:r>
            <a:r>
              <a:rPr lang="en-CA" sz="4400" kern="100" dirty="0">
                <a:solidFill>
                  <a:srgbClr val="6D2979"/>
                </a:solidFill>
                <a:latin typeface="Proxima Soft Cond Black" panose="02000506030000020004" pitchFamily="50" charset="0"/>
                <a:ea typeface="Calibri" panose="020F0502020204030204" pitchFamily="34" charset="0"/>
                <a:cs typeface="Times New Roman" panose="02020603050405020304" pitchFamily="18" charset="0"/>
              </a:rPr>
              <a:t>UP</a:t>
            </a:r>
            <a:r>
              <a:rPr lang="en-CA" sz="4400" kern="100" dirty="0">
                <a:solidFill>
                  <a:srgbClr val="6D2979"/>
                </a:solidFill>
                <a:effectLst/>
                <a:latin typeface="Proxima Soft Cond Black" panose="02000506030000020004" pitchFamily="50" charset="0"/>
                <a:ea typeface="Calibri" panose="020F0502020204030204" pitchFamily="34" charset="0"/>
                <a:cs typeface="Times New Roman" panose="02020603050405020304" pitchFamily="18" charset="0"/>
              </a:rPr>
              <a:t> PROVOCATION</a:t>
            </a:r>
            <a:r>
              <a:rPr lang="en-CA" sz="4400" kern="100" dirty="0">
                <a:solidFill>
                  <a:srgbClr val="6D2979"/>
                </a:solidFill>
                <a:latin typeface="Proxima Soft Cond Black" panose="02000506030000020004" pitchFamily="50" charset="0"/>
                <a:ea typeface="Calibri" panose="020F0502020204030204" pitchFamily="34" charset="0"/>
                <a:cs typeface="Times New Roman" panose="02020603050405020304" pitchFamily="18" charset="0"/>
              </a:rPr>
              <a:t>S</a:t>
            </a:r>
            <a:endParaRPr lang="en-CA" sz="4400" kern="100" dirty="0">
              <a:solidFill>
                <a:srgbClr val="6D2979"/>
              </a:solidFill>
              <a:effectLst/>
              <a:latin typeface="Proxima Soft Cond Black" panose="0200050603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5904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6" name="Rectangle 9235">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A child walking in puddles&#10;&#10;Description automatically generated">
            <a:extLst>
              <a:ext uri="{FF2B5EF4-FFF2-40B4-BE49-F238E27FC236}">
                <a16:creationId xmlns:a16="http://schemas.microsoft.com/office/drawing/2014/main" id="{B9EBCAEB-49AC-F1D0-58B7-78F2E8E02A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67" r="1" b="29086"/>
          <a:stretch/>
        </p:blipFill>
        <p:spPr bwMode="auto">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5992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boys sitting on the grass&#10;&#10;Description automatically generated">
            <a:extLst>
              <a:ext uri="{FF2B5EF4-FFF2-40B4-BE49-F238E27FC236}">
                <a16:creationId xmlns:a16="http://schemas.microsoft.com/office/drawing/2014/main" id="{40917E4C-3B02-13A4-0ACC-448033647A2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9559" r="1" b="1"/>
          <a:stretch/>
        </p:blipFill>
        <p:spPr bwMode="auto">
          <a:xfrm>
            <a:off x="5833976" y="10"/>
            <a:ext cx="6394152" cy="6857990"/>
          </a:xfrm>
          <a:prstGeom prst="rect">
            <a:avLst/>
          </a:prstGeom>
          <a:solidFill>
            <a:srgbClr val="FFFFFF"/>
          </a:solidFill>
        </p:spPr>
      </p:pic>
      <p:grpSp>
        <p:nvGrpSpPr>
          <p:cNvPr id="11" name="Group 10">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12" name="Freeform: Shape 11">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96C5972-0F61-E5BA-2675-17F8DB7948EF}"/>
              </a:ext>
            </a:extLst>
          </p:cNvPr>
          <p:cNvSpPr>
            <a:spLocks noGrp="1"/>
          </p:cNvSpPr>
          <p:nvPr>
            <p:ph type="title"/>
          </p:nvPr>
        </p:nvSpPr>
        <p:spPr>
          <a:xfrm>
            <a:off x="804672" y="798445"/>
            <a:ext cx="4803636" cy="1311664"/>
          </a:xfrm>
        </p:spPr>
        <p:txBody>
          <a:bodyPr vert="horz" lIns="91440" tIns="45720" rIns="91440" bIns="45720" rtlCol="0" anchor="b">
            <a:normAutofit/>
          </a:bodyPr>
          <a:lstStyle/>
          <a:p>
            <a:r>
              <a:rPr lang="en-US" dirty="0">
                <a:solidFill>
                  <a:srgbClr val="6D2979"/>
                </a:solidFill>
                <a:latin typeface="Proxima Soft Cond Black" panose="02000506030000020004" pitchFamily="50" charset="0"/>
              </a:rPr>
              <a:t>WHAT IS A </a:t>
            </a:r>
            <a:br>
              <a:rPr lang="en-US" dirty="0">
                <a:solidFill>
                  <a:srgbClr val="6D2979"/>
                </a:solidFill>
                <a:latin typeface="Proxima Soft Cond Black" panose="02000506030000020004" pitchFamily="50" charset="0"/>
              </a:rPr>
            </a:br>
            <a:r>
              <a:rPr lang="en-US" dirty="0">
                <a:solidFill>
                  <a:srgbClr val="6D2979"/>
                </a:solidFill>
                <a:latin typeface="Proxima Soft Cond Black" panose="02000506030000020004" pitchFamily="50" charset="0"/>
              </a:rPr>
              <a:t>SIT SPOT?</a:t>
            </a:r>
          </a:p>
        </p:txBody>
      </p:sp>
      <p:sp>
        <p:nvSpPr>
          <p:cNvPr id="3" name="Content Placeholder 2">
            <a:extLst>
              <a:ext uri="{FF2B5EF4-FFF2-40B4-BE49-F238E27FC236}">
                <a16:creationId xmlns:a16="http://schemas.microsoft.com/office/drawing/2014/main" id="{F9CADFB2-085B-8865-1EAC-7A9A9444875C}"/>
              </a:ext>
            </a:extLst>
          </p:cNvPr>
          <p:cNvSpPr>
            <a:spLocks noGrp="1"/>
          </p:cNvSpPr>
          <p:nvPr>
            <p:ph sz="half" idx="1"/>
          </p:nvPr>
        </p:nvSpPr>
        <p:spPr>
          <a:xfrm>
            <a:off x="791316" y="2724904"/>
            <a:ext cx="4706803" cy="3788830"/>
          </a:xfrm>
        </p:spPr>
        <p:txBody>
          <a:bodyPr vert="horz" lIns="91440" tIns="45720" rIns="91440" bIns="45720" rtlCol="0" anchor="ctr">
            <a:normAutofit/>
          </a:bodyPr>
          <a:lstStyle/>
          <a:p>
            <a:r>
              <a:rPr lang="en-US" sz="2400" b="0" i="0" dirty="0">
                <a:effectLst/>
                <a:latin typeface="Proxima Soft Cond Light" panose="02000506030000020004" pitchFamily="50" charset="0"/>
              </a:rPr>
              <a:t>It’s exactly as simple as it sounds like a spot where you sit!</a:t>
            </a:r>
          </a:p>
          <a:p>
            <a:r>
              <a:rPr lang="en-US" sz="2400" b="0" i="0" dirty="0">
                <a:effectLst/>
                <a:latin typeface="Proxima Soft Cond Light" panose="02000506030000020004" pitchFamily="50" charset="0"/>
              </a:rPr>
              <a:t>A sit spot is a place away from distractions where kids can sit, be quiet, and observe nature. (High-traffic and noisy spots aren’t ideal.)</a:t>
            </a:r>
          </a:p>
          <a:p>
            <a:r>
              <a:rPr lang="en-US" sz="2400" b="0" i="0" dirty="0">
                <a:effectLst/>
                <a:latin typeface="Proxima Soft Cond Light" panose="02000506030000020004" pitchFamily="50" charset="0"/>
              </a:rPr>
              <a:t>It’s a favorite place outdoors that can be re-visited across the seasons.</a:t>
            </a:r>
          </a:p>
          <a:p>
            <a:endParaRPr lang="en-US" sz="2400" dirty="0">
              <a:latin typeface="Proxima Soft Cond Light" panose="02000506030000020004" pitchFamily="50" charset="0"/>
            </a:endParaRPr>
          </a:p>
        </p:txBody>
      </p:sp>
    </p:spTree>
    <p:extLst>
      <p:ext uri="{BB962C8B-B14F-4D97-AF65-F5344CB8AC3E}">
        <p14:creationId xmlns:p14="http://schemas.microsoft.com/office/powerpoint/2010/main" val="3581618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019" name="Rectangle 420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2" descr="A young child sitting on the ground playing with blocks&#10;&#10;Description automatically generated">
            <a:extLst>
              <a:ext uri="{FF2B5EF4-FFF2-40B4-BE49-F238E27FC236}">
                <a16:creationId xmlns:a16="http://schemas.microsoft.com/office/drawing/2014/main" id="{0C30D0AD-7D01-965C-DC15-596B30802A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293" b="5436"/>
          <a:stretch/>
        </p:blipFill>
        <p:spPr bwMode="auto">
          <a:xfrm>
            <a:off x="3695130" y="0"/>
            <a:ext cx="8480924" cy="6857990"/>
          </a:xfrm>
          <a:prstGeom prst="rect">
            <a:avLst/>
          </a:prstGeom>
          <a:noFill/>
          <a:extLst>
            <a:ext uri="{909E8E84-426E-40DD-AFC4-6F175D3DCCD1}">
              <a14:hiddenFill xmlns:a14="http://schemas.microsoft.com/office/drawing/2010/main">
                <a:solidFill>
                  <a:srgbClr val="FFFFFF"/>
                </a:solidFill>
              </a14:hiddenFill>
            </a:ext>
          </a:extLst>
        </p:spPr>
      </p:pic>
      <p:sp>
        <p:nvSpPr>
          <p:cNvPr id="42021" name="Rectangle 420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FBE4BB4-E4E3-BCDB-D5A0-397F10645237}"/>
              </a:ext>
            </a:extLst>
          </p:cNvPr>
          <p:cNvSpPr txBox="1"/>
          <p:nvPr/>
        </p:nvSpPr>
        <p:spPr>
          <a:xfrm>
            <a:off x="304800" y="267145"/>
            <a:ext cx="5105400" cy="1899912"/>
          </a:xfrm>
          <a:prstGeom prst="rect">
            <a:avLst/>
          </a:prstGeom>
        </p:spPr>
        <p:txBody>
          <a:bodyPr vert="horz" lIns="91440" tIns="45720" rIns="91440" bIns="45720" rtlCol="0" anchor="ctr">
            <a:noAutofit/>
          </a:bodyPr>
          <a:lstStyle/>
          <a:p>
            <a:pPr marL="0" indent="0">
              <a:lnSpc>
                <a:spcPct val="90000"/>
              </a:lnSpc>
              <a:spcBef>
                <a:spcPct val="0"/>
              </a:spcBef>
              <a:spcAft>
                <a:spcPts val="600"/>
              </a:spcAft>
            </a:pPr>
            <a:r>
              <a:rPr lang="en-US" sz="4400" b="1" i="0" dirty="0">
                <a:solidFill>
                  <a:srgbClr val="6D2979"/>
                </a:solidFill>
                <a:effectLst/>
                <a:latin typeface="Proxima Soft Cond Black" panose="02000506030000020004" pitchFamily="50" charset="0"/>
                <a:ea typeface="+mj-ea"/>
                <a:cs typeface="+mj-cs"/>
              </a:rPr>
              <a:t>HOW DO YOU CHOOSE A SIT SPOT?</a:t>
            </a:r>
            <a:endParaRPr lang="en-US" sz="4400" b="0" i="0" dirty="0">
              <a:solidFill>
                <a:srgbClr val="6D2979"/>
              </a:solidFill>
              <a:effectLst/>
              <a:latin typeface="Proxima Soft Cond Black" panose="02000506030000020004" pitchFamily="50" charset="0"/>
              <a:ea typeface="+mj-ea"/>
              <a:cs typeface="+mj-cs"/>
            </a:endParaRPr>
          </a:p>
        </p:txBody>
      </p:sp>
      <p:sp>
        <p:nvSpPr>
          <p:cNvPr id="7" name="TextBox 6">
            <a:extLst>
              <a:ext uri="{FF2B5EF4-FFF2-40B4-BE49-F238E27FC236}">
                <a16:creationId xmlns:a16="http://schemas.microsoft.com/office/drawing/2014/main" id="{42F2A0D3-BC6B-89C3-234F-51CC601E8F31}"/>
              </a:ext>
            </a:extLst>
          </p:cNvPr>
          <p:cNvSpPr txBox="1"/>
          <p:nvPr/>
        </p:nvSpPr>
        <p:spPr>
          <a:xfrm>
            <a:off x="304800" y="2434201"/>
            <a:ext cx="4355589" cy="374276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200" dirty="0">
                <a:latin typeface="Proxima Soft Cond Light" panose="02000506030000020004" pitchFamily="50" charset="0"/>
              </a:rPr>
              <a:t>A sit spot should be:</a:t>
            </a:r>
          </a:p>
          <a:p>
            <a:pPr indent="-228600">
              <a:lnSpc>
                <a:spcPct val="90000"/>
              </a:lnSpc>
              <a:spcAft>
                <a:spcPts val="600"/>
              </a:spcAft>
              <a:buFont typeface="Arial" panose="020B0604020202020204" pitchFamily="34" charset="0"/>
              <a:buChar char="•"/>
            </a:pPr>
            <a:r>
              <a:rPr lang="en-US" sz="3200" dirty="0">
                <a:latin typeface="Proxima Soft Cond Light" panose="02000506030000020004" pitchFamily="50" charset="0"/>
              </a:rPr>
              <a:t>child-selected </a:t>
            </a:r>
          </a:p>
          <a:p>
            <a:pPr indent="-228600">
              <a:lnSpc>
                <a:spcPct val="90000"/>
              </a:lnSpc>
              <a:spcAft>
                <a:spcPts val="600"/>
              </a:spcAft>
              <a:buFont typeface="Arial" panose="020B0604020202020204" pitchFamily="34" charset="0"/>
              <a:buChar char="•"/>
            </a:pPr>
            <a:r>
              <a:rPr lang="en-US" sz="3200" dirty="0">
                <a:latin typeface="Proxima Soft Cond Light" panose="02000506030000020004" pitchFamily="50" charset="0"/>
              </a:rPr>
              <a:t>free of outside distractions</a:t>
            </a:r>
          </a:p>
          <a:p>
            <a:pPr indent="-228600">
              <a:lnSpc>
                <a:spcPct val="90000"/>
              </a:lnSpc>
              <a:spcAft>
                <a:spcPts val="600"/>
              </a:spcAft>
              <a:buFont typeface="Arial" panose="020B0604020202020204" pitchFamily="34" charset="0"/>
              <a:buChar char="•"/>
            </a:pPr>
            <a:r>
              <a:rPr lang="en-US" sz="3200" dirty="0">
                <a:latin typeface="Proxima Soft Cond Light" panose="02000506030000020004" pitchFamily="50" charset="0"/>
              </a:rPr>
              <a:t>safe</a:t>
            </a:r>
          </a:p>
          <a:p>
            <a:pPr indent="-228600">
              <a:lnSpc>
                <a:spcPct val="90000"/>
              </a:lnSpc>
              <a:spcAft>
                <a:spcPts val="600"/>
              </a:spcAft>
              <a:buFont typeface="Arial" panose="020B0604020202020204" pitchFamily="34" charset="0"/>
              <a:buChar char="•"/>
            </a:pPr>
            <a:r>
              <a:rPr lang="en-US" sz="3200" dirty="0">
                <a:latin typeface="Proxima Soft Cond Light" panose="02000506030000020004" pitchFamily="50" charset="0"/>
              </a:rPr>
              <a:t>(relatively) comfortable</a:t>
            </a:r>
          </a:p>
          <a:p>
            <a:pPr indent="-228600">
              <a:lnSpc>
                <a:spcPct val="90000"/>
              </a:lnSpc>
              <a:spcAft>
                <a:spcPts val="600"/>
              </a:spcAft>
              <a:buFont typeface="Arial" panose="020B0604020202020204" pitchFamily="34" charset="0"/>
              <a:buChar char="•"/>
            </a:pPr>
            <a:r>
              <a:rPr lang="en-US" sz="3200" dirty="0">
                <a:latin typeface="Proxima Soft Cond Light" panose="02000506030000020004" pitchFamily="50" charset="0"/>
              </a:rPr>
              <a:t>where nature is present</a:t>
            </a:r>
            <a:endParaRPr lang="en-US" sz="3200" b="0" i="0" dirty="0">
              <a:effectLst/>
              <a:latin typeface="Proxima Soft Cond Light" panose="02000506030000020004" pitchFamily="50" charset="0"/>
            </a:endParaRPr>
          </a:p>
        </p:txBody>
      </p:sp>
    </p:spTree>
    <p:extLst>
      <p:ext uri="{BB962C8B-B14F-4D97-AF65-F5344CB8AC3E}">
        <p14:creationId xmlns:p14="http://schemas.microsoft.com/office/powerpoint/2010/main" val="2250880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9" name="Rectangle 10258">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A child walking on a path&#10;&#10;Description automatically generated">
            <a:extLst>
              <a:ext uri="{FF2B5EF4-FFF2-40B4-BE49-F238E27FC236}">
                <a16:creationId xmlns:a16="http://schemas.microsoft.com/office/drawing/2014/main" id="{11EE19FE-4912-47F0-99BF-79A950CE42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34" b="19855"/>
          <a:stretch/>
        </p:blipFill>
        <p:spPr bwMode="auto">
          <a:xfrm>
            <a:off x="1" y="-102100"/>
            <a:ext cx="12192000" cy="7062199"/>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532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9764D6-DA02-C87E-BCAB-5250DBCF9219}"/>
              </a:ext>
            </a:extLst>
          </p:cNvPr>
          <p:cNvSpPr>
            <a:spLocks noGrp="1"/>
          </p:cNvSpPr>
          <p:nvPr>
            <p:ph type="title"/>
          </p:nvPr>
        </p:nvSpPr>
        <p:spPr>
          <a:xfrm>
            <a:off x="359596" y="365125"/>
            <a:ext cx="6236413" cy="1807305"/>
          </a:xfrm>
        </p:spPr>
        <p:txBody>
          <a:bodyPr vert="horz" lIns="91440" tIns="45720" rIns="91440" bIns="45720" rtlCol="0" anchor="ctr">
            <a:normAutofit/>
          </a:bodyPr>
          <a:lstStyle/>
          <a:p>
            <a:r>
              <a:rPr lang="en-US" b="1" dirty="0">
                <a:solidFill>
                  <a:srgbClr val="6D2979"/>
                </a:solidFill>
                <a:effectLst/>
                <a:latin typeface="Proxima Soft Cond Black" panose="02000506030000020004" pitchFamily="50" charset="0"/>
              </a:rPr>
              <a:t>WHAT CAN PARENTS DO?</a:t>
            </a:r>
            <a:endParaRPr lang="en-US" dirty="0">
              <a:solidFill>
                <a:srgbClr val="6D2979"/>
              </a:solidFill>
              <a:latin typeface="Proxima Soft Cond Black" panose="02000506030000020004" pitchFamily="50" charset="0"/>
            </a:endParaRPr>
          </a:p>
        </p:txBody>
      </p:sp>
      <p:sp>
        <p:nvSpPr>
          <p:cNvPr id="3" name="Content Placeholder 2">
            <a:extLst>
              <a:ext uri="{FF2B5EF4-FFF2-40B4-BE49-F238E27FC236}">
                <a16:creationId xmlns:a16="http://schemas.microsoft.com/office/drawing/2014/main" id="{9544A7A0-22CB-D613-4550-8B97448ED78C}"/>
              </a:ext>
            </a:extLst>
          </p:cNvPr>
          <p:cNvSpPr>
            <a:spLocks noGrp="1"/>
          </p:cNvSpPr>
          <p:nvPr>
            <p:ph sz="half" idx="1"/>
          </p:nvPr>
        </p:nvSpPr>
        <p:spPr>
          <a:xfrm>
            <a:off x="359596" y="2979183"/>
            <a:ext cx="5671334" cy="3843666"/>
          </a:xfrm>
        </p:spPr>
        <p:txBody>
          <a:bodyPr vert="horz" lIns="91440" tIns="45720" rIns="91440" bIns="45720" rtlCol="0">
            <a:noAutofit/>
          </a:bodyPr>
          <a:lstStyle/>
          <a:p>
            <a:pPr>
              <a:spcAft>
                <a:spcPts val="800"/>
              </a:spcAft>
            </a:pPr>
            <a:r>
              <a:rPr lang="en-US" sz="3200" dirty="0">
                <a:latin typeface="Proxima Soft Cond Light" panose="02000506030000020004" pitchFamily="50" charset="0"/>
              </a:rPr>
              <a:t>U</a:t>
            </a:r>
            <a:r>
              <a:rPr lang="en-US" sz="3200" dirty="0">
                <a:effectLst/>
                <a:latin typeface="Proxima Soft Cond Light" panose="02000506030000020004" pitchFamily="50" charset="0"/>
              </a:rPr>
              <a:t>nderstanding the benefits that</a:t>
            </a:r>
            <a:r>
              <a:rPr lang="en-US" sz="3200" dirty="0">
                <a:latin typeface="Proxima Soft Cond Light" panose="02000506030000020004" pitchFamily="50" charset="0"/>
              </a:rPr>
              <a:t> </a:t>
            </a:r>
            <a:r>
              <a:rPr lang="en-US" sz="3200" dirty="0">
                <a:effectLst/>
                <a:latin typeface="Proxima Soft Cond Light" panose="02000506030000020004" pitchFamily="50" charset="0"/>
              </a:rPr>
              <a:t>outdoor play </a:t>
            </a:r>
          </a:p>
          <a:p>
            <a:pPr>
              <a:spcAft>
                <a:spcPts val="800"/>
              </a:spcAft>
            </a:pPr>
            <a:r>
              <a:rPr lang="en-US" sz="3200" dirty="0">
                <a:effectLst/>
                <a:latin typeface="Proxima Soft Cond Light" panose="02000506030000020004" pitchFamily="50" charset="0"/>
              </a:rPr>
              <a:t>Being outside in all</a:t>
            </a:r>
            <a:r>
              <a:rPr lang="en-US" sz="3200" dirty="0">
                <a:latin typeface="Proxima Soft Cond Light" panose="02000506030000020004" pitchFamily="50" charset="0"/>
              </a:rPr>
              <a:t> </a:t>
            </a:r>
            <a:r>
              <a:rPr lang="en-US" sz="3200" dirty="0">
                <a:effectLst/>
                <a:latin typeface="Proxima Soft Cond Light" panose="02000506030000020004" pitchFamily="50" charset="0"/>
              </a:rPr>
              <a:t>weathers</a:t>
            </a:r>
            <a:endParaRPr lang="en-US" sz="3200" dirty="0">
              <a:latin typeface="Proxima Soft Cond Light" panose="02000506030000020004" pitchFamily="50" charset="0"/>
            </a:endParaRPr>
          </a:p>
          <a:p>
            <a:pPr>
              <a:spcAft>
                <a:spcPts val="800"/>
              </a:spcAft>
            </a:pPr>
            <a:r>
              <a:rPr lang="en-US" sz="3200" dirty="0">
                <a:effectLst/>
                <a:latin typeface="Proxima Soft Cond Light" panose="02000506030000020004" pitchFamily="50" charset="0"/>
              </a:rPr>
              <a:t>Encourage clothing to get dirty in  </a:t>
            </a:r>
          </a:p>
          <a:p>
            <a:pPr marL="0" indent="0">
              <a:buNone/>
            </a:pPr>
            <a:endParaRPr lang="en-US" sz="1800" dirty="0">
              <a:latin typeface="Proxima Soft Cond Light" panose="02000506030000020004" pitchFamily="50" charset="0"/>
            </a:endParaRPr>
          </a:p>
        </p:txBody>
      </p:sp>
      <p:pic>
        <p:nvPicPr>
          <p:cNvPr id="4" name="Picture 2" descr="There-s-no-such-thing-as-bad-weather-only-bad-clothes | QuotesToEnjoy">
            <a:extLst>
              <a:ext uri="{FF2B5EF4-FFF2-40B4-BE49-F238E27FC236}">
                <a16:creationId xmlns:a16="http://schemas.microsoft.com/office/drawing/2014/main" id="{DE29EE89-5468-4876-2F61-75675210B1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53"/>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rgbClr val="FFFFFF"/>
          </a:solidFill>
        </p:spPr>
      </p:pic>
    </p:spTree>
    <p:extLst>
      <p:ext uri="{BB962C8B-B14F-4D97-AF65-F5344CB8AC3E}">
        <p14:creationId xmlns:p14="http://schemas.microsoft.com/office/powerpoint/2010/main" val="3336197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ans on a pallet in the snow&#10;&#10;Description automatically generated">
            <a:extLst>
              <a:ext uri="{FF2B5EF4-FFF2-40B4-BE49-F238E27FC236}">
                <a16:creationId xmlns:a16="http://schemas.microsoft.com/office/drawing/2014/main" id="{085481B3-C94C-1B72-B591-1524B2CFA0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962" b="3385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006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Clothes on a wall&#10;&#10;Description automatically generated">
            <a:extLst>
              <a:ext uri="{FF2B5EF4-FFF2-40B4-BE49-F238E27FC236}">
                <a16:creationId xmlns:a16="http://schemas.microsoft.com/office/drawing/2014/main" id="{3818C58D-E533-2F28-5076-13C1439FBF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75" b="743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393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8" name="Picture 117">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16" name="Picture 15" descr="A pile of muffins and muffin tins on a bench&#10;&#10;Description automatically generated">
            <a:extLst>
              <a:ext uri="{FF2B5EF4-FFF2-40B4-BE49-F238E27FC236}">
                <a16:creationId xmlns:a16="http://schemas.microsoft.com/office/drawing/2014/main" id="{B5F76CA6-27D0-1AB9-2804-8C8DB95FFBEA}"/>
              </a:ext>
            </a:extLst>
          </p:cNvPr>
          <p:cNvPicPr>
            <a:picLocks noChangeAspect="1"/>
          </p:cNvPicPr>
          <p:nvPr/>
        </p:nvPicPr>
        <p:blipFill rotWithShape="1">
          <a:blip r:embed="rId3">
            <a:alphaModFix amt="60000"/>
          </a:blip>
          <a:srcRect t="20992"/>
          <a:stretch/>
        </p:blipFill>
        <p:spPr>
          <a:xfrm rot="5400000">
            <a:off x="-1397106" y="1397106"/>
            <a:ext cx="6858000" cy="4063788"/>
          </a:xfrm>
          <a:prstGeom prst="rect">
            <a:avLst/>
          </a:prstGeom>
        </p:spPr>
      </p:pic>
      <p:pic>
        <p:nvPicPr>
          <p:cNvPr id="17" name="Picture 16" descr="A child and child playing with toys&#10;&#10;Description automatically generated">
            <a:extLst>
              <a:ext uri="{FF2B5EF4-FFF2-40B4-BE49-F238E27FC236}">
                <a16:creationId xmlns:a16="http://schemas.microsoft.com/office/drawing/2014/main" id="{DE31433C-BE63-77C1-F452-DA718A75199D}"/>
              </a:ext>
            </a:extLst>
          </p:cNvPr>
          <p:cNvPicPr>
            <a:picLocks noChangeAspect="1"/>
          </p:cNvPicPr>
          <p:nvPr/>
        </p:nvPicPr>
        <p:blipFill rotWithShape="1">
          <a:blip r:embed="rId4">
            <a:alphaModFix amt="60000"/>
          </a:blip>
          <a:srcRect t="19819" b="1172"/>
          <a:stretch/>
        </p:blipFill>
        <p:spPr>
          <a:xfrm rot="5400000">
            <a:off x="2667318" y="1397106"/>
            <a:ext cx="6858000" cy="4063788"/>
          </a:xfrm>
          <a:prstGeom prst="rect">
            <a:avLst/>
          </a:prstGeom>
        </p:spPr>
      </p:pic>
      <p:pic>
        <p:nvPicPr>
          <p:cNvPr id="13" name="Picture 12" descr="A child looking at a window&#10;&#10;Description automatically generated">
            <a:extLst>
              <a:ext uri="{FF2B5EF4-FFF2-40B4-BE49-F238E27FC236}">
                <a16:creationId xmlns:a16="http://schemas.microsoft.com/office/drawing/2014/main" id="{41C6D33B-8BC4-1109-3E28-E8C36ADFF5AA}"/>
              </a:ext>
            </a:extLst>
          </p:cNvPr>
          <p:cNvPicPr>
            <a:picLocks noChangeAspect="1"/>
          </p:cNvPicPr>
          <p:nvPr/>
        </p:nvPicPr>
        <p:blipFill rotWithShape="1">
          <a:blip r:embed="rId5">
            <a:alphaModFix amt="60000"/>
          </a:blip>
          <a:srcRect t="20992"/>
          <a:stretch/>
        </p:blipFill>
        <p:spPr>
          <a:xfrm rot="5400000">
            <a:off x="6731106" y="1397106"/>
            <a:ext cx="6858000" cy="4063788"/>
          </a:xfrm>
          <a:prstGeom prst="rect">
            <a:avLst/>
          </a:prstGeom>
        </p:spPr>
      </p:pic>
      <p:sp>
        <p:nvSpPr>
          <p:cNvPr id="9" name="TextBox 8">
            <a:extLst>
              <a:ext uri="{FF2B5EF4-FFF2-40B4-BE49-F238E27FC236}">
                <a16:creationId xmlns:a16="http://schemas.microsoft.com/office/drawing/2014/main" id="{89F25CD2-8A69-00C2-D838-89175D033E86}"/>
              </a:ext>
            </a:extLst>
          </p:cNvPr>
          <p:cNvSpPr txBox="1"/>
          <p:nvPr/>
        </p:nvSpPr>
        <p:spPr>
          <a:xfrm>
            <a:off x="1195073" y="191924"/>
            <a:ext cx="9801854" cy="2614231"/>
          </a:xfrm>
          <a:prstGeom prst="rect">
            <a:avLst/>
          </a:prstGeom>
        </p:spPr>
        <p:txBody>
          <a:bodyPr vert="horz" lIns="91440" tIns="45720" rIns="91440" bIns="45720" rtlCol="0" anchor="t">
            <a:noAutofit/>
          </a:bodyPr>
          <a:lstStyle/>
          <a:p>
            <a:pPr algn="ctr">
              <a:lnSpc>
                <a:spcPct val="90000"/>
              </a:lnSpc>
              <a:spcBef>
                <a:spcPts val="1000"/>
              </a:spcBef>
            </a:pPr>
            <a:r>
              <a:rPr lang="en-US" sz="2800" b="1" i="0" dirty="0">
                <a:solidFill>
                  <a:srgbClr val="FFFFFF"/>
                </a:solidFill>
                <a:effectLst/>
                <a:latin typeface="Proxima Soft Cond Black" panose="02000506030000020004" pitchFamily="50" charset="0"/>
              </a:rPr>
              <a:t>Our playground is not just a playground … </a:t>
            </a:r>
          </a:p>
          <a:p>
            <a:pPr indent="-228600" algn="ctr">
              <a:lnSpc>
                <a:spcPct val="90000"/>
              </a:lnSpc>
              <a:spcBef>
                <a:spcPts val="1000"/>
              </a:spcBef>
              <a:buFont typeface="Arial" panose="020B0604020202020204" pitchFamily="34" charset="0"/>
              <a:buChar char="•"/>
            </a:pPr>
            <a:endParaRPr lang="en-US" sz="2800" b="1" i="1" dirty="0">
              <a:solidFill>
                <a:srgbClr val="FFFFFF"/>
              </a:solidFill>
              <a:effectLst/>
              <a:latin typeface="Proxima Soft Cond Black" panose="02000506030000020004" pitchFamily="50" charset="0"/>
            </a:endParaRPr>
          </a:p>
          <a:p>
            <a:pPr algn="ctr">
              <a:lnSpc>
                <a:spcPct val="90000"/>
              </a:lnSpc>
              <a:spcBef>
                <a:spcPts val="1000"/>
              </a:spcBef>
            </a:pPr>
            <a:r>
              <a:rPr lang="en-US" sz="2800" b="1" i="1" dirty="0">
                <a:solidFill>
                  <a:srgbClr val="FFFFFF"/>
                </a:solidFill>
                <a:effectLst/>
                <a:latin typeface="Proxima Soft Cond Black" panose="02000506030000020004" pitchFamily="50" charset="0"/>
              </a:rPr>
              <a:t>It is a garden.</a:t>
            </a:r>
            <a:endParaRPr lang="en-US" sz="2800" b="1" i="0" dirty="0">
              <a:solidFill>
                <a:srgbClr val="FFFFFF"/>
              </a:solidFill>
              <a:effectLst/>
              <a:latin typeface="Proxima Soft Cond Black" panose="02000506030000020004" pitchFamily="50" charset="0"/>
            </a:endParaRPr>
          </a:p>
          <a:p>
            <a:pPr algn="ctr">
              <a:lnSpc>
                <a:spcPct val="90000"/>
              </a:lnSpc>
              <a:spcBef>
                <a:spcPts val="1000"/>
              </a:spcBef>
            </a:pPr>
            <a:r>
              <a:rPr lang="en-US" sz="2800" b="1" i="1" dirty="0">
                <a:solidFill>
                  <a:srgbClr val="FFFFFF"/>
                </a:solidFill>
                <a:effectLst/>
                <a:latin typeface="Proxima Soft Cond Black" panose="02000506030000020004" pitchFamily="50" charset="0"/>
              </a:rPr>
              <a:t>It is a stage.</a:t>
            </a:r>
            <a:endParaRPr lang="en-US" sz="2800" b="1" i="0" dirty="0">
              <a:solidFill>
                <a:srgbClr val="FFFFFF"/>
              </a:solidFill>
              <a:effectLst/>
              <a:latin typeface="Proxima Soft Cond Black" panose="02000506030000020004" pitchFamily="50" charset="0"/>
            </a:endParaRPr>
          </a:p>
          <a:p>
            <a:pPr algn="ctr">
              <a:lnSpc>
                <a:spcPct val="90000"/>
              </a:lnSpc>
              <a:spcBef>
                <a:spcPts val="1000"/>
              </a:spcBef>
            </a:pPr>
            <a:r>
              <a:rPr lang="en-US" sz="2800" b="1" i="1" dirty="0">
                <a:solidFill>
                  <a:srgbClr val="FFFFFF"/>
                </a:solidFill>
                <a:effectLst/>
                <a:latin typeface="Proxima Soft Cond Black" panose="02000506030000020004" pitchFamily="50" charset="0"/>
              </a:rPr>
              <a:t>It is a building space.</a:t>
            </a:r>
            <a:endParaRPr lang="en-US" sz="2800" b="1" i="0" dirty="0">
              <a:solidFill>
                <a:srgbClr val="FFFFFF"/>
              </a:solidFill>
              <a:effectLst/>
              <a:latin typeface="Proxima Soft Cond Black" panose="02000506030000020004" pitchFamily="50" charset="0"/>
            </a:endParaRPr>
          </a:p>
          <a:p>
            <a:pPr algn="ctr">
              <a:lnSpc>
                <a:spcPct val="90000"/>
              </a:lnSpc>
              <a:spcBef>
                <a:spcPts val="1000"/>
              </a:spcBef>
            </a:pPr>
            <a:r>
              <a:rPr lang="en-US" sz="2800" b="1" i="1" dirty="0">
                <a:solidFill>
                  <a:srgbClr val="FFFFFF"/>
                </a:solidFill>
                <a:effectLst/>
                <a:latin typeface="Proxima Soft Cond Black" panose="02000506030000020004" pitchFamily="50" charset="0"/>
              </a:rPr>
              <a:t>It is a giant chalk easel.</a:t>
            </a:r>
            <a:endParaRPr lang="en-US" sz="2800" b="1" i="0" dirty="0">
              <a:solidFill>
                <a:srgbClr val="FFFFFF"/>
              </a:solidFill>
              <a:effectLst/>
              <a:latin typeface="Proxima Soft Cond Black" panose="02000506030000020004" pitchFamily="50" charset="0"/>
            </a:endParaRPr>
          </a:p>
          <a:p>
            <a:pPr algn="ctr">
              <a:lnSpc>
                <a:spcPct val="90000"/>
              </a:lnSpc>
              <a:spcBef>
                <a:spcPts val="1000"/>
              </a:spcBef>
            </a:pPr>
            <a:r>
              <a:rPr lang="en-US" sz="2800" b="1" i="1" dirty="0">
                <a:solidFill>
                  <a:srgbClr val="FFFFFF"/>
                </a:solidFill>
                <a:effectLst/>
                <a:latin typeface="Proxima Soft Cond Black" panose="02000506030000020004" pitchFamily="50" charset="0"/>
              </a:rPr>
              <a:t>It is a painting studio.</a:t>
            </a:r>
            <a:endParaRPr lang="en-US" sz="2800" b="1" i="0" dirty="0">
              <a:solidFill>
                <a:srgbClr val="FFFFFF"/>
              </a:solidFill>
              <a:effectLst/>
              <a:latin typeface="Proxima Soft Cond Black" panose="02000506030000020004" pitchFamily="50" charset="0"/>
            </a:endParaRPr>
          </a:p>
          <a:p>
            <a:pPr algn="ctr">
              <a:lnSpc>
                <a:spcPct val="90000"/>
              </a:lnSpc>
              <a:spcBef>
                <a:spcPts val="1000"/>
              </a:spcBef>
            </a:pPr>
            <a:r>
              <a:rPr lang="en-US" sz="2800" b="1" i="1" dirty="0">
                <a:solidFill>
                  <a:srgbClr val="FFFFFF"/>
                </a:solidFill>
                <a:effectLst/>
                <a:latin typeface="Proxima Soft Cond Black" panose="02000506030000020004" pitchFamily="50" charset="0"/>
              </a:rPr>
              <a:t>It is a design room.</a:t>
            </a:r>
            <a:endParaRPr lang="en-US" sz="2800" b="1" i="0" dirty="0">
              <a:solidFill>
                <a:srgbClr val="FFFFFF"/>
              </a:solidFill>
              <a:effectLst/>
              <a:latin typeface="Proxima Soft Cond Black" panose="02000506030000020004" pitchFamily="50" charset="0"/>
            </a:endParaRPr>
          </a:p>
          <a:p>
            <a:pPr algn="ctr">
              <a:lnSpc>
                <a:spcPct val="90000"/>
              </a:lnSpc>
              <a:spcBef>
                <a:spcPts val="1000"/>
              </a:spcBef>
            </a:pPr>
            <a:r>
              <a:rPr lang="en-US" sz="2800" b="1" i="1" dirty="0">
                <a:solidFill>
                  <a:srgbClr val="FFFFFF"/>
                </a:solidFill>
                <a:effectLst/>
                <a:latin typeface="Proxima Soft Cond Black" panose="02000506030000020004" pitchFamily="50" charset="0"/>
              </a:rPr>
              <a:t>It is fresh air and open space.</a:t>
            </a:r>
            <a:endParaRPr lang="en-US" sz="2800" b="1" i="0" dirty="0">
              <a:solidFill>
                <a:srgbClr val="FFFFFF"/>
              </a:solidFill>
              <a:effectLst/>
              <a:latin typeface="Proxima Soft Cond Black" panose="02000506030000020004" pitchFamily="50" charset="0"/>
            </a:endParaRPr>
          </a:p>
          <a:p>
            <a:pPr algn="ctr">
              <a:lnSpc>
                <a:spcPct val="90000"/>
              </a:lnSpc>
              <a:spcBef>
                <a:spcPts val="1000"/>
              </a:spcBef>
            </a:pPr>
            <a:r>
              <a:rPr lang="en-US" sz="2800" b="1" i="1" dirty="0">
                <a:solidFill>
                  <a:srgbClr val="FFFFFF"/>
                </a:solidFill>
                <a:effectLst/>
                <a:latin typeface="Proxima Soft Cond Black" panose="02000506030000020004" pitchFamily="50" charset="0"/>
              </a:rPr>
              <a:t>It is a classroom without roof.</a:t>
            </a:r>
            <a:endParaRPr lang="en-US" sz="2800" b="1" i="0" dirty="0">
              <a:solidFill>
                <a:srgbClr val="FFFFFF"/>
              </a:solidFill>
              <a:effectLst/>
              <a:latin typeface="Proxima Soft Cond Black" panose="02000506030000020004" pitchFamily="50" charset="0"/>
            </a:endParaRPr>
          </a:p>
          <a:p>
            <a:pPr indent="-228600" algn="ctr">
              <a:lnSpc>
                <a:spcPct val="90000"/>
              </a:lnSpc>
              <a:spcBef>
                <a:spcPts val="1000"/>
              </a:spcBef>
              <a:buFont typeface="Arial" panose="020B0604020202020204" pitchFamily="34" charset="0"/>
              <a:buChar char="•"/>
            </a:pPr>
            <a:endParaRPr lang="en-US" sz="2800" b="1" dirty="0">
              <a:solidFill>
                <a:srgbClr val="FFFFFF"/>
              </a:solidFill>
              <a:effectLst/>
              <a:latin typeface="Proxima Soft Cond Black" panose="02000506030000020004" pitchFamily="50" charset="0"/>
            </a:endParaRPr>
          </a:p>
          <a:p>
            <a:pPr algn="ctr">
              <a:lnSpc>
                <a:spcPct val="90000"/>
              </a:lnSpc>
              <a:spcBef>
                <a:spcPts val="1000"/>
              </a:spcBef>
            </a:pPr>
            <a:r>
              <a:rPr lang="en-US" sz="2800" b="1" dirty="0">
                <a:solidFill>
                  <a:srgbClr val="FFFFFF"/>
                </a:solidFill>
                <a:effectLst/>
                <a:latin typeface="Proxima Soft Cond Black" panose="02000506030000020004" pitchFamily="50" charset="0"/>
              </a:rPr>
              <a:t>It is anything we can imagine it to be and every intriguing material we fill it with.</a:t>
            </a:r>
          </a:p>
        </p:txBody>
      </p:sp>
    </p:spTree>
    <p:extLst>
      <p:ext uri="{BB962C8B-B14F-4D97-AF65-F5344CB8AC3E}">
        <p14:creationId xmlns:p14="http://schemas.microsoft.com/office/powerpoint/2010/main" val="546149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group of people holding a large colorful parachute&#10;&#10;Description automatically generated">
            <a:extLst>
              <a:ext uri="{FF2B5EF4-FFF2-40B4-BE49-F238E27FC236}">
                <a16:creationId xmlns:a16="http://schemas.microsoft.com/office/drawing/2014/main" id="{B1A9A392-1384-6D5C-AD42-543110B132FA}"/>
              </a:ext>
            </a:extLst>
          </p:cNvPr>
          <p:cNvPicPr>
            <a:picLocks noChangeAspect="1"/>
          </p:cNvPicPr>
          <p:nvPr/>
        </p:nvPicPr>
        <p:blipFill rotWithShape="1">
          <a:blip r:embed="rId3"/>
          <a:srcRect r="1" b="8075"/>
          <a:stretch/>
        </p:blipFill>
        <p:spPr>
          <a:xfrm>
            <a:off x="20" y="10"/>
            <a:ext cx="9947062" cy="6857990"/>
          </a:xfrm>
          <a:prstGeom prst="rect">
            <a:avLst/>
          </a:prstGeom>
        </p:spPr>
      </p:pic>
      <p:sp>
        <p:nvSpPr>
          <p:cNvPr id="22" name="Freeform: Shape 2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4" name="Freeform: Shape 2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6" name="Freeform: Shape 2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7CC7ECA4-7C23-F06A-A077-F712E0BB3247}"/>
              </a:ext>
            </a:extLst>
          </p:cNvPr>
          <p:cNvSpPr>
            <a:spLocks noGrp="1"/>
          </p:cNvSpPr>
          <p:nvPr>
            <p:ph sz="half" idx="2"/>
          </p:nvPr>
        </p:nvSpPr>
        <p:spPr>
          <a:xfrm>
            <a:off x="8292385" y="2834897"/>
            <a:ext cx="3633747" cy="1773071"/>
          </a:xfrm>
        </p:spPr>
        <p:txBody>
          <a:bodyPr vert="horz" lIns="91440" tIns="45720" rIns="91440" bIns="45720" rtlCol="0">
            <a:noAutofit/>
          </a:bodyPr>
          <a:lstStyle/>
          <a:p>
            <a:r>
              <a:rPr lang="en-US" sz="3200" i="0" dirty="0">
                <a:effectLst/>
                <a:latin typeface="Proxima Soft Cond Light" panose="02000506030000020004" pitchFamily="50" charset="0"/>
              </a:rPr>
              <a:t>Outdoor activities promote physical exercise, helping children develop gross motor skills and overall fitness.</a:t>
            </a:r>
            <a:endParaRPr lang="en-US" sz="3200" dirty="0">
              <a:latin typeface="Proxima Soft Cond Light" panose="02000506030000020004" pitchFamily="50" charset="0"/>
            </a:endParaRPr>
          </a:p>
        </p:txBody>
      </p:sp>
      <p:sp>
        <p:nvSpPr>
          <p:cNvPr id="9" name="TextBox 8">
            <a:extLst>
              <a:ext uri="{FF2B5EF4-FFF2-40B4-BE49-F238E27FC236}">
                <a16:creationId xmlns:a16="http://schemas.microsoft.com/office/drawing/2014/main" id="{A9A1C5DF-C3E3-0722-5A94-0F82C450424D}"/>
              </a:ext>
            </a:extLst>
          </p:cNvPr>
          <p:cNvSpPr txBox="1"/>
          <p:nvPr/>
        </p:nvSpPr>
        <p:spPr>
          <a:xfrm>
            <a:off x="7632326" y="1650052"/>
            <a:ext cx="4462534" cy="707886"/>
          </a:xfrm>
          <a:prstGeom prst="rect">
            <a:avLst/>
          </a:prstGeom>
          <a:noFill/>
        </p:spPr>
        <p:txBody>
          <a:bodyPr wrap="square">
            <a:spAutoFit/>
          </a:bodyPr>
          <a:lstStyle/>
          <a:p>
            <a:pPr marL="0" indent="0">
              <a:buNone/>
            </a:pPr>
            <a:r>
              <a:rPr lang="en-US" sz="4000" b="1" i="0" cap="all" dirty="0">
                <a:solidFill>
                  <a:srgbClr val="6D2979"/>
                </a:solidFill>
                <a:effectLst/>
                <a:latin typeface="Proxima Soft Cond Black" panose="02000506030000020004" pitchFamily="50" charset="0"/>
              </a:rPr>
              <a:t>Physical Health:</a:t>
            </a:r>
            <a:endParaRPr lang="en-US" sz="4000" cap="all" dirty="0">
              <a:solidFill>
                <a:srgbClr val="6D2979"/>
              </a:solidFill>
              <a:effectLst/>
              <a:latin typeface="Proxima Soft Cond Black" panose="02000506030000020004" pitchFamily="50" charset="0"/>
            </a:endParaRPr>
          </a:p>
        </p:txBody>
      </p:sp>
    </p:spTree>
    <p:extLst>
      <p:ext uri="{BB962C8B-B14F-4D97-AF65-F5344CB8AC3E}">
        <p14:creationId xmlns:p14="http://schemas.microsoft.com/office/powerpoint/2010/main" val="2085988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6F3DB-9D52-1D03-C0CB-A33CE33DFDB3}"/>
              </a:ext>
            </a:extLst>
          </p:cNvPr>
          <p:cNvSpPr>
            <a:spLocks noGrp="1"/>
          </p:cNvSpPr>
          <p:nvPr>
            <p:ph type="title"/>
          </p:nvPr>
        </p:nvSpPr>
        <p:spPr/>
        <p:txBody>
          <a:bodyPr/>
          <a:lstStyle/>
          <a:p>
            <a:r>
              <a:rPr lang="en-US" dirty="0">
                <a:solidFill>
                  <a:srgbClr val="6D2979"/>
                </a:solidFill>
                <a:latin typeface="Proxima Soft Cond Black" panose="02000506030000020004" pitchFamily="50" charset="0"/>
              </a:rPr>
              <a:t>PARTICIPANTS WILL RECEIVE </a:t>
            </a:r>
            <a:endParaRPr lang="en-CA" dirty="0">
              <a:solidFill>
                <a:srgbClr val="6D2979"/>
              </a:solidFill>
              <a:latin typeface="Proxima Soft Cond Black" panose="02000506030000020004" pitchFamily="50" charset="0"/>
            </a:endParaRPr>
          </a:p>
        </p:txBody>
      </p:sp>
      <p:sp>
        <p:nvSpPr>
          <p:cNvPr id="3" name="Content Placeholder 2">
            <a:extLst>
              <a:ext uri="{FF2B5EF4-FFF2-40B4-BE49-F238E27FC236}">
                <a16:creationId xmlns:a16="http://schemas.microsoft.com/office/drawing/2014/main" id="{3BA18882-5143-2D06-DB04-9F6C6F8B6AD8}"/>
              </a:ext>
            </a:extLst>
          </p:cNvPr>
          <p:cNvSpPr>
            <a:spLocks noGrp="1"/>
          </p:cNvSpPr>
          <p:nvPr>
            <p:ph idx="1"/>
          </p:nvPr>
        </p:nvSpPr>
        <p:spPr/>
        <p:txBody>
          <a:bodyPr>
            <a:normAutofit fontScale="77500" lnSpcReduction="20000"/>
          </a:bodyPr>
          <a:lstStyle/>
          <a:p>
            <a:r>
              <a:rPr lang="en-US" dirty="0">
                <a:latin typeface="Proxima Soft Cond" panose="02000506030000020004" pitchFamily="50" charset="0"/>
              </a:rPr>
              <a:t>Certificate of Outdoor Pedagogy Completion </a:t>
            </a:r>
          </a:p>
          <a:p>
            <a:pPr marL="0" indent="0">
              <a:buNone/>
            </a:pPr>
            <a:endParaRPr lang="en-US" dirty="0">
              <a:latin typeface="Proxima Soft Cond" panose="02000506030000020004" pitchFamily="50" charset="0"/>
            </a:endParaRPr>
          </a:p>
          <a:p>
            <a:r>
              <a:rPr lang="en-US" dirty="0">
                <a:latin typeface="Proxima Soft Cond" panose="02000506030000020004" pitchFamily="50" charset="0"/>
              </a:rPr>
              <a:t>Handouts</a:t>
            </a:r>
          </a:p>
          <a:p>
            <a:pPr marL="0" indent="0">
              <a:buNone/>
            </a:pPr>
            <a:r>
              <a:rPr lang="en-US" dirty="0">
                <a:latin typeface="Proxima Soft Cond" panose="02000506030000020004" pitchFamily="50" charset="0"/>
              </a:rPr>
              <a:t>	 - Nature </a:t>
            </a:r>
            <a:r>
              <a:rPr lang="en-US" dirty="0" err="1">
                <a:latin typeface="Proxima Soft Cond" panose="02000506030000020004" pitchFamily="50" charset="0"/>
              </a:rPr>
              <a:t>Colour</a:t>
            </a:r>
            <a:r>
              <a:rPr lang="en-US" dirty="0">
                <a:latin typeface="Proxima Soft Cond" panose="02000506030000020004" pitchFamily="50" charset="0"/>
              </a:rPr>
              <a:t> Wheel</a:t>
            </a:r>
          </a:p>
          <a:p>
            <a:pPr marL="0" indent="0">
              <a:buNone/>
            </a:pPr>
            <a:r>
              <a:rPr lang="en-US" dirty="0">
                <a:latin typeface="Proxima Soft Cond" panose="02000506030000020004" pitchFamily="50" charset="0"/>
              </a:rPr>
              <a:t>	 - Chalk Ideas for your outdoor space</a:t>
            </a:r>
          </a:p>
          <a:p>
            <a:pPr marL="0" indent="0">
              <a:buNone/>
            </a:pPr>
            <a:r>
              <a:rPr lang="en-US" dirty="0">
                <a:latin typeface="Proxima Soft Cond" panose="02000506030000020004" pitchFamily="50" charset="0"/>
              </a:rPr>
              <a:t>	 - Loose Parts Mats for outdoor area</a:t>
            </a:r>
          </a:p>
          <a:p>
            <a:pPr marL="0" indent="0">
              <a:buNone/>
            </a:pPr>
            <a:r>
              <a:rPr lang="en-CA" dirty="0">
                <a:latin typeface="Proxima Soft Cond" panose="02000506030000020004" pitchFamily="50" charset="0"/>
              </a:rPr>
              <a:t>	 - 70 Outdoor educational ideas</a:t>
            </a:r>
          </a:p>
          <a:p>
            <a:pPr marL="0" indent="0">
              <a:buNone/>
            </a:pPr>
            <a:r>
              <a:rPr lang="en-CA" dirty="0">
                <a:latin typeface="Proxima Soft Cond" panose="02000506030000020004" pitchFamily="50" charset="0"/>
              </a:rPr>
              <a:t>	 - Sit Spots activities </a:t>
            </a:r>
          </a:p>
          <a:p>
            <a:pPr marL="0" indent="0">
              <a:buNone/>
            </a:pPr>
            <a:r>
              <a:rPr lang="en-CA" dirty="0">
                <a:latin typeface="Proxima Soft Cond" panose="02000506030000020004" pitchFamily="50" charset="0"/>
              </a:rPr>
              <a:t>	 - Outdoor provocation ideas</a:t>
            </a:r>
          </a:p>
          <a:p>
            <a:pPr marL="0" indent="0">
              <a:buNone/>
            </a:pPr>
            <a:r>
              <a:rPr lang="en-CA" dirty="0">
                <a:latin typeface="Proxima Soft Cond" panose="02000506030000020004" pitchFamily="50" charset="0"/>
              </a:rPr>
              <a:t>	 - Learning Area activities </a:t>
            </a:r>
          </a:p>
          <a:p>
            <a:pPr marL="0" indent="0">
              <a:buNone/>
            </a:pPr>
            <a:endParaRPr lang="en-CA" dirty="0">
              <a:latin typeface="Proxima Soft Cond" panose="02000506030000020004" pitchFamily="50" charset="0"/>
            </a:endParaRPr>
          </a:p>
          <a:p>
            <a:r>
              <a:rPr lang="en-CA" dirty="0">
                <a:latin typeface="Proxima Soft Cond" panose="02000506030000020004" pitchFamily="50" charset="0"/>
              </a:rPr>
              <a:t>Survey for staff</a:t>
            </a:r>
          </a:p>
        </p:txBody>
      </p:sp>
    </p:spTree>
    <p:extLst>
      <p:ext uri="{BB962C8B-B14F-4D97-AF65-F5344CB8AC3E}">
        <p14:creationId xmlns:p14="http://schemas.microsoft.com/office/powerpoint/2010/main" val="2507186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a:extLst>
              <a:ext uri="{FF2B5EF4-FFF2-40B4-BE49-F238E27FC236}">
                <a16:creationId xmlns:a16="http://schemas.microsoft.com/office/drawing/2014/main" id="{CF9D3CD8-FA0A-F1E4-7C65-532C368ED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070059" y="-631791"/>
            <a:ext cx="6236103" cy="8121579"/>
          </a:xfrm>
          <a:prstGeom prst="rect">
            <a:avLst/>
          </a:prstGeom>
          <a:ln w="76200">
            <a:solidFill>
              <a:srgbClr val="6D2979"/>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86FBDF-E393-AB0C-7D70-98476A7A70BC}"/>
              </a:ext>
            </a:extLst>
          </p:cNvPr>
          <p:cNvSpPr txBox="1"/>
          <p:nvPr/>
        </p:nvSpPr>
        <p:spPr>
          <a:xfrm rot="16200000">
            <a:off x="-2451715" y="2718405"/>
            <a:ext cx="6832640" cy="1446550"/>
          </a:xfrm>
          <a:prstGeom prst="rect">
            <a:avLst/>
          </a:prstGeom>
          <a:noFill/>
        </p:spPr>
        <p:txBody>
          <a:bodyPr vert="vert" wrap="square" rtlCol="0">
            <a:spAutoFit/>
          </a:bodyPr>
          <a:lstStyle/>
          <a:p>
            <a:pPr algn="ctr"/>
            <a:r>
              <a:rPr lang="en-US" sz="7200" dirty="0">
                <a:solidFill>
                  <a:srgbClr val="6D2979"/>
                </a:solidFill>
                <a:latin typeface="Proxima Soft Cond Black" panose="02000506030000020004" pitchFamily="50" charset="0"/>
              </a:rPr>
              <a:t>W</a:t>
            </a:r>
          </a:p>
          <a:p>
            <a:pPr algn="ctr"/>
            <a:r>
              <a:rPr lang="en-US" sz="7200" dirty="0">
                <a:solidFill>
                  <a:srgbClr val="6D2979"/>
                </a:solidFill>
                <a:latin typeface="Proxima Soft Cond Black" panose="02000506030000020004" pitchFamily="50" charset="0"/>
              </a:rPr>
              <a:t>I</a:t>
            </a:r>
          </a:p>
          <a:p>
            <a:pPr algn="ctr"/>
            <a:r>
              <a:rPr lang="en-US" sz="7200" dirty="0">
                <a:solidFill>
                  <a:srgbClr val="6D2979"/>
                </a:solidFill>
                <a:latin typeface="Proxima Soft Cond Black" panose="02000506030000020004" pitchFamily="50" charset="0"/>
              </a:rPr>
              <a:t>N</a:t>
            </a:r>
          </a:p>
          <a:p>
            <a:pPr algn="ctr"/>
            <a:r>
              <a:rPr lang="en-US" sz="7200" dirty="0">
                <a:solidFill>
                  <a:srgbClr val="6D2979"/>
                </a:solidFill>
                <a:latin typeface="Proxima Soft Cond Black" panose="02000506030000020004" pitchFamily="50" charset="0"/>
              </a:rPr>
              <a:t>N</a:t>
            </a:r>
          </a:p>
          <a:p>
            <a:pPr algn="ctr"/>
            <a:r>
              <a:rPr lang="en-US" sz="7200" dirty="0">
                <a:solidFill>
                  <a:srgbClr val="6D2979"/>
                </a:solidFill>
                <a:latin typeface="Proxima Soft Cond Black" panose="02000506030000020004" pitchFamily="50" charset="0"/>
              </a:rPr>
              <a:t>E</a:t>
            </a:r>
          </a:p>
          <a:p>
            <a:pPr algn="ctr"/>
            <a:r>
              <a:rPr lang="en-US" sz="7200" dirty="0">
                <a:solidFill>
                  <a:srgbClr val="6D2979"/>
                </a:solidFill>
                <a:latin typeface="Proxima Soft Cond Black" panose="02000506030000020004" pitchFamily="50" charset="0"/>
              </a:rPr>
              <a:t>R</a:t>
            </a:r>
            <a:endParaRPr lang="en-CA" sz="7200" dirty="0">
              <a:solidFill>
                <a:srgbClr val="6D2979"/>
              </a:solidFill>
              <a:latin typeface="Proxima Soft Cond Black" panose="02000506030000020004" pitchFamily="50" charset="0"/>
            </a:endParaRPr>
          </a:p>
        </p:txBody>
      </p:sp>
      <p:sp>
        <p:nvSpPr>
          <p:cNvPr id="7" name="TextBox 6">
            <a:extLst>
              <a:ext uri="{FF2B5EF4-FFF2-40B4-BE49-F238E27FC236}">
                <a16:creationId xmlns:a16="http://schemas.microsoft.com/office/drawing/2014/main" id="{D75045AD-FB9B-D869-15B9-1F2E634698C9}"/>
              </a:ext>
            </a:extLst>
          </p:cNvPr>
          <p:cNvSpPr txBox="1"/>
          <p:nvPr/>
        </p:nvSpPr>
        <p:spPr>
          <a:xfrm rot="16200000">
            <a:off x="7845972" y="2705724"/>
            <a:ext cx="6832640" cy="1446550"/>
          </a:xfrm>
          <a:prstGeom prst="rect">
            <a:avLst/>
          </a:prstGeom>
          <a:noFill/>
        </p:spPr>
        <p:txBody>
          <a:bodyPr vert="vert" wrap="square" rtlCol="0">
            <a:spAutoFit/>
          </a:bodyPr>
          <a:lstStyle/>
          <a:p>
            <a:pPr algn="ctr"/>
            <a:r>
              <a:rPr lang="en-US" sz="7200" dirty="0">
                <a:solidFill>
                  <a:srgbClr val="6D2979"/>
                </a:solidFill>
                <a:latin typeface="Proxima Soft Cond Black" panose="02000506030000020004" pitchFamily="50" charset="0"/>
              </a:rPr>
              <a:t>W</a:t>
            </a:r>
          </a:p>
          <a:p>
            <a:pPr algn="ctr"/>
            <a:r>
              <a:rPr lang="en-US" sz="7200" dirty="0">
                <a:solidFill>
                  <a:srgbClr val="6D2979"/>
                </a:solidFill>
                <a:latin typeface="Proxima Soft Cond Black" panose="02000506030000020004" pitchFamily="50" charset="0"/>
              </a:rPr>
              <a:t>I</a:t>
            </a:r>
          </a:p>
          <a:p>
            <a:pPr algn="ctr"/>
            <a:r>
              <a:rPr lang="en-US" sz="7200" dirty="0">
                <a:solidFill>
                  <a:srgbClr val="6D2979"/>
                </a:solidFill>
                <a:latin typeface="Proxima Soft Cond Black" panose="02000506030000020004" pitchFamily="50" charset="0"/>
              </a:rPr>
              <a:t>N</a:t>
            </a:r>
          </a:p>
          <a:p>
            <a:pPr algn="ctr"/>
            <a:r>
              <a:rPr lang="en-US" sz="7200" dirty="0">
                <a:solidFill>
                  <a:srgbClr val="6D2979"/>
                </a:solidFill>
                <a:latin typeface="Proxima Soft Cond Black" panose="02000506030000020004" pitchFamily="50" charset="0"/>
              </a:rPr>
              <a:t>N</a:t>
            </a:r>
          </a:p>
          <a:p>
            <a:pPr algn="ctr"/>
            <a:r>
              <a:rPr lang="en-US" sz="7200" dirty="0">
                <a:solidFill>
                  <a:srgbClr val="6D2979"/>
                </a:solidFill>
                <a:latin typeface="Proxima Soft Cond Black" panose="02000506030000020004" pitchFamily="50" charset="0"/>
              </a:rPr>
              <a:t>E</a:t>
            </a:r>
          </a:p>
          <a:p>
            <a:pPr algn="ctr"/>
            <a:r>
              <a:rPr lang="en-US" sz="7200" dirty="0">
                <a:solidFill>
                  <a:srgbClr val="6D2979"/>
                </a:solidFill>
                <a:latin typeface="Proxima Soft Cond Black" panose="02000506030000020004" pitchFamily="50" charset="0"/>
              </a:rPr>
              <a:t>R</a:t>
            </a:r>
            <a:endParaRPr lang="en-CA" sz="7200" dirty="0">
              <a:solidFill>
                <a:srgbClr val="6D2979"/>
              </a:solidFill>
              <a:latin typeface="Proxima Soft Cond Black" panose="02000506030000020004" pitchFamily="50" charset="0"/>
            </a:endParaRPr>
          </a:p>
        </p:txBody>
      </p:sp>
    </p:spTree>
    <p:extLst>
      <p:ext uri="{BB962C8B-B14F-4D97-AF65-F5344CB8AC3E}">
        <p14:creationId xmlns:p14="http://schemas.microsoft.com/office/powerpoint/2010/main" val="2139966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9" name="Picture 8" descr="A child sitting on a stump with a hammer&#10;&#10;Description automatically generated">
            <a:extLst>
              <a:ext uri="{FF2B5EF4-FFF2-40B4-BE49-F238E27FC236}">
                <a16:creationId xmlns:a16="http://schemas.microsoft.com/office/drawing/2014/main" id="{249C1348-0A37-7EB1-26D0-76470D9D0F12}"/>
              </a:ext>
            </a:extLst>
          </p:cNvPr>
          <p:cNvPicPr>
            <a:picLocks noChangeAspect="1"/>
          </p:cNvPicPr>
          <p:nvPr/>
        </p:nvPicPr>
        <p:blipFill rotWithShape="1">
          <a:blip r:embed="rId3"/>
          <a:srcRect l="13630" r="34661"/>
          <a:stretch/>
        </p:blipFill>
        <p:spPr>
          <a:xfrm rot="5400000">
            <a:off x="1544541" y="-1544541"/>
            <a:ext cx="6858000" cy="9947082"/>
          </a:xfrm>
          <a:prstGeom prst="rect">
            <a:avLst/>
          </a:prstGeom>
        </p:spPr>
      </p:pic>
      <p:sp>
        <p:nvSpPr>
          <p:cNvPr id="46" name="Freeform: Shape 45">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48" name="Freeform: Shape 47">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50" name="Freeform: Shape 49">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8FBF502-B208-7E38-E867-307CD7FE4040}"/>
              </a:ext>
            </a:extLst>
          </p:cNvPr>
          <p:cNvSpPr>
            <a:spLocks noGrp="1"/>
          </p:cNvSpPr>
          <p:nvPr>
            <p:ph type="title"/>
          </p:nvPr>
        </p:nvSpPr>
        <p:spPr>
          <a:xfrm>
            <a:off x="8046720" y="29657"/>
            <a:ext cx="3633746" cy="1588422"/>
          </a:xfrm>
        </p:spPr>
        <p:txBody>
          <a:bodyPr vert="horz" lIns="91440" tIns="45720" rIns="91440" bIns="45720" rtlCol="0" anchor="b">
            <a:normAutofit/>
          </a:bodyPr>
          <a:lstStyle/>
          <a:p>
            <a:pPr algn="ctr"/>
            <a:r>
              <a:rPr lang="en-US" sz="4000" dirty="0">
                <a:solidFill>
                  <a:srgbClr val="6D2979"/>
                </a:solidFill>
                <a:latin typeface="Proxima Soft Cond Black" panose="02000506030000020004" pitchFamily="50" charset="0"/>
              </a:rPr>
              <a:t>EMOTIONAL WELL-BEING:</a:t>
            </a:r>
          </a:p>
        </p:txBody>
      </p:sp>
      <p:sp>
        <p:nvSpPr>
          <p:cNvPr id="3" name="Content Placeholder 2">
            <a:extLst>
              <a:ext uri="{FF2B5EF4-FFF2-40B4-BE49-F238E27FC236}">
                <a16:creationId xmlns:a16="http://schemas.microsoft.com/office/drawing/2014/main" id="{7CC7ECA4-7C23-F06A-A077-F712E0BB3247}"/>
              </a:ext>
            </a:extLst>
          </p:cNvPr>
          <p:cNvSpPr>
            <a:spLocks noGrp="1"/>
          </p:cNvSpPr>
          <p:nvPr>
            <p:ph sz="half" idx="2"/>
          </p:nvPr>
        </p:nvSpPr>
        <p:spPr>
          <a:xfrm>
            <a:off x="8098712" y="1942603"/>
            <a:ext cx="4021093" cy="2700062"/>
          </a:xfrm>
        </p:spPr>
        <p:txBody>
          <a:bodyPr vert="horz" lIns="91440" tIns="45720" rIns="91440" bIns="45720" rtlCol="0">
            <a:noAutofit/>
          </a:bodyPr>
          <a:lstStyle/>
          <a:p>
            <a:r>
              <a:rPr lang="en-US" sz="3200" i="0" dirty="0">
                <a:effectLst/>
                <a:latin typeface="Proxima Soft Cond Light" panose="02000506030000020004" pitchFamily="50" charset="0"/>
              </a:rPr>
              <a:t>Outdoor learning can reduce stress and anxiety levels in children.</a:t>
            </a:r>
            <a:endParaRPr lang="en-US" sz="3200" dirty="0">
              <a:latin typeface="Proxima Soft Cond Light" panose="02000506030000020004" pitchFamily="50" charset="0"/>
            </a:endParaRPr>
          </a:p>
          <a:p>
            <a:r>
              <a:rPr lang="en-US" sz="3200" i="0" dirty="0">
                <a:effectLst/>
                <a:latin typeface="Proxima Soft Cond Light" panose="02000506030000020004" pitchFamily="50" charset="0"/>
              </a:rPr>
              <a:t>Connection with nature promotes emotional resilience and mental well-being</a:t>
            </a:r>
            <a:endParaRPr lang="en-US" sz="3200" dirty="0">
              <a:latin typeface="Proxima Soft Cond Light" panose="02000506030000020004" pitchFamily="50" charset="0"/>
            </a:endParaRPr>
          </a:p>
        </p:txBody>
      </p:sp>
    </p:spTree>
    <p:extLst>
      <p:ext uri="{BB962C8B-B14F-4D97-AF65-F5344CB8AC3E}">
        <p14:creationId xmlns:p14="http://schemas.microsoft.com/office/powerpoint/2010/main" val="2477098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Two girls playing with leaves&#10;&#10;Description automatically generated">
            <a:extLst>
              <a:ext uri="{FF2B5EF4-FFF2-40B4-BE49-F238E27FC236}">
                <a16:creationId xmlns:a16="http://schemas.microsoft.com/office/drawing/2014/main" id="{E27EFF55-997D-5588-033B-EFDD76A6E049}"/>
              </a:ext>
            </a:extLst>
          </p:cNvPr>
          <p:cNvPicPr>
            <a:picLocks noChangeAspect="1"/>
          </p:cNvPicPr>
          <p:nvPr/>
        </p:nvPicPr>
        <p:blipFill rotWithShape="1">
          <a:blip r:embed="rId3"/>
          <a:srcRect l="28822" r="25164"/>
          <a:stretch/>
        </p:blipFill>
        <p:spPr>
          <a:xfrm rot="5400000">
            <a:off x="1544541" y="-1544541"/>
            <a:ext cx="6858000" cy="9947082"/>
          </a:xfrm>
          <a:prstGeom prst="rect">
            <a:avLst/>
          </a:prstGeom>
          <a:noFill/>
        </p:spPr>
      </p:pic>
      <p:sp>
        <p:nvSpPr>
          <p:cNvPr id="30" name="Freeform: Shape 29">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2" name="Freeform: Shape 31">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34" name="Freeform: Shape 33">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8FBF502-B208-7E38-E867-307CD7FE4040}"/>
              </a:ext>
            </a:extLst>
          </p:cNvPr>
          <p:cNvSpPr>
            <a:spLocks noGrp="1"/>
          </p:cNvSpPr>
          <p:nvPr>
            <p:ph type="title"/>
          </p:nvPr>
        </p:nvSpPr>
        <p:spPr>
          <a:xfrm>
            <a:off x="7961874" y="0"/>
            <a:ext cx="4227364" cy="1588422"/>
          </a:xfrm>
        </p:spPr>
        <p:txBody>
          <a:bodyPr vert="horz" lIns="91440" tIns="45720" rIns="91440" bIns="45720" rtlCol="0" anchor="b">
            <a:normAutofit/>
          </a:bodyPr>
          <a:lstStyle/>
          <a:p>
            <a:pPr algn="ctr"/>
            <a:r>
              <a:rPr lang="en-US" sz="4000" dirty="0">
                <a:solidFill>
                  <a:srgbClr val="6D2979"/>
                </a:solidFill>
                <a:latin typeface="Proxima Soft Cond Black" panose="02000506030000020004" pitchFamily="50" charset="0"/>
              </a:rPr>
              <a:t>COGNITIVE </a:t>
            </a:r>
            <a:br>
              <a:rPr lang="en-US" sz="4000" dirty="0">
                <a:solidFill>
                  <a:srgbClr val="6D2979"/>
                </a:solidFill>
                <a:latin typeface="Proxima Soft Cond Black" panose="02000506030000020004" pitchFamily="50" charset="0"/>
              </a:rPr>
            </a:br>
            <a:r>
              <a:rPr lang="en-US" sz="4000" dirty="0">
                <a:solidFill>
                  <a:srgbClr val="6D2979"/>
                </a:solidFill>
                <a:latin typeface="Proxima Soft Cond Black" panose="02000506030000020004" pitchFamily="50" charset="0"/>
              </a:rPr>
              <a:t>DEVELOPMENT: </a:t>
            </a:r>
          </a:p>
        </p:txBody>
      </p:sp>
      <p:sp>
        <p:nvSpPr>
          <p:cNvPr id="3" name="Content Placeholder 2">
            <a:extLst>
              <a:ext uri="{FF2B5EF4-FFF2-40B4-BE49-F238E27FC236}">
                <a16:creationId xmlns:a16="http://schemas.microsoft.com/office/drawing/2014/main" id="{7CC7ECA4-7C23-F06A-A077-F712E0BB3247}"/>
              </a:ext>
            </a:extLst>
          </p:cNvPr>
          <p:cNvSpPr>
            <a:spLocks noGrp="1"/>
          </p:cNvSpPr>
          <p:nvPr>
            <p:ph type="body" sz="half" idx="2"/>
          </p:nvPr>
        </p:nvSpPr>
        <p:spPr>
          <a:xfrm>
            <a:off x="7961875" y="1900466"/>
            <a:ext cx="4229028" cy="3349940"/>
          </a:xfrm>
        </p:spPr>
        <p:txBody>
          <a:bodyPr vert="horz" lIns="91440" tIns="45720" rIns="91440" bIns="45720" rtlCol="0">
            <a:noAutofit/>
          </a:bodyPr>
          <a:lstStyle/>
          <a:p>
            <a:pPr indent="-228600">
              <a:buFont typeface="Arial" panose="020B0604020202020204" pitchFamily="34" charset="0"/>
              <a:buChar char="•"/>
            </a:pPr>
            <a:r>
              <a:rPr lang="en-US" sz="3200" i="0" dirty="0">
                <a:effectLst/>
                <a:latin typeface="Proxima Soft Cond Light" panose="02000506030000020004" pitchFamily="50" charset="0"/>
              </a:rPr>
              <a:t>Outdoor Environments </a:t>
            </a:r>
          </a:p>
          <a:p>
            <a:pPr indent="-228600">
              <a:buFont typeface="Arial" panose="020B0604020202020204" pitchFamily="34" charset="0"/>
              <a:buChar char="•"/>
            </a:pPr>
            <a:r>
              <a:rPr lang="en-US" sz="3200" i="0" dirty="0">
                <a:effectLst/>
                <a:latin typeface="Proxima Soft Cond Light" panose="02000506030000020004" pitchFamily="50" charset="0"/>
              </a:rPr>
              <a:t>Problem Solving</a:t>
            </a:r>
          </a:p>
          <a:p>
            <a:pPr indent="-228600">
              <a:buFont typeface="Arial" panose="020B0604020202020204" pitchFamily="34" charset="0"/>
              <a:buChar char="•"/>
            </a:pPr>
            <a:r>
              <a:rPr lang="en-US" sz="3200" i="0" u="none" strike="noStrike" baseline="0" dirty="0">
                <a:solidFill>
                  <a:srgbClr val="36382D"/>
                </a:solidFill>
                <a:latin typeface="Proxima Soft Cond Light" panose="02000506030000020004" pitchFamily="50" charset="0"/>
              </a:rPr>
              <a:t>Creativity and </a:t>
            </a:r>
            <a:r>
              <a:rPr lang="en-US" sz="3200" dirty="0">
                <a:solidFill>
                  <a:srgbClr val="36382D"/>
                </a:solidFill>
                <a:latin typeface="Proxima Soft Cond Light" panose="02000506030000020004" pitchFamily="50" charset="0"/>
              </a:rPr>
              <a:t>Imagination</a:t>
            </a:r>
            <a:endParaRPr lang="en-US" sz="3200" i="0" u="none" strike="noStrike" baseline="0" dirty="0">
              <a:solidFill>
                <a:srgbClr val="36382D"/>
              </a:solidFill>
              <a:latin typeface="Proxima Soft Cond Light" panose="02000506030000020004" pitchFamily="50" charset="0"/>
            </a:endParaRPr>
          </a:p>
          <a:p>
            <a:pPr indent="-228600">
              <a:buFont typeface="Arial" panose="020B0604020202020204" pitchFamily="34" charset="0"/>
              <a:buChar char="•"/>
            </a:pPr>
            <a:r>
              <a:rPr lang="en-US" sz="3200" i="0" dirty="0">
                <a:solidFill>
                  <a:srgbClr val="374151"/>
                </a:solidFill>
                <a:effectLst/>
                <a:latin typeface="Proxima Soft Cond Light" panose="02000506030000020004" pitchFamily="50" charset="0"/>
              </a:rPr>
              <a:t>Spatial Awareness</a:t>
            </a:r>
          </a:p>
          <a:p>
            <a:pPr indent="-228600">
              <a:buFont typeface="Arial" panose="020B0604020202020204" pitchFamily="34" charset="0"/>
              <a:buChar char="•"/>
            </a:pPr>
            <a:r>
              <a:rPr lang="en-US" sz="3200" dirty="0">
                <a:solidFill>
                  <a:srgbClr val="36382D"/>
                </a:solidFill>
                <a:latin typeface="Proxima Soft Cond Light" panose="02000506030000020004" pitchFamily="50" charset="0"/>
              </a:rPr>
              <a:t>Observations Skills</a:t>
            </a:r>
            <a:endParaRPr lang="en-US" sz="3200" i="0" u="none" strike="noStrike" baseline="0" dirty="0">
              <a:solidFill>
                <a:srgbClr val="36382D"/>
              </a:solidFill>
              <a:latin typeface="Proxima Soft Cond Light" panose="02000506030000020004" pitchFamily="50" charset="0"/>
            </a:endParaRPr>
          </a:p>
          <a:p>
            <a:pPr indent="-228600">
              <a:buFont typeface="Arial" panose="020B0604020202020204" pitchFamily="34" charset="0"/>
              <a:buChar char="•"/>
            </a:pPr>
            <a:r>
              <a:rPr lang="en-US" sz="3200" i="0" dirty="0">
                <a:solidFill>
                  <a:srgbClr val="374151"/>
                </a:solidFill>
                <a:effectLst/>
                <a:latin typeface="Proxima Soft Cond Light" panose="02000506030000020004" pitchFamily="50" charset="0"/>
              </a:rPr>
              <a:t>Multisensory Stimulation</a:t>
            </a:r>
            <a:endParaRPr lang="en-US" sz="3200" i="0" cap="all" dirty="0">
              <a:effectLst/>
              <a:latin typeface="Proxima Soft Cond Light" panose="02000506030000020004" pitchFamily="50" charset="0"/>
            </a:endParaRPr>
          </a:p>
        </p:txBody>
      </p:sp>
    </p:spTree>
    <p:extLst>
      <p:ext uri="{BB962C8B-B14F-4D97-AF65-F5344CB8AC3E}">
        <p14:creationId xmlns:p14="http://schemas.microsoft.com/office/powerpoint/2010/main" val="2773907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Two people drawing on the ground&#10;&#10;Description automatically generated">
            <a:extLst>
              <a:ext uri="{FF2B5EF4-FFF2-40B4-BE49-F238E27FC236}">
                <a16:creationId xmlns:a16="http://schemas.microsoft.com/office/drawing/2014/main" id="{32C2469D-C6B9-45F6-1311-C9E454BE59D8}"/>
              </a:ext>
            </a:extLst>
          </p:cNvPr>
          <p:cNvPicPr>
            <a:picLocks noChangeAspect="1"/>
          </p:cNvPicPr>
          <p:nvPr/>
        </p:nvPicPr>
        <p:blipFill rotWithShape="1">
          <a:blip r:embed="rId3"/>
          <a:srcRect l="12188" r="36104"/>
          <a:stretch/>
        </p:blipFill>
        <p:spPr>
          <a:xfrm rot="5400000">
            <a:off x="1544541" y="-1544541"/>
            <a:ext cx="6858000" cy="9947082"/>
          </a:xfrm>
          <a:prstGeom prst="rect">
            <a:avLst/>
          </a:prstGeom>
          <a:noFill/>
        </p:spPr>
      </p:pic>
      <p:sp>
        <p:nvSpPr>
          <p:cNvPr id="12"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Title 1">
            <a:extLst>
              <a:ext uri="{FF2B5EF4-FFF2-40B4-BE49-F238E27FC236}">
                <a16:creationId xmlns:a16="http://schemas.microsoft.com/office/drawing/2014/main" id="{A3D18CF0-8133-7673-6806-95731B28FB47}"/>
              </a:ext>
            </a:extLst>
          </p:cNvPr>
          <p:cNvSpPr>
            <a:spLocks noGrp="1"/>
          </p:cNvSpPr>
          <p:nvPr>
            <p:ph type="title"/>
          </p:nvPr>
        </p:nvSpPr>
        <p:spPr>
          <a:xfrm>
            <a:off x="7759087" y="359637"/>
            <a:ext cx="4004867" cy="1588422"/>
          </a:xfrm>
        </p:spPr>
        <p:txBody>
          <a:bodyPr vert="horz" lIns="91440" tIns="45720" rIns="91440" bIns="45720" rtlCol="0" anchor="b">
            <a:normAutofit/>
          </a:bodyPr>
          <a:lstStyle/>
          <a:p>
            <a:pPr algn="ctr"/>
            <a:r>
              <a:rPr lang="en-US" dirty="0">
                <a:solidFill>
                  <a:srgbClr val="6D2979"/>
                </a:solidFill>
                <a:latin typeface="Proxima Soft Cond Black" panose="02000506030000020004" pitchFamily="50" charset="0"/>
              </a:rPr>
              <a:t>SOCIAL SKILLS:</a:t>
            </a:r>
          </a:p>
        </p:txBody>
      </p:sp>
      <p:sp>
        <p:nvSpPr>
          <p:cNvPr id="3" name="Content Placeholder 2">
            <a:extLst>
              <a:ext uri="{FF2B5EF4-FFF2-40B4-BE49-F238E27FC236}">
                <a16:creationId xmlns:a16="http://schemas.microsoft.com/office/drawing/2014/main" id="{2B56631F-37D9-943D-0006-EEA869957E03}"/>
              </a:ext>
            </a:extLst>
          </p:cNvPr>
          <p:cNvSpPr>
            <a:spLocks noGrp="1"/>
          </p:cNvSpPr>
          <p:nvPr>
            <p:ph sz="half" idx="2"/>
          </p:nvPr>
        </p:nvSpPr>
        <p:spPr>
          <a:xfrm>
            <a:off x="7759088" y="2657214"/>
            <a:ext cx="4004867" cy="2354096"/>
          </a:xfrm>
        </p:spPr>
        <p:txBody>
          <a:bodyPr vert="horz" lIns="91440" tIns="45720" rIns="91440" bIns="45720" rtlCol="0">
            <a:noAutofit/>
          </a:bodyPr>
          <a:lstStyle/>
          <a:p>
            <a:r>
              <a:rPr lang="en-CA" sz="3200" kern="100" dirty="0">
                <a:effectLst/>
                <a:latin typeface="Proxima Soft Cond Light" panose="02000506030000020004" pitchFamily="50" charset="0"/>
                <a:ea typeface="Calibri" panose="020F0502020204030204" pitchFamily="34" charset="0"/>
                <a:cs typeface="Times New Roman" panose="02020603050405020304" pitchFamily="18" charset="0"/>
              </a:rPr>
              <a:t>Teamwork and Cooperation</a:t>
            </a:r>
            <a:r>
              <a:rPr lang="en-US" sz="3200" i="0" dirty="0">
                <a:effectLst/>
                <a:latin typeface="Proxima Soft Cond Light" panose="02000506030000020004" pitchFamily="50" charset="0"/>
              </a:rPr>
              <a:t> </a:t>
            </a:r>
          </a:p>
          <a:p>
            <a:r>
              <a:rPr lang="en-US" sz="3200" i="0" dirty="0">
                <a:effectLst/>
                <a:latin typeface="Proxima Soft Cond Light" panose="02000506030000020004" pitchFamily="50" charset="0"/>
              </a:rPr>
              <a:t>Communication Skills</a:t>
            </a:r>
          </a:p>
          <a:p>
            <a:r>
              <a:rPr lang="en-US" sz="3200" dirty="0">
                <a:latin typeface="Proxima Soft Cond Light" panose="02000506030000020004" pitchFamily="50" charset="0"/>
              </a:rPr>
              <a:t>Conflict Resolution </a:t>
            </a:r>
          </a:p>
          <a:p>
            <a:r>
              <a:rPr lang="en-US" sz="3200" dirty="0">
                <a:latin typeface="Proxima Soft Cond Light" panose="02000506030000020004" pitchFamily="50" charset="0"/>
              </a:rPr>
              <a:t>Building friendships </a:t>
            </a:r>
          </a:p>
          <a:p>
            <a:pPr marL="0" indent="0">
              <a:buNone/>
            </a:pPr>
            <a:endParaRPr lang="en-US" sz="3200" dirty="0">
              <a:latin typeface="Proxima Soft Cond Light" panose="02000506030000020004" pitchFamily="50" charset="0"/>
            </a:endParaRPr>
          </a:p>
        </p:txBody>
      </p:sp>
    </p:spTree>
    <p:extLst>
      <p:ext uri="{BB962C8B-B14F-4D97-AF65-F5344CB8AC3E}">
        <p14:creationId xmlns:p14="http://schemas.microsoft.com/office/powerpoint/2010/main" val="11568232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kd9jdpq5v6euyahcwym3by2ckzaeak"/>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CB4FC6C-DDE2-8B44-AEED-CC4C85C3E39C}" vid="{656DFC8B-46B3-2041-A85C-C795EAC07A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BFA00ED-9B9E-4848-9C41-CD0E55066732}">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E4146F4B1E89429E37FD5A91C9FD66" ma:contentTypeVersion="15" ma:contentTypeDescription="Create a new document." ma:contentTypeScope="" ma:versionID="87b1af2b2d06375064b6edf9529c2ce0">
  <xsd:schema xmlns:xsd="http://www.w3.org/2001/XMLSchema" xmlns:xs="http://www.w3.org/2001/XMLSchema" xmlns:p="http://schemas.microsoft.com/office/2006/metadata/properties" xmlns:ns2="0a34dbe3-f284-474f-87d2-b297634beb6a" xmlns:ns3="1841e929-f45d-48d5-a493-9799b6adaa6d" targetNamespace="http://schemas.microsoft.com/office/2006/metadata/properties" ma:root="true" ma:fieldsID="d84a85ce583545b84315e23a9cb1635e" ns2:_="" ns3:_="">
    <xsd:import namespace="0a34dbe3-f284-474f-87d2-b297634beb6a"/>
    <xsd:import namespace="1841e929-f45d-48d5-a493-9799b6adaa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34dbe3-f284-474f-87d2-b297634beb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c7ed5b9-81ec-4087-b331-13b00d9386c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41e929-f45d-48d5-a493-9799b6adaa6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34dbe3-f284-474f-87d2-b297634beb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B543E45-05CD-4908-8676-EEA18839F315}"/>
</file>

<file path=customXml/itemProps2.xml><?xml version="1.0" encoding="utf-8"?>
<ds:datastoreItem xmlns:ds="http://schemas.openxmlformats.org/officeDocument/2006/customXml" ds:itemID="{E832E05E-8053-4F95-A723-1EF58D2F812A}"/>
</file>

<file path=customXml/itemProps3.xml><?xml version="1.0" encoding="utf-8"?>
<ds:datastoreItem xmlns:ds="http://schemas.openxmlformats.org/officeDocument/2006/customXml" ds:itemID="{79611B80-3787-4A31-AA95-CE8ECE5F4B9B}"/>
</file>

<file path=docProps/app.xml><?xml version="1.0" encoding="utf-8"?>
<Properties xmlns="http://schemas.openxmlformats.org/officeDocument/2006/extended-properties" xmlns:vt="http://schemas.openxmlformats.org/officeDocument/2006/docPropsVTypes">
  <Template/>
  <TotalTime>17453</TotalTime>
  <Words>11450</Words>
  <Application>Microsoft Office PowerPoint</Application>
  <PresentationFormat>Widescreen</PresentationFormat>
  <Paragraphs>920</Paragraphs>
  <Slides>61</Slides>
  <Notes>39</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61</vt:i4>
      </vt:variant>
    </vt:vector>
  </HeadingPairs>
  <TitlesOfParts>
    <vt:vector size="74" baseType="lpstr">
      <vt:lpstr>Meiryo</vt:lpstr>
      <vt:lpstr>Arial</vt:lpstr>
      <vt:lpstr>Calibri</vt:lpstr>
      <vt:lpstr>Calibri Light</vt:lpstr>
      <vt:lpstr>Californian FB</vt:lpstr>
      <vt:lpstr>Proxima Soft Cond</vt:lpstr>
      <vt:lpstr>Proxima Soft Cond Black</vt:lpstr>
      <vt:lpstr>Proxima Soft Cond Light</vt:lpstr>
      <vt:lpstr>RalewayRegular</vt:lpstr>
      <vt:lpstr>Söhne</vt:lpstr>
      <vt:lpstr>Symbol</vt:lpstr>
      <vt:lpstr>Wingdings</vt:lpstr>
      <vt:lpstr>Office Theme</vt:lpstr>
      <vt:lpstr>OUTDOOR PEDAGOGY</vt:lpstr>
      <vt:lpstr>OUR GOALS FOR TODAY:</vt:lpstr>
      <vt:lpstr>PowerPoint Presentation</vt:lpstr>
      <vt:lpstr>WHAT IS  OUTDOOR PEDAGOGY?</vt:lpstr>
      <vt:lpstr>THE BENEFITS OF OUTDOOR PEDAGOGY </vt:lpstr>
      <vt:lpstr>PowerPoint Presentation</vt:lpstr>
      <vt:lpstr>EMOTIONAL WELL-BEING:</vt:lpstr>
      <vt:lpstr>COGNITIVE  DEVELOPMENT: </vt:lpstr>
      <vt:lpstr>SOCIAL SKILLS:</vt:lpstr>
      <vt:lpstr>PowerPoint Presentation</vt:lpstr>
      <vt:lpstr>WHAT ACTIVITIES OR FEATURES DO YOU ENJOY MOST IN YOUR OUTDOOR SPACE?</vt:lpstr>
      <vt:lpstr>THE IMPORTANCE OF PHYSICIAL PLAY</vt:lpstr>
      <vt:lpstr>EXPLORING THE EFFECTIVENESS OF OUTDOOR LEARNING</vt:lpstr>
      <vt:lpstr>MOVEMENT PLAY</vt:lpstr>
      <vt:lpstr>PowerPoint Presentation</vt:lpstr>
      <vt:lpstr>ENVIRONMENTAL AWARENESS</vt:lpstr>
      <vt:lpstr>PowerPoint Presentation</vt:lpstr>
      <vt:lpstr>PowerPoint Presentation</vt:lpstr>
      <vt:lpstr>PowerPoint Presentation</vt:lpstr>
      <vt:lpstr>PowerPoint Presentation</vt:lpstr>
      <vt:lpstr>PowerPoint Presentation</vt:lpstr>
      <vt:lpstr>THE ROLE OF THE EDUCATOR</vt:lpstr>
      <vt:lpstr>UNSTRUCTURED FREE PLAY:  WHAT DOES IT LOOK LIKE? </vt:lpstr>
      <vt:lpstr>Children learn and develop by doing things, by playing and by having hands-on meaningful experiences.  </vt:lpstr>
      <vt:lpstr>PowerPoint Presentation</vt:lpstr>
      <vt:lpstr>REFLECT: ON THE OUTDOOR SPACE:</vt:lpstr>
      <vt:lpstr>PowerPoint Presentation</vt:lpstr>
      <vt:lpstr>OUTDOOR LEARNING AREAS</vt:lpstr>
      <vt:lpstr>QUIET AREA:</vt:lpstr>
      <vt:lpstr>LANGUAGE AND LITERACY</vt:lpstr>
      <vt:lpstr>ART AND CREATIVE EXPRESSION</vt:lpstr>
      <vt:lpstr>MANIPULATIVE AREA</vt:lpstr>
      <vt:lpstr>PowerPoint Presentation</vt:lpstr>
      <vt:lpstr>MUSIC AND MOVEMENT </vt:lpstr>
      <vt:lpstr>SCIENCE AND NATURE</vt:lpstr>
      <vt:lpstr>SENSORY AREA:</vt:lpstr>
      <vt:lpstr>MATH AREA:</vt:lpstr>
      <vt:lpstr>DRAMATIC PLAY</vt:lpstr>
      <vt:lpstr>WHAT'S THE MOST ADVENTUROUS THING YOU'VE DONE IN YOUR OUTDOOR SPACE?</vt:lpstr>
      <vt:lpstr>OUTDOOR ENVIRONMENT AND  THE NEED FOR PLAY</vt:lpstr>
      <vt:lpstr>APPROPRIATE  RISK PLAY</vt:lpstr>
      <vt:lpstr>‘POWER OF PLAY FROM A CHILD’S PERSPECTIVE’.</vt:lpstr>
      <vt:lpstr>NATURE AND NATURAL MATERIALS</vt:lpstr>
      <vt:lpstr>List some ways you can foster children’s curiosity about nature.</vt:lpstr>
      <vt:lpstr>NATURE AREA:</vt:lpstr>
      <vt:lpstr>NATURAL LOOSE PARTS</vt:lpstr>
      <vt:lpstr>PowerPoint Presentation</vt:lpstr>
      <vt:lpstr>PowerPoint Presentation</vt:lpstr>
      <vt:lpstr>PowerPoint Presentation</vt:lpstr>
      <vt:lpstr>PowerPoint Presentation</vt:lpstr>
      <vt:lpstr>PowerPoint Presentation</vt:lpstr>
      <vt:lpstr>PowerPoint Presentation</vt:lpstr>
      <vt:lpstr>WHAT IS A  SIT SPOT?</vt:lpstr>
      <vt:lpstr>PowerPoint Presentation</vt:lpstr>
      <vt:lpstr>PowerPoint Presentation</vt:lpstr>
      <vt:lpstr>WHAT CAN PARENTS DO?</vt:lpstr>
      <vt:lpstr>PowerPoint Presentation</vt:lpstr>
      <vt:lpstr>PowerPoint Presentation</vt:lpstr>
      <vt:lpstr>PowerPoint Presentation</vt:lpstr>
      <vt:lpstr>PARTICIPANTS WILL RECEIVE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Birch</dc:creator>
  <cp:lastModifiedBy>Jennifer Redmond</cp:lastModifiedBy>
  <cp:revision>34</cp:revision>
  <dcterms:created xsi:type="dcterms:W3CDTF">2020-01-03T21:15:36Z</dcterms:created>
  <dcterms:modified xsi:type="dcterms:W3CDTF">2024-11-04T17:27:05Z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0x0101003BE4146F4B1E89429E37FD5A91C9FD66</vt:lpwstr>
  </property>
</Properties>
</file>